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 id="2147483672" r:id="rId2"/>
  </p:sldMasterIdLst>
  <p:notesMasterIdLst>
    <p:notesMasterId r:id="rId30"/>
  </p:notesMasterIdLst>
  <p:handoutMasterIdLst>
    <p:handoutMasterId r:id="rId31"/>
  </p:handoutMasterIdLst>
  <p:sldIdLst>
    <p:sldId id="256" r:id="rId3"/>
    <p:sldId id="457" r:id="rId4"/>
    <p:sldId id="458" r:id="rId5"/>
    <p:sldId id="456" r:id="rId6"/>
    <p:sldId id="459" r:id="rId7"/>
    <p:sldId id="453" r:id="rId8"/>
    <p:sldId id="454" r:id="rId9"/>
    <p:sldId id="443" r:id="rId10"/>
    <p:sldId id="460" r:id="rId11"/>
    <p:sldId id="461" r:id="rId12"/>
    <p:sldId id="462" r:id="rId13"/>
    <p:sldId id="463" r:id="rId14"/>
    <p:sldId id="464" r:id="rId15"/>
    <p:sldId id="465" r:id="rId16"/>
    <p:sldId id="466" r:id="rId17"/>
    <p:sldId id="467" r:id="rId18"/>
    <p:sldId id="468" r:id="rId19"/>
    <p:sldId id="469" r:id="rId20"/>
    <p:sldId id="470" r:id="rId21"/>
    <p:sldId id="471" r:id="rId22"/>
    <p:sldId id="472" r:id="rId23"/>
    <p:sldId id="473" r:id="rId24"/>
    <p:sldId id="474" r:id="rId25"/>
    <p:sldId id="475" r:id="rId26"/>
    <p:sldId id="476" r:id="rId27"/>
    <p:sldId id="477" r:id="rId28"/>
    <p:sldId id="478" r:id="rId29"/>
  </p:sldIdLst>
  <p:sldSz cx="9144000" cy="6858000" type="screen4x3"/>
  <p:notesSz cx="6858000" cy="9144000"/>
  <p:custDataLst>
    <p:tags r:id="rId32"/>
  </p:custDataLst>
  <p:defaultTextStyle>
    <a:defPPr>
      <a:defRPr lang="it-IT"/>
    </a:defPPr>
    <a:lvl1pPr algn="l" rtl="0" eaLnBrk="0" fontAlgn="base" hangingPunct="0">
      <a:spcBef>
        <a:spcPct val="0"/>
      </a:spcBef>
      <a:spcAft>
        <a:spcPct val="0"/>
      </a:spcAft>
      <a:defRPr sz="2400" kern="1200">
        <a:solidFill>
          <a:schemeClr val="tx1"/>
        </a:solidFill>
        <a:latin typeface="Lucida Grande" pitchFamily="8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Lucida Grande" pitchFamily="8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Lucida Grande" pitchFamily="8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Lucida Grande" pitchFamily="8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Lucida Grande" pitchFamily="84" charset="0"/>
        <a:ea typeface="ＭＳ Ｐゴシック" pitchFamily="34" charset="-128"/>
        <a:cs typeface="+mn-cs"/>
      </a:defRPr>
    </a:lvl5pPr>
    <a:lvl6pPr marL="2286000" algn="l" defTabSz="914400" rtl="0" eaLnBrk="1" latinLnBrk="0" hangingPunct="1">
      <a:defRPr sz="2400" kern="1200">
        <a:solidFill>
          <a:schemeClr val="tx1"/>
        </a:solidFill>
        <a:latin typeface="Lucida Grande" pitchFamily="84" charset="0"/>
        <a:ea typeface="ＭＳ Ｐゴシック" pitchFamily="34" charset="-128"/>
        <a:cs typeface="+mn-cs"/>
      </a:defRPr>
    </a:lvl6pPr>
    <a:lvl7pPr marL="2743200" algn="l" defTabSz="914400" rtl="0" eaLnBrk="1" latinLnBrk="0" hangingPunct="1">
      <a:defRPr sz="2400" kern="1200">
        <a:solidFill>
          <a:schemeClr val="tx1"/>
        </a:solidFill>
        <a:latin typeface="Lucida Grande" pitchFamily="84" charset="0"/>
        <a:ea typeface="ＭＳ Ｐゴシック" pitchFamily="34" charset="-128"/>
        <a:cs typeface="+mn-cs"/>
      </a:defRPr>
    </a:lvl7pPr>
    <a:lvl8pPr marL="3200400" algn="l" defTabSz="914400" rtl="0" eaLnBrk="1" latinLnBrk="0" hangingPunct="1">
      <a:defRPr sz="2400" kern="1200">
        <a:solidFill>
          <a:schemeClr val="tx1"/>
        </a:solidFill>
        <a:latin typeface="Lucida Grande" pitchFamily="84" charset="0"/>
        <a:ea typeface="ＭＳ Ｐゴシック" pitchFamily="34" charset="-128"/>
        <a:cs typeface="+mn-cs"/>
      </a:defRPr>
    </a:lvl8pPr>
    <a:lvl9pPr marL="3657600" algn="l" defTabSz="914400" rtl="0" eaLnBrk="1" latinLnBrk="0" hangingPunct="1">
      <a:defRPr sz="2400" kern="1200">
        <a:solidFill>
          <a:schemeClr val="tx1"/>
        </a:solidFill>
        <a:latin typeface="Lucida Grande" pitchFamily="8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BBE"/>
    <a:srgbClr val="006600"/>
    <a:srgbClr val="009900"/>
    <a:srgbClr val="660066"/>
    <a:srgbClr val="00CC00"/>
    <a:srgbClr val="99CC00"/>
    <a:srgbClr val="7ABC32"/>
    <a:srgbClr val="BD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0" autoAdjust="0"/>
    <p:restoredTop sz="91204" autoAdjust="0"/>
  </p:normalViewPr>
  <p:slideViewPr>
    <p:cSldViewPr>
      <p:cViewPr varScale="1">
        <p:scale>
          <a:sx n="67" d="100"/>
          <a:sy n="67" d="100"/>
        </p:scale>
        <p:origin x="151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1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84271-4A11-4680-A05D-E54A08AB0CFB}"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GB"/>
        </a:p>
      </dgm:t>
    </dgm:pt>
    <dgm:pt modelId="{7D4C40A4-3A4B-4348-A375-7A5202426D70}">
      <dgm:prSet phldrT="[Text]" custT="1"/>
      <dgm:spPr>
        <a:solidFill>
          <a:srgbClr val="00B0F0"/>
        </a:solidFill>
      </dgm:spPr>
      <dgm:t>
        <a:bodyPr/>
        <a:lstStyle/>
        <a:p>
          <a:r>
            <a:rPr lang="en-GB" sz="1600" b="1" dirty="0" smtClean="0">
              <a:solidFill>
                <a:srgbClr val="FFFF00"/>
              </a:solidFill>
            </a:rPr>
            <a:t>EC</a:t>
          </a:r>
          <a:br>
            <a:rPr lang="en-GB" sz="1600" b="1" dirty="0" smtClean="0">
              <a:solidFill>
                <a:srgbClr val="FFFF00"/>
              </a:solidFill>
            </a:rPr>
          </a:br>
          <a:r>
            <a:rPr lang="en-GB" sz="1600" b="1" dirty="0" smtClean="0">
              <a:solidFill>
                <a:srgbClr val="FFFF00"/>
              </a:solidFill>
            </a:rPr>
            <a:t>E+ CBHE regulations</a:t>
          </a:r>
          <a:endParaRPr lang="en-GB" sz="1600" b="1" dirty="0">
            <a:solidFill>
              <a:srgbClr val="FFFF00"/>
            </a:solidFill>
          </a:endParaRPr>
        </a:p>
      </dgm:t>
    </dgm:pt>
    <dgm:pt modelId="{79032CB6-C995-477F-B859-284BAF6A37E2}" type="parTrans" cxnId="{8129EFE9-EEE7-48F3-B174-9A2EEBDA98DB}">
      <dgm:prSet/>
      <dgm:spPr/>
      <dgm:t>
        <a:bodyPr/>
        <a:lstStyle/>
        <a:p>
          <a:endParaRPr lang="en-GB"/>
        </a:p>
      </dgm:t>
    </dgm:pt>
    <dgm:pt modelId="{89C21ABF-1B1A-4672-B203-685DBFBAD3C3}" type="sibTrans" cxnId="{8129EFE9-EEE7-48F3-B174-9A2EEBDA98DB}">
      <dgm:prSet/>
      <dgm:spPr/>
      <dgm:t>
        <a:bodyPr/>
        <a:lstStyle/>
        <a:p>
          <a:endParaRPr lang="en-GB"/>
        </a:p>
      </dgm:t>
    </dgm:pt>
    <dgm:pt modelId="{D2CE96A8-FF59-47E1-980E-460FEBAF22F6}">
      <dgm:prSet phldrT="[Text]"/>
      <dgm:spPr>
        <a:solidFill>
          <a:srgbClr val="FF0000"/>
        </a:solidFill>
      </dgm:spPr>
      <dgm:t>
        <a:bodyPr/>
        <a:lstStyle/>
        <a:p>
          <a:r>
            <a:rPr lang="en-GB" b="1" dirty="0" smtClean="0"/>
            <a:t>National Legislation</a:t>
          </a:r>
          <a:endParaRPr lang="en-GB" b="1" dirty="0"/>
        </a:p>
      </dgm:t>
    </dgm:pt>
    <dgm:pt modelId="{70DAA9A6-6A34-4345-9E77-6D33D620A30E}" type="parTrans" cxnId="{E2823A66-8FFA-4D2B-B85D-B7CE37DF7E4F}">
      <dgm:prSet/>
      <dgm:spPr/>
      <dgm:t>
        <a:bodyPr/>
        <a:lstStyle/>
        <a:p>
          <a:endParaRPr lang="en-GB"/>
        </a:p>
      </dgm:t>
    </dgm:pt>
    <dgm:pt modelId="{1F4A8327-8F8E-4B82-81B1-99FDCC24C500}" type="sibTrans" cxnId="{E2823A66-8FFA-4D2B-B85D-B7CE37DF7E4F}">
      <dgm:prSet/>
      <dgm:spPr/>
      <dgm:t>
        <a:bodyPr/>
        <a:lstStyle/>
        <a:p>
          <a:endParaRPr lang="en-GB"/>
        </a:p>
      </dgm:t>
    </dgm:pt>
    <dgm:pt modelId="{14930E9F-8002-4FB3-9F58-F90B6274B094}">
      <dgm:prSet phldrT="[Text]" custT="1"/>
      <dgm:spPr>
        <a:solidFill>
          <a:srgbClr val="92D050"/>
        </a:solidFill>
      </dgm:spPr>
      <dgm:t>
        <a:bodyPr/>
        <a:lstStyle/>
        <a:p>
          <a:r>
            <a:rPr lang="en-GB" sz="1800" b="1" dirty="0" smtClean="0"/>
            <a:t>Internal working arrangements</a:t>
          </a:r>
          <a:endParaRPr lang="en-GB" sz="1800" b="1" dirty="0"/>
        </a:p>
      </dgm:t>
    </dgm:pt>
    <dgm:pt modelId="{344AA23C-6F20-40A2-AC5F-ADD0A20F6DE8}" type="parTrans" cxnId="{91C350AB-44B8-49C9-B5A6-3DD8FCB1A77B}">
      <dgm:prSet/>
      <dgm:spPr/>
      <dgm:t>
        <a:bodyPr/>
        <a:lstStyle/>
        <a:p>
          <a:endParaRPr lang="en-GB"/>
        </a:p>
      </dgm:t>
    </dgm:pt>
    <dgm:pt modelId="{E1049C0D-2BD7-41CA-A787-713FBC3DA36A}" type="sibTrans" cxnId="{91C350AB-44B8-49C9-B5A6-3DD8FCB1A77B}">
      <dgm:prSet/>
      <dgm:spPr/>
      <dgm:t>
        <a:bodyPr/>
        <a:lstStyle/>
        <a:p>
          <a:endParaRPr lang="en-GB"/>
        </a:p>
      </dgm:t>
    </dgm:pt>
    <dgm:pt modelId="{0DF63A7B-BD31-43EE-B608-EBD43676D90D}">
      <dgm:prSet phldrT="[Text]"/>
      <dgm:spPr>
        <a:solidFill>
          <a:srgbClr val="FFC000"/>
        </a:solidFill>
      </dgm:spPr>
      <dgm:t>
        <a:bodyPr/>
        <a:lstStyle/>
        <a:p>
          <a:r>
            <a:rPr lang="en-GB" b="1" dirty="0" smtClean="0"/>
            <a:t>Institutional Practice</a:t>
          </a:r>
          <a:endParaRPr lang="en-GB" b="1" dirty="0"/>
        </a:p>
      </dgm:t>
    </dgm:pt>
    <dgm:pt modelId="{BF17BB94-B3D9-41AA-9BC8-D64D50CD894C}" type="parTrans" cxnId="{27B7694B-82CA-4A30-B1AB-7F2CE4427C73}">
      <dgm:prSet/>
      <dgm:spPr/>
      <dgm:t>
        <a:bodyPr/>
        <a:lstStyle/>
        <a:p>
          <a:endParaRPr lang="en-GB"/>
        </a:p>
      </dgm:t>
    </dgm:pt>
    <dgm:pt modelId="{8BC7E69E-D092-45D1-864A-731B54011C9F}" type="sibTrans" cxnId="{27B7694B-82CA-4A30-B1AB-7F2CE4427C73}">
      <dgm:prSet/>
      <dgm:spPr/>
      <dgm:t>
        <a:bodyPr/>
        <a:lstStyle/>
        <a:p>
          <a:endParaRPr lang="en-GB"/>
        </a:p>
      </dgm:t>
    </dgm:pt>
    <dgm:pt modelId="{E7C28C01-30BD-4E89-8B33-8E8936AC7E8D}" type="pres">
      <dgm:prSet presAssocID="{1F384271-4A11-4680-A05D-E54A08AB0CFB}" presName="compositeShape" presStyleCnt="0">
        <dgm:presLayoutVars>
          <dgm:chMax val="9"/>
          <dgm:dir/>
          <dgm:resizeHandles val="exact"/>
        </dgm:presLayoutVars>
      </dgm:prSet>
      <dgm:spPr/>
      <dgm:t>
        <a:bodyPr/>
        <a:lstStyle/>
        <a:p>
          <a:endParaRPr lang="en-GB"/>
        </a:p>
      </dgm:t>
    </dgm:pt>
    <dgm:pt modelId="{6E40DD7E-C50D-4ED3-AFE2-BB75EB7E77ED}" type="pres">
      <dgm:prSet presAssocID="{1F384271-4A11-4680-A05D-E54A08AB0CFB}" presName="triangle1" presStyleLbl="node1" presStyleIdx="0" presStyleCnt="4" custScaleX="107308" custScaleY="108947" custLinFactNeighborY="4325">
        <dgm:presLayoutVars>
          <dgm:bulletEnabled val="1"/>
        </dgm:presLayoutVars>
      </dgm:prSet>
      <dgm:spPr/>
      <dgm:t>
        <a:bodyPr/>
        <a:lstStyle/>
        <a:p>
          <a:endParaRPr lang="en-GB"/>
        </a:p>
      </dgm:t>
    </dgm:pt>
    <dgm:pt modelId="{D34B295A-0F19-49D1-B02B-951DA0475BE3}" type="pres">
      <dgm:prSet presAssocID="{1F384271-4A11-4680-A05D-E54A08AB0CFB}" presName="triangle2" presStyleLbl="node1" presStyleIdx="1" presStyleCnt="4">
        <dgm:presLayoutVars>
          <dgm:bulletEnabled val="1"/>
        </dgm:presLayoutVars>
      </dgm:prSet>
      <dgm:spPr/>
      <dgm:t>
        <a:bodyPr/>
        <a:lstStyle/>
        <a:p>
          <a:endParaRPr lang="en-GB"/>
        </a:p>
      </dgm:t>
    </dgm:pt>
    <dgm:pt modelId="{0D8BF1D1-15EB-413A-BF68-2832EFB8ED55}" type="pres">
      <dgm:prSet presAssocID="{1F384271-4A11-4680-A05D-E54A08AB0CFB}" presName="triangle3" presStyleLbl="node1" presStyleIdx="2" presStyleCnt="4">
        <dgm:presLayoutVars>
          <dgm:bulletEnabled val="1"/>
        </dgm:presLayoutVars>
      </dgm:prSet>
      <dgm:spPr/>
      <dgm:t>
        <a:bodyPr/>
        <a:lstStyle/>
        <a:p>
          <a:endParaRPr lang="en-GB"/>
        </a:p>
      </dgm:t>
    </dgm:pt>
    <dgm:pt modelId="{8E0E57CF-26A7-4CEB-945B-078839DAC2A9}" type="pres">
      <dgm:prSet presAssocID="{1F384271-4A11-4680-A05D-E54A08AB0CFB}" presName="triangle4" presStyleLbl="node1" presStyleIdx="3" presStyleCnt="4">
        <dgm:presLayoutVars>
          <dgm:bulletEnabled val="1"/>
        </dgm:presLayoutVars>
      </dgm:prSet>
      <dgm:spPr/>
      <dgm:t>
        <a:bodyPr/>
        <a:lstStyle/>
        <a:p>
          <a:endParaRPr lang="en-GB"/>
        </a:p>
      </dgm:t>
    </dgm:pt>
  </dgm:ptLst>
  <dgm:cxnLst>
    <dgm:cxn modelId="{CB80931E-E7A5-4CB1-80C4-18263D08354A}" type="presOf" srcId="{7D4C40A4-3A4B-4348-A375-7A5202426D70}" destId="{6E40DD7E-C50D-4ED3-AFE2-BB75EB7E77ED}" srcOrd="0" destOrd="0" presId="urn:microsoft.com/office/officeart/2005/8/layout/pyramid4"/>
    <dgm:cxn modelId="{8129EFE9-EEE7-48F3-B174-9A2EEBDA98DB}" srcId="{1F384271-4A11-4680-A05D-E54A08AB0CFB}" destId="{7D4C40A4-3A4B-4348-A375-7A5202426D70}" srcOrd="0" destOrd="0" parTransId="{79032CB6-C995-477F-B859-284BAF6A37E2}" sibTransId="{89C21ABF-1B1A-4672-B203-685DBFBAD3C3}"/>
    <dgm:cxn modelId="{27B7694B-82CA-4A30-B1AB-7F2CE4427C73}" srcId="{1F384271-4A11-4680-A05D-E54A08AB0CFB}" destId="{0DF63A7B-BD31-43EE-B608-EBD43676D90D}" srcOrd="3" destOrd="0" parTransId="{BF17BB94-B3D9-41AA-9BC8-D64D50CD894C}" sibTransId="{8BC7E69E-D092-45D1-864A-731B54011C9F}"/>
    <dgm:cxn modelId="{91C350AB-44B8-49C9-B5A6-3DD8FCB1A77B}" srcId="{1F384271-4A11-4680-A05D-E54A08AB0CFB}" destId="{14930E9F-8002-4FB3-9F58-F90B6274B094}" srcOrd="2" destOrd="0" parTransId="{344AA23C-6F20-40A2-AC5F-ADD0A20F6DE8}" sibTransId="{E1049C0D-2BD7-41CA-A787-713FBC3DA36A}"/>
    <dgm:cxn modelId="{03653837-3697-41F4-9529-269DB556373F}" type="presOf" srcId="{14930E9F-8002-4FB3-9F58-F90B6274B094}" destId="{0D8BF1D1-15EB-413A-BF68-2832EFB8ED55}" srcOrd="0" destOrd="0" presId="urn:microsoft.com/office/officeart/2005/8/layout/pyramid4"/>
    <dgm:cxn modelId="{E2823A66-8FFA-4D2B-B85D-B7CE37DF7E4F}" srcId="{1F384271-4A11-4680-A05D-E54A08AB0CFB}" destId="{D2CE96A8-FF59-47E1-980E-460FEBAF22F6}" srcOrd="1" destOrd="0" parTransId="{70DAA9A6-6A34-4345-9E77-6D33D620A30E}" sibTransId="{1F4A8327-8F8E-4B82-81B1-99FDCC24C500}"/>
    <dgm:cxn modelId="{8739CF74-9B28-466C-8693-A0374E97E378}" type="presOf" srcId="{0DF63A7B-BD31-43EE-B608-EBD43676D90D}" destId="{8E0E57CF-26A7-4CEB-945B-078839DAC2A9}" srcOrd="0" destOrd="0" presId="urn:microsoft.com/office/officeart/2005/8/layout/pyramid4"/>
    <dgm:cxn modelId="{64F8FF70-3FF6-41BA-A12B-9450D41103DC}" type="presOf" srcId="{D2CE96A8-FF59-47E1-980E-460FEBAF22F6}" destId="{D34B295A-0F19-49D1-B02B-951DA0475BE3}" srcOrd="0" destOrd="0" presId="urn:microsoft.com/office/officeart/2005/8/layout/pyramid4"/>
    <dgm:cxn modelId="{D7E5ADCA-AF15-432F-B3BD-DAF8D42AC7FE}" type="presOf" srcId="{1F384271-4A11-4680-A05D-E54A08AB0CFB}" destId="{E7C28C01-30BD-4E89-8B33-8E8936AC7E8D}" srcOrd="0" destOrd="0" presId="urn:microsoft.com/office/officeart/2005/8/layout/pyramid4"/>
    <dgm:cxn modelId="{175D4002-8E0A-4E4A-BF21-885CAE898B01}" type="presParOf" srcId="{E7C28C01-30BD-4E89-8B33-8E8936AC7E8D}" destId="{6E40DD7E-C50D-4ED3-AFE2-BB75EB7E77ED}" srcOrd="0" destOrd="0" presId="urn:microsoft.com/office/officeart/2005/8/layout/pyramid4"/>
    <dgm:cxn modelId="{EBF06688-56BC-45BE-8D17-3A03BC9980E8}" type="presParOf" srcId="{E7C28C01-30BD-4E89-8B33-8E8936AC7E8D}" destId="{D34B295A-0F19-49D1-B02B-951DA0475BE3}" srcOrd="1" destOrd="0" presId="urn:microsoft.com/office/officeart/2005/8/layout/pyramid4"/>
    <dgm:cxn modelId="{55A4B8C2-EE9C-4DF7-ACAE-057886A2AAF2}" type="presParOf" srcId="{E7C28C01-30BD-4E89-8B33-8E8936AC7E8D}" destId="{0D8BF1D1-15EB-413A-BF68-2832EFB8ED55}" srcOrd="2" destOrd="0" presId="urn:microsoft.com/office/officeart/2005/8/layout/pyramid4"/>
    <dgm:cxn modelId="{26F9C688-6DC3-4FC9-A7A5-AF459EF49F8E}" type="presParOf" srcId="{E7C28C01-30BD-4E89-8B33-8E8936AC7E8D}" destId="{8E0E57CF-26A7-4CEB-945B-078839DAC2A9}" srcOrd="3" destOrd="0" presId="urn:microsoft.com/office/officeart/2005/8/layout/pyramid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0DD7E-C50D-4ED3-AFE2-BB75EB7E77ED}">
      <dsp:nvSpPr>
        <dsp:cNvPr id="0" name=""/>
        <dsp:cNvSpPr/>
      </dsp:nvSpPr>
      <dsp:spPr>
        <a:xfrm>
          <a:off x="2042972" y="49002"/>
          <a:ext cx="2518055" cy="2556515"/>
        </a:xfrm>
        <a:prstGeom prst="triangl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rgbClr val="FFFF00"/>
              </a:solidFill>
            </a:rPr>
            <a:t>EC</a:t>
          </a:r>
          <a:br>
            <a:rPr lang="en-GB" sz="1600" b="1" kern="1200" dirty="0" smtClean="0">
              <a:solidFill>
                <a:srgbClr val="FFFF00"/>
              </a:solidFill>
            </a:rPr>
          </a:br>
          <a:r>
            <a:rPr lang="en-GB" sz="1600" b="1" kern="1200" dirty="0" smtClean="0">
              <a:solidFill>
                <a:srgbClr val="FFFF00"/>
              </a:solidFill>
            </a:rPr>
            <a:t>E+ CBHE regulations</a:t>
          </a:r>
          <a:endParaRPr lang="en-GB" sz="1600" b="1" kern="1200" dirty="0">
            <a:solidFill>
              <a:srgbClr val="FFFF00"/>
            </a:solidFill>
          </a:endParaRPr>
        </a:p>
      </dsp:txBody>
      <dsp:txXfrm>
        <a:off x="2672486" y="1327260"/>
        <a:ext cx="1259027" cy="1278257"/>
      </dsp:txXfrm>
    </dsp:sp>
    <dsp:sp modelId="{D34B295A-0F19-49D1-B02B-951DA0475BE3}">
      <dsp:nvSpPr>
        <dsp:cNvPr id="0" name=""/>
        <dsp:cNvSpPr/>
      </dsp:nvSpPr>
      <dsp:spPr>
        <a:xfrm>
          <a:off x="955432" y="2399054"/>
          <a:ext cx="2346568" cy="2346568"/>
        </a:xfrm>
        <a:prstGeom prst="triangl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National Legislation</a:t>
          </a:r>
          <a:endParaRPr lang="en-GB" sz="1400" b="1" kern="1200" dirty="0"/>
        </a:p>
      </dsp:txBody>
      <dsp:txXfrm>
        <a:off x="1542074" y="3572338"/>
        <a:ext cx="1173284" cy="1173284"/>
      </dsp:txXfrm>
    </dsp:sp>
    <dsp:sp modelId="{0D8BF1D1-15EB-413A-BF68-2832EFB8ED55}">
      <dsp:nvSpPr>
        <dsp:cNvPr id="0" name=""/>
        <dsp:cNvSpPr/>
      </dsp:nvSpPr>
      <dsp:spPr>
        <a:xfrm rot="10800000">
          <a:off x="2128716" y="2399054"/>
          <a:ext cx="2346568" cy="2346568"/>
        </a:xfrm>
        <a:prstGeom prst="triangl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Internal working arrangements</a:t>
          </a:r>
          <a:endParaRPr lang="en-GB" sz="1800" b="1" kern="1200" dirty="0"/>
        </a:p>
      </dsp:txBody>
      <dsp:txXfrm rot="10800000">
        <a:off x="2715358" y="2399054"/>
        <a:ext cx="1173284" cy="1173284"/>
      </dsp:txXfrm>
    </dsp:sp>
    <dsp:sp modelId="{8E0E57CF-26A7-4CEB-945B-078839DAC2A9}">
      <dsp:nvSpPr>
        <dsp:cNvPr id="0" name=""/>
        <dsp:cNvSpPr/>
      </dsp:nvSpPr>
      <dsp:spPr>
        <a:xfrm>
          <a:off x="3302000" y="2399054"/>
          <a:ext cx="2346568" cy="2346568"/>
        </a:xfrm>
        <a:prstGeom prst="triangl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Institutional Practice</a:t>
          </a:r>
          <a:endParaRPr lang="en-GB" sz="1400" b="1" kern="1200" dirty="0"/>
        </a:p>
      </dsp:txBody>
      <dsp:txXfrm>
        <a:off x="3888642" y="3572338"/>
        <a:ext cx="1173284" cy="1173284"/>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C4FCE8-724D-8C40-8210-F0E58C1EC06A}" type="datetimeFigureOut">
              <a:rPr lang="en-US" smtClean="0"/>
              <a:t>1/31/2021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59EA91-CA81-EF4F-80EE-4FE82CE80B11}" type="slidenum">
              <a:rPr lang="en-US" smtClean="0"/>
              <a:t>‹N›</a:t>
            </a:fld>
            <a:endParaRPr lang="en-US"/>
          </a:p>
        </p:txBody>
      </p:sp>
    </p:spTree>
    <p:extLst>
      <p:ext uri="{BB962C8B-B14F-4D97-AF65-F5344CB8AC3E}">
        <p14:creationId xmlns:p14="http://schemas.microsoft.com/office/powerpoint/2010/main" val="3521943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_tradnl"/>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1FE8622-DD36-4D96-8780-AFDD7C8081C8}" type="datetimeFigureOut">
              <a:rPr lang="en-US"/>
              <a:pPr>
                <a:defRPr/>
              </a:pPr>
              <a:t>1/31/2021</a:t>
            </a:fld>
            <a:endParaRPr lang="es-ES_tradnl"/>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s-ES_tradnl"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_tradnl"/>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FD61D77-F92D-48D3-BBE3-FF3E352D0FC1}" type="slidenum">
              <a:rPr lang="es-ES_tradnl"/>
              <a:pPr>
                <a:defRPr/>
              </a:pPr>
              <a:t>‹N›</a:t>
            </a:fld>
            <a:endParaRPr lang="es-ES_tradnl"/>
          </a:p>
        </p:txBody>
      </p:sp>
    </p:spTree>
    <p:extLst>
      <p:ext uri="{BB962C8B-B14F-4D97-AF65-F5344CB8AC3E}">
        <p14:creationId xmlns:p14="http://schemas.microsoft.com/office/powerpoint/2010/main" val="36686976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5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2150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01690B-57F0-400D-B635-A38FBCF0D941}" type="slidenum">
              <a:rPr lang="es-ES_tradnl" smtClean="0"/>
              <a:pPr/>
              <a:t>1</a:t>
            </a:fld>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885" indent="-349885" eaLnBrk="1" hangingPunct="1">
              <a:spcAft>
                <a:spcPts val="612"/>
              </a:spcAft>
              <a:buFont typeface="Wingdings" panose="05000000000000000000" pitchFamily="2" charset="2"/>
              <a:buChar char="§"/>
              <a:defRPr/>
            </a:pPr>
            <a:r>
              <a:rPr lang="en-GB" altLang="en-US" sz="1200" dirty="0" smtClean="0"/>
              <a:t>Mandatory + must be signed at the latest 6 months after the signature of the grant agreement</a:t>
            </a:r>
          </a:p>
          <a:p>
            <a:pPr marL="349885" indent="-349885" eaLnBrk="1" hangingPunct="1">
              <a:spcAft>
                <a:spcPts val="612"/>
              </a:spcAft>
              <a:buFont typeface="Wingdings" panose="05000000000000000000" pitchFamily="2" charset="2"/>
              <a:buChar char="§"/>
              <a:defRPr/>
            </a:pPr>
            <a:r>
              <a:rPr lang="en-GB" altLang="en-US" sz="1200" dirty="0" smtClean="0"/>
              <a:t>Guidelines available on Agency website (</a:t>
            </a:r>
            <a:r>
              <a:rPr lang="en-GB" altLang="en-US" sz="1200" b="1" dirty="0" smtClean="0"/>
              <a:t>should be adapted to the needs of the Partnership</a:t>
            </a:r>
            <a:r>
              <a:rPr lang="en-GB" altLang="en-US" sz="1200" dirty="0" smtClean="0"/>
              <a:t>)</a:t>
            </a:r>
          </a:p>
          <a:p>
            <a:pPr marL="349885" indent="-349885" eaLnBrk="1" hangingPunct="1">
              <a:spcAft>
                <a:spcPts val="612"/>
              </a:spcAft>
              <a:buFont typeface="Wingdings" panose="05000000000000000000" pitchFamily="2" charset="2"/>
              <a:buChar char="§"/>
              <a:defRPr/>
            </a:pPr>
            <a:r>
              <a:rPr lang="en-GB" altLang="en-US" sz="1200" dirty="0" smtClean="0"/>
              <a:t>Joint </a:t>
            </a:r>
            <a:r>
              <a:rPr lang="en-GB" altLang="en-US" sz="1200" dirty="0" err="1" smtClean="0"/>
              <a:t>parternship</a:t>
            </a:r>
            <a:r>
              <a:rPr lang="en-GB" altLang="en-US" sz="1200" dirty="0" smtClean="0"/>
              <a:t> </a:t>
            </a:r>
            <a:r>
              <a:rPr lang="en-GB" altLang="en-US" sz="1200" b="1" dirty="0" smtClean="0"/>
              <a:t>(one doc signed by all partners</a:t>
            </a:r>
            <a:r>
              <a:rPr lang="en-GB" altLang="en-US" sz="1200" dirty="0" smtClean="0"/>
              <a:t>) is recommended  because it is more transparent</a:t>
            </a:r>
          </a:p>
          <a:p>
            <a:pPr marL="349885" indent="-349885" eaLnBrk="1" hangingPunct="1">
              <a:spcAft>
                <a:spcPts val="612"/>
              </a:spcAft>
              <a:buFont typeface="Wingdings" panose="05000000000000000000" pitchFamily="2" charset="2"/>
              <a:buChar char="§"/>
              <a:defRPr/>
            </a:pPr>
            <a:r>
              <a:rPr lang="fr-BE" altLang="en-US" sz="1200" dirty="0" err="1" smtClean="0"/>
              <a:t>Should</a:t>
            </a:r>
            <a:r>
              <a:rPr lang="fr-BE" altLang="en-US" sz="1200" dirty="0" smtClean="0"/>
              <a:t> </a:t>
            </a:r>
            <a:r>
              <a:rPr lang="fr-BE" altLang="en-US" sz="1200" dirty="0" err="1" smtClean="0"/>
              <a:t>be</a:t>
            </a:r>
            <a:r>
              <a:rPr lang="fr-BE" altLang="en-US" sz="1200" dirty="0" smtClean="0"/>
              <a:t> </a:t>
            </a:r>
            <a:r>
              <a:rPr lang="fr-BE" altLang="en-US" sz="1200" dirty="0" err="1" smtClean="0"/>
              <a:t>drafted</a:t>
            </a:r>
            <a:r>
              <a:rPr lang="fr-BE" altLang="en-US" sz="1200" dirty="0" smtClean="0"/>
              <a:t> in the </a:t>
            </a:r>
            <a:r>
              <a:rPr lang="fr-BE" altLang="en-US" sz="1200" dirty="0" err="1" smtClean="0"/>
              <a:t>working</a:t>
            </a:r>
            <a:r>
              <a:rPr lang="fr-BE" altLang="en-US" sz="1200" dirty="0" smtClean="0"/>
              <a:t> </a:t>
            </a:r>
            <a:r>
              <a:rPr lang="fr-BE" altLang="en-US" sz="1200" dirty="0" err="1" smtClean="0"/>
              <a:t>language</a:t>
            </a:r>
            <a:r>
              <a:rPr lang="fr-BE" altLang="en-US" sz="1200" dirty="0" smtClean="0"/>
              <a:t> of the consortium (and </a:t>
            </a:r>
            <a:r>
              <a:rPr lang="fr-BE" altLang="en-US" sz="1200" b="1" dirty="0" err="1" smtClean="0"/>
              <a:t>hopefully</a:t>
            </a:r>
            <a:r>
              <a:rPr lang="fr-BE" altLang="en-US" sz="1200" dirty="0" smtClean="0"/>
              <a:t> </a:t>
            </a:r>
            <a:r>
              <a:rPr lang="fr-BE" altLang="en-US" sz="1200" dirty="0" err="1" smtClean="0"/>
              <a:t>translated</a:t>
            </a:r>
            <a:r>
              <a:rPr lang="fr-BE" altLang="en-US" sz="1200" dirty="0" smtClean="0"/>
              <a:t> in the national </a:t>
            </a:r>
            <a:r>
              <a:rPr lang="fr-BE" altLang="en-US" sz="1200" dirty="0" err="1" smtClean="0"/>
              <a:t>language</a:t>
            </a:r>
            <a:r>
              <a:rPr lang="fr-BE" altLang="en-US" sz="1200" dirty="0" smtClean="0"/>
              <a:t> of the </a:t>
            </a:r>
            <a:r>
              <a:rPr lang="fr-BE" altLang="en-US" sz="1200" dirty="0" err="1" smtClean="0"/>
              <a:t>participating</a:t>
            </a:r>
            <a:r>
              <a:rPr lang="fr-BE" altLang="en-US" sz="1200" dirty="0" smtClean="0"/>
              <a:t> organisations)</a:t>
            </a:r>
            <a:endParaRPr lang="en-GB" altLang="en-US" sz="1200" dirty="0" smtClean="0"/>
          </a:p>
          <a:p>
            <a:pPr>
              <a:defRPr/>
            </a:pPr>
            <a:r>
              <a:rPr lang="en-US" altLang="en-US" dirty="0" smtClean="0"/>
              <a:t> </a:t>
            </a: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12</a:t>
            </a:fld>
            <a:endParaRPr lang="en-GB" altLang="en-US"/>
          </a:p>
        </p:txBody>
      </p:sp>
    </p:spTree>
    <p:extLst>
      <p:ext uri="{BB962C8B-B14F-4D97-AF65-F5344CB8AC3E}">
        <p14:creationId xmlns:p14="http://schemas.microsoft.com/office/powerpoint/2010/main" val="238800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13</a:t>
            </a:fld>
            <a:endParaRPr lang="en-GB" altLang="en-US"/>
          </a:p>
        </p:txBody>
      </p:sp>
    </p:spTree>
    <p:extLst>
      <p:ext uri="{BB962C8B-B14F-4D97-AF65-F5344CB8AC3E}">
        <p14:creationId xmlns:p14="http://schemas.microsoft.com/office/powerpoint/2010/main" val="3304763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14</a:t>
            </a:fld>
            <a:endParaRPr lang="en-GB" altLang="en-US"/>
          </a:p>
        </p:txBody>
      </p:sp>
    </p:spTree>
    <p:extLst>
      <p:ext uri="{BB962C8B-B14F-4D97-AF65-F5344CB8AC3E}">
        <p14:creationId xmlns:p14="http://schemas.microsoft.com/office/powerpoint/2010/main" val="1960068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15</a:t>
            </a:fld>
            <a:endParaRPr lang="en-GB" altLang="en-US"/>
          </a:p>
        </p:txBody>
      </p:sp>
    </p:spTree>
    <p:extLst>
      <p:ext uri="{BB962C8B-B14F-4D97-AF65-F5344CB8AC3E}">
        <p14:creationId xmlns:p14="http://schemas.microsoft.com/office/powerpoint/2010/main" val="3159937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r>
              <a:rPr lang="en-GB" dirty="0" smtClean="0"/>
              <a:t>Explain that in</a:t>
            </a:r>
            <a:r>
              <a:rPr lang="en-GB" baseline="0" dirty="0" smtClean="0"/>
              <a:t> order to be able to modify documents on drive they need to have an account otherwise they cannot edit documents! We could also foresee a private area on the project website but we always have problems of size of files to be uploaded and you cannot use it to share documents to be edited by more partners!</a:t>
            </a:r>
          </a:p>
          <a:p>
            <a:pPr defTabSz="898498">
              <a:defRPr/>
            </a:pPr>
            <a:r>
              <a:rPr lang="en-GB" baseline="0" dirty="0" smtClean="0"/>
              <a:t>Research and educational team </a:t>
            </a:r>
          </a:p>
          <a:p>
            <a:pPr defTabSz="898498">
              <a:defRPr/>
            </a:pPr>
            <a:r>
              <a:rPr lang="en-GB" baseline="0" dirty="0" smtClean="0"/>
              <a:t>Development team </a:t>
            </a:r>
          </a:p>
          <a:p>
            <a:pPr defTabSz="898498">
              <a:defRPr/>
            </a:pPr>
            <a:r>
              <a:rPr lang="en-GB" baseline="0" dirty="0" smtClean="0"/>
              <a:t>Piloting team </a:t>
            </a:r>
          </a:p>
          <a:p>
            <a:pPr defTabSz="898498">
              <a:defRPr/>
            </a:pPr>
            <a:r>
              <a:rPr lang="en-GB" baseline="0" dirty="0" smtClean="0"/>
              <a:t>QA team </a:t>
            </a:r>
          </a:p>
          <a:p>
            <a:pPr defTabSz="898498">
              <a:defRPr/>
            </a:pPr>
            <a:r>
              <a:rPr lang="en-GB" baseline="0" dirty="0" smtClean="0"/>
              <a:t>Valorisation team </a:t>
            </a:r>
          </a:p>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16</a:t>
            </a:fld>
            <a:endParaRPr lang="en-GB" altLang="en-US"/>
          </a:p>
        </p:txBody>
      </p:sp>
    </p:spTree>
    <p:extLst>
      <p:ext uri="{BB962C8B-B14F-4D97-AF65-F5344CB8AC3E}">
        <p14:creationId xmlns:p14="http://schemas.microsoft.com/office/powerpoint/2010/main" val="1584269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marR="0" lvl="1" indent="0" algn="l" defTabSz="914400" rtl="0" eaLnBrk="1" fontAlgn="base" latinLnBrk="0" hangingPunct="1">
              <a:lnSpc>
                <a:spcPct val="100000"/>
              </a:lnSpc>
              <a:spcBef>
                <a:spcPts val="600"/>
              </a:spcBef>
              <a:spcAft>
                <a:spcPct val="0"/>
              </a:spcAft>
              <a:buClr>
                <a:srgbClr val="336699"/>
              </a:buClr>
              <a:buSzTx/>
              <a:buFont typeface="Wingdings" panose="05000000000000000000" pitchFamily="2" charset="2"/>
              <a:buNone/>
              <a:tabLst/>
              <a:defRPr/>
            </a:pPr>
            <a:r>
              <a:rPr lang="fr-BE" altLang="en-US" sz="1400" dirty="0" smtClean="0">
                <a:solidFill>
                  <a:srgbClr val="0F5494"/>
                </a:solidFill>
                <a:ea typeface="Tahoma" panose="020B0604030504040204" pitchFamily="34" charset="0"/>
                <a:cs typeface="Tahoma" panose="020B0604030504040204" pitchFamily="34" charset="0"/>
              </a:rPr>
              <a:t>Must </a:t>
            </a:r>
            <a:r>
              <a:rPr lang="fr-BE" altLang="en-US" sz="1400" b="1" dirty="0" smtClean="0">
                <a:solidFill>
                  <a:srgbClr val="0F5494"/>
                </a:solidFill>
                <a:ea typeface="Tahoma" panose="020B0604030504040204" pitchFamily="34" charset="0"/>
                <a:cs typeface="Tahoma" panose="020B0604030504040204" pitchFamily="34" charset="0"/>
              </a:rPr>
              <a:t>display Erasmus+ Logo</a:t>
            </a:r>
            <a:endParaRPr lang="fr-BE" altLang="en-US" sz="1400" dirty="0" smtClean="0">
              <a:solidFill>
                <a:srgbClr val="0F5494"/>
              </a:solidFill>
              <a:ea typeface="Tahoma" panose="020B0604030504040204" pitchFamily="34" charset="0"/>
              <a:cs typeface="Tahoma" panose="020B0604030504040204" pitchFamily="34" charset="0"/>
            </a:endParaRPr>
          </a:p>
          <a:p>
            <a:pPr marL="514350" marR="0" lvl="1" indent="0" algn="l" defTabSz="914400" rtl="0" eaLnBrk="1" fontAlgn="base" latinLnBrk="0" hangingPunct="1">
              <a:lnSpc>
                <a:spcPct val="100000"/>
              </a:lnSpc>
              <a:spcBef>
                <a:spcPts val="600"/>
              </a:spcBef>
              <a:spcAft>
                <a:spcPct val="0"/>
              </a:spcAft>
              <a:buClr>
                <a:srgbClr val="336699"/>
              </a:buClr>
              <a:buSzTx/>
              <a:buFont typeface="Wingdings" panose="05000000000000000000" pitchFamily="2" charset="2"/>
              <a:buNone/>
              <a:tabLst/>
              <a:defRPr/>
            </a:pPr>
            <a:r>
              <a:rPr lang="fr-BE" altLang="en-US" sz="1400" dirty="0" smtClean="0">
                <a:solidFill>
                  <a:srgbClr val="0F5494"/>
                </a:solidFill>
                <a:ea typeface="Tahoma" panose="020B0604030504040204" pitchFamily="34" charset="0"/>
                <a:cs typeface="Tahoma" panose="020B0604030504040204" pitchFamily="34" charset="0"/>
              </a:rPr>
              <a:t>Must </a:t>
            </a:r>
            <a:r>
              <a:rPr lang="fr-BE" altLang="en-US" sz="1400" dirty="0" err="1" smtClean="0">
                <a:solidFill>
                  <a:srgbClr val="0F5494"/>
                </a:solidFill>
                <a:ea typeface="Tahoma" panose="020B0604030504040204" pitchFamily="34" charset="0"/>
                <a:cs typeface="Tahoma" panose="020B0604030504040204" pitchFamily="34" charset="0"/>
              </a:rPr>
              <a:t>include</a:t>
            </a:r>
            <a:r>
              <a:rPr lang="fr-BE" altLang="en-US" sz="1400" dirty="0" smtClean="0">
                <a:solidFill>
                  <a:srgbClr val="0F5494"/>
                </a:solidFill>
                <a:ea typeface="Tahoma" panose="020B0604030504040204" pitchFamily="34" charset="0"/>
                <a:cs typeface="Tahoma" panose="020B0604030504040204" pitchFamily="34" charset="0"/>
              </a:rPr>
              <a:t> </a:t>
            </a:r>
            <a:r>
              <a:rPr lang="fr-BE" altLang="en-US" sz="1400" dirty="0" err="1" smtClean="0">
                <a:solidFill>
                  <a:srgbClr val="0F5494"/>
                </a:solidFill>
                <a:ea typeface="Tahoma" panose="020B0604030504040204" pitchFamily="34" charset="0"/>
                <a:cs typeface="Tahoma" panose="020B0604030504040204" pitchFamily="34" charset="0"/>
              </a:rPr>
              <a:t>this</a:t>
            </a:r>
            <a:r>
              <a:rPr lang="fr-BE" altLang="en-US" sz="1400" dirty="0" smtClean="0">
                <a:solidFill>
                  <a:srgbClr val="0F5494"/>
                </a:solidFill>
                <a:ea typeface="Tahoma" panose="020B0604030504040204" pitchFamily="34" charset="0"/>
                <a:cs typeface="Tahoma" panose="020B0604030504040204" pitchFamily="34" charset="0"/>
              </a:rPr>
              <a:t> </a:t>
            </a:r>
            <a:r>
              <a:rPr lang="fr-BE" altLang="en-US" sz="1400" b="1" dirty="0" smtClean="0">
                <a:solidFill>
                  <a:srgbClr val="0F5494"/>
                </a:solidFill>
                <a:ea typeface="Tahoma" panose="020B0604030504040204" pitchFamily="34" charset="0"/>
                <a:cs typeface="Tahoma" panose="020B0604030504040204" pitchFamily="34" charset="0"/>
              </a:rPr>
              <a:t>sentence</a:t>
            </a:r>
            <a:r>
              <a:rPr lang="fr-BE" altLang="en-US" sz="1400" dirty="0" smtClean="0">
                <a:solidFill>
                  <a:srgbClr val="0F5494"/>
                </a:solidFill>
                <a:ea typeface="Tahoma" panose="020B0604030504040204" pitchFamily="34" charset="0"/>
                <a:cs typeface="Tahoma" panose="020B0604030504040204" pitchFamily="34" charset="0"/>
              </a:rPr>
              <a:t>: "</a:t>
            </a:r>
            <a:r>
              <a:rPr lang="fr-BE" altLang="en-US" sz="1400" i="1" dirty="0" smtClean="0">
                <a:solidFill>
                  <a:srgbClr val="0F5494"/>
                </a:solidFill>
                <a:ea typeface="Tahoma" panose="020B0604030504040204" pitchFamily="34" charset="0"/>
                <a:cs typeface="Tahoma" panose="020B0604030504040204" pitchFamily="34" charset="0"/>
              </a:rPr>
              <a:t>Co-</a:t>
            </a:r>
            <a:r>
              <a:rPr lang="fr-BE" altLang="en-US" sz="1400" i="1" dirty="0" err="1" smtClean="0">
                <a:solidFill>
                  <a:srgbClr val="0F5494"/>
                </a:solidFill>
                <a:ea typeface="Tahoma" panose="020B0604030504040204" pitchFamily="34" charset="0"/>
                <a:cs typeface="Tahoma" panose="020B0604030504040204" pitchFamily="34" charset="0"/>
              </a:rPr>
              <a:t>funded</a:t>
            </a:r>
            <a:r>
              <a:rPr lang="fr-BE" altLang="en-US" sz="1400" i="1" dirty="0" smtClean="0">
                <a:solidFill>
                  <a:srgbClr val="0F5494"/>
                </a:solidFill>
                <a:ea typeface="Tahoma" panose="020B0604030504040204" pitchFamily="34" charset="0"/>
                <a:cs typeface="Tahoma" panose="020B0604030504040204" pitchFamily="34" charset="0"/>
              </a:rPr>
              <a:t> by the Erasmus+ Programme of the </a:t>
            </a:r>
            <a:r>
              <a:rPr lang="fr-BE" altLang="en-US" sz="1400" i="1" dirty="0" err="1" smtClean="0">
                <a:solidFill>
                  <a:srgbClr val="0F5494"/>
                </a:solidFill>
                <a:ea typeface="Tahoma" panose="020B0604030504040204" pitchFamily="34" charset="0"/>
                <a:cs typeface="Tahoma" panose="020B0604030504040204" pitchFamily="34" charset="0"/>
              </a:rPr>
              <a:t>European</a:t>
            </a:r>
            <a:r>
              <a:rPr lang="fr-BE" altLang="en-US" sz="1400" i="1" dirty="0" smtClean="0">
                <a:solidFill>
                  <a:srgbClr val="0F5494"/>
                </a:solidFill>
                <a:ea typeface="Tahoma" panose="020B0604030504040204" pitchFamily="34" charset="0"/>
                <a:cs typeface="Tahoma" panose="020B0604030504040204" pitchFamily="34" charset="0"/>
              </a:rPr>
              <a:t> Union</a:t>
            </a:r>
            <a:r>
              <a:rPr lang="fr-BE" altLang="en-US" sz="1400" dirty="0" smtClean="0">
                <a:solidFill>
                  <a:srgbClr val="0F5494"/>
                </a:solidFill>
                <a:ea typeface="Tahoma" panose="020B0604030504040204" pitchFamily="34" charset="0"/>
                <a:cs typeface="Tahoma" panose="020B0604030504040204" pitchFamily="34" charset="0"/>
              </a:rPr>
              <a:t>" </a:t>
            </a:r>
          </a:p>
          <a:p>
            <a:pPr marL="514350" marR="0" lvl="1" indent="0" algn="l" defTabSz="914400" rtl="0" eaLnBrk="1" fontAlgn="base" latinLnBrk="0" hangingPunct="1">
              <a:lnSpc>
                <a:spcPct val="100000"/>
              </a:lnSpc>
              <a:spcBef>
                <a:spcPts val="600"/>
              </a:spcBef>
              <a:spcAft>
                <a:spcPct val="0"/>
              </a:spcAft>
              <a:buClr>
                <a:srgbClr val="336699"/>
              </a:buClr>
              <a:buSzTx/>
              <a:buFont typeface="Wingdings" panose="05000000000000000000" pitchFamily="2" charset="2"/>
              <a:buNone/>
              <a:tabLst/>
              <a:defRPr/>
            </a:pPr>
            <a:r>
              <a:rPr lang="en-GB" sz="1400" i="1" dirty="0" smtClean="0">
                <a:solidFill>
                  <a:srgbClr val="0F5494"/>
                </a:solidFill>
                <a:ea typeface="Tahoma" panose="020B0604030504040204" pitchFamily="34" charset="0"/>
                <a:cs typeface="Tahoma" panose="020B060403050404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a:p>
            <a:pPr marL="514350" lvl="1" indent="0">
              <a:spcBef>
                <a:spcPts val="600"/>
              </a:spcBef>
              <a:buClr>
                <a:srgbClr val="336699"/>
              </a:buClr>
              <a:buFont typeface="Wingdings" panose="05000000000000000000" pitchFamily="2" charset="2"/>
              <a:buNone/>
              <a:defRPr/>
            </a:pPr>
            <a:endParaRPr lang="en-GB" sz="1400" i="1" dirty="0" smtClean="0">
              <a:latin typeface="Tahoma" panose="020B0604030504040204" pitchFamily="34" charset="0"/>
              <a:ea typeface="Tahoma" panose="020B0604030504040204" pitchFamily="34" charset="0"/>
              <a:cs typeface="Tahoma" panose="020B0604030504040204" pitchFamily="34" charset="0"/>
            </a:endParaRPr>
          </a:p>
          <a:p>
            <a:pPr marL="514350" lvl="1" indent="0">
              <a:spcBef>
                <a:spcPts val="600"/>
              </a:spcBef>
              <a:buClr>
                <a:srgbClr val="336699"/>
              </a:buClr>
              <a:buFont typeface="Wingdings" panose="05000000000000000000" pitchFamily="2" charset="2"/>
              <a:buNone/>
              <a:defRPr/>
            </a:pPr>
            <a:endParaRPr lang="en-GB" sz="1400" i="1" dirty="0" smtClean="0">
              <a:latin typeface="Tahoma" panose="020B0604030504040204" pitchFamily="34" charset="0"/>
              <a:ea typeface="Tahoma" panose="020B0604030504040204" pitchFamily="34" charset="0"/>
              <a:cs typeface="Tahoma" panose="020B0604030504040204" pitchFamily="34" charset="0"/>
            </a:endParaRPr>
          </a:p>
          <a:p>
            <a:pPr marL="514350" lvl="1" indent="0">
              <a:spcBef>
                <a:spcPts val="600"/>
              </a:spcBef>
              <a:buClr>
                <a:srgbClr val="336699"/>
              </a:buClr>
              <a:buFont typeface="Wingdings" panose="05000000000000000000" pitchFamily="2" charset="2"/>
              <a:buNone/>
              <a:defRPr/>
            </a:pPr>
            <a:endParaRPr lang="en-GB" sz="1400" i="1" dirty="0" smtClean="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
              <a:defRPr/>
            </a:pPr>
            <a:r>
              <a:rPr lang="en-US" altLang="en-US" sz="2000" b="1" dirty="0" smtClean="0">
                <a:solidFill>
                  <a:srgbClr val="0F5494"/>
                </a:solidFill>
                <a:ea typeface="Tahoma" panose="020B0604030504040204" pitchFamily="34" charset="0"/>
                <a:cs typeface="Tahoma" panose="020B0604030504040204" pitchFamily="34" charset="0"/>
              </a:rPr>
              <a:t>Legal requirements in the Grant agreement </a:t>
            </a:r>
          </a:p>
          <a:p>
            <a:pPr lvl="1">
              <a:defRPr/>
            </a:pPr>
            <a:r>
              <a:rPr lang="en-US" altLang="en-US" sz="2000" b="1" dirty="0" smtClean="0">
                <a:solidFill>
                  <a:srgbClr val="0F5494"/>
                </a:solidFill>
                <a:ea typeface="Tahoma" panose="020B0604030504040204" pitchFamily="34" charset="0"/>
                <a:cs typeface="Tahoma" panose="020B0604030504040204" pitchFamily="34" charset="0"/>
              </a:rPr>
              <a:t>Visibility</a:t>
            </a:r>
            <a:r>
              <a:rPr lang="en-US" altLang="en-US" sz="2000" dirty="0" smtClean="0">
                <a:solidFill>
                  <a:srgbClr val="0F5494"/>
                </a:solidFill>
                <a:ea typeface="Tahoma" panose="020B0604030504040204" pitchFamily="34" charset="0"/>
                <a:cs typeface="Tahoma" panose="020B0604030504040204" pitchFamily="34" charset="0"/>
              </a:rPr>
              <a:t> of project results </a:t>
            </a:r>
            <a:r>
              <a:rPr lang="en-US" altLang="en-US" sz="2000" dirty="0" smtClean="0">
                <a:solidFill>
                  <a:srgbClr val="0F5494"/>
                </a:solidFill>
                <a:ea typeface="Tahoma" panose="020B0604030504040204" pitchFamily="34" charset="0"/>
                <a:cs typeface="Tahoma" panose="020B0604030504040204" pitchFamily="34" charset="0"/>
                <a:sym typeface="Webdings" pitchFamily="18" charset="2"/>
              </a:rPr>
              <a:t>(Art. I.10.8, I.10.9, II.7.1)</a:t>
            </a:r>
            <a:endParaRPr lang="en-US" altLang="en-US" sz="2000" dirty="0" smtClean="0">
              <a:solidFill>
                <a:srgbClr val="0F5494"/>
              </a:solidFill>
              <a:ea typeface="Tahoma" panose="020B0604030504040204" pitchFamily="34" charset="0"/>
              <a:cs typeface="Tahoma" panose="020B0604030504040204" pitchFamily="34" charset="0"/>
            </a:endParaRPr>
          </a:p>
          <a:p>
            <a:pPr lvl="1">
              <a:defRPr/>
            </a:pPr>
            <a:r>
              <a:rPr lang="en-US" altLang="en-US" sz="2000" dirty="0" smtClean="0">
                <a:solidFill>
                  <a:srgbClr val="0F5494"/>
                </a:solidFill>
                <a:ea typeface="Tahoma" panose="020B0604030504040204" pitchFamily="34" charset="0"/>
                <a:cs typeface="Tahoma" panose="020B0604030504040204" pitchFamily="34" charset="0"/>
              </a:rPr>
              <a:t>Availability of </a:t>
            </a:r>
            <a:r>
              <a:rPr lang="en-US" altLang="en-US" sz="2000" b="1" dirty="0" smtClean="0">
                <a:solidFill>
                  <a:srgbClr val="0F5494"/>
                </a:solidFill>
                <a:ea typeface="Tahoma" panose="020B0604030504040204" pitchFamily="34" charset="0"/>
                <a:cs typeface="Tahoma" panose="020B0604030504040204" pitchFamily="34" charset="0"/>
              </a:rPr>
              <a:t>materials produced</a:t>
            </a:r>
            <a:endParaRPr lang="en-US" altLang="en-US" sz="2000" dirty="0" smtClean="0">
              <a:solidFill>
                <a:srgbClr val="0F5494"/>
              </a:solidFill>
              <a:ea typeface="Tahoma" panose="020B0604030504040204" pitchFamily="34" charset="0"/>
              <a:cs typeface="Tahoma" panose="020B0604030504040204" pitchFamily="34" charset="0"/>
            </a:endParaRPr>
          </a:p>
          <a:p>
            <a:pPr lvl="1">
              <a:defRPr/>
            </a:pPr>
            <a:r>
              <a:rPr lang="en-US" altLang="en-US" sz="2000" dirty="0" smtClean="0">
                <a:solidFill>
                  <a:srgbClr val="0F5494"/>
                </a:solidFill>
                <a:ea typeface="Tahoma" panose="020B0604030504040204" pitchFamily="34" charset="0"/>
                <a:cs typeface="Tahoma" panose="020B0604030504040204" pitchFamily="34" charset="0"/>
              </a:rPr>
              <a:t>Use correct </a:t>
            </a:r>
            <a:r>
              <a:rPr lang="en-US" altLang="en-US" sz="2000" b="1" dirty="0" smtClean="0">
                <a:solidFill>
                  <a:srgbClr val="0F5494"/>
                </a:solidFill>
                <a:ea typeface="Tahoma" panose="020B0604030504040204" pitchFamily="34" charset="0"/>
                <a:cs typeface="Tahoma" panose="020B0604030504040204" pitchFamily="34" charset="0"/>
              </a:rPr>
              <a:t>logo and disclaimers</a:t>
            </a:r>
          </a:p>
          <a:p>
            <a:pPr lvl="1">
              <a:defRPr/>
            </a:pPr>
            <a:r>
              <a:rPr lang="en-US" altLang="en-US" sz="2000" b="1" dirty="0" smtClean="0">
                <a:solidFill>
                  <a:srgbClr val="0F5494"/>
                </a:solidFill>
                <a:ea typeface="Tahoma" panose="020B0604030504040204" pitchFamily="34" charset="0"/>
                <a:cs typeface="Tahoma" panose="020B0604030504040204" pitchFamily="34" charset="0"/>
              </a:rPr>
              <a:t>Stickers </a:t>
            </a:r>
            <a:r>
              <a:rPr lang="en-US" altLang="en-US" sz="2000" dirty="0" smtClean="0">
                <a:solidFill>
                  <a:srgbClr val="0F5494"/>
                </a:solidFill>
                <a:ea typeface="Tahoma" panose="020B0604030504040204" pitchFamily="34" charset="0"/>
                <a:cs typeface="Tahoma" panose="020B0604030504040204" pitchFamily="34" charset="0"/>
              </a:rPr>
              <a:t>on purchased equipment</a:t>
            </a:r>
          </a:p>
          <a:p>
            <a:pPr>
              <a:defRPr/>
            </a:pPr>
            <a:endParaRPr lang="en-US" altLang="en-US" sz="2000" b="1" dirty="0" smtClean="0">
              <a:solidFill>
                <a:srgbClr val="0F5494"/>
              </a:solidFill>
              <a:ea typeface="Tahoma" panose="020B0604030504040204" pitchFamily="34" charset="0"/>
              <a:cs typeface="Tahoma" panose="020B0604030504040204" pitchFamily="34" charset="0"/>
            </a:endParaRPr>
          </a:p>
          <a:p>
            <a:pPr>
              <a:buFont typeface="Wingdings" pitchFamily="2" charset="2"/>
              <a:buChar char="§"/>
              <a:defRPr/>
            </a:pPr>
            <a:r>
              <a:rPr lang="en-US" altLang="en-US" sz="2000" dirty="0" smtClean="0">
                <a:solidFill>
                  <a:srgbClr val="0F5494"/>
                </a:solidFill>
                <a:ea typeface="Tahoma" panose="020B0604030504040204" pitchFamily="34" charset="0"/>
                <a:cs typeface="Tahoma" panose="020B0604030504040204" pitchFamily="34" charset="0"/>
              </a:rPr>
              <a:t>Important to </a:t>
            </a:r>
            <a:r>
              <a:rPr lang="en-US" altLang="en-US" sz="2000" b="1" dirty="0" smtClean="0">
                <a:solidFill>
                  <a:srgbClr val="0F5494"/>
                </a:solidFill>
                <a:ea typeface="Tahoma" panose="020B0604030504040204" pitchFamily="34" charset="0"/>
                <a:cs typeface="Tahoma" panose="020B0604030504040204" pitchFamily="34" charset="0"/>
              </a:rPr>
              <a:t>define stakeholders </a:t>
            </a:r>
            <a:r>
              <a:rPr lang="en-US" altLang="en-US" sz="2000" dirty="0" smtClean="0">
                <a:solidFill>
                  <a:srgbClr val="0F5494"/>
                </a:solidFill>
                <a:ea typeface="Tahoma" panose="020B0604030504040204" pitchFamily="34" charset="0"/>
                <a:cs typeface="Tahoma" panose="020B0604030504040204" pitchFamily="34" charset="0"/>
              </a:rPr>
              <a:t>and plan dissemination according to target groups</a:t>
            </a:r>
          </a:p>
          <a:p>
            <a:pPr lvl="1">
              <a:defRPr/>
            </a:pPr>
            <a:r>
              <a:rPr lang="en-US" altLang="en-US" sz="2000" dirty="0" smtClean="0">
                <a:solidFill>
                  <a:srgbClr val="0F5494"/>
                </a:solidFill>
                <a:ea typeface="Tahoma" panose="020B0604030504040204" pitchFamily="34" charset="0"/>
                <a:cs typeface="Tahoma" panose="020B0604030504040204" pitchFamily="34" charset="0"/>
              </a:rPr>
              <a:t>Internal and external target groups (incl. public authorities)</a:t>
            </a:r>
          </a:p>
          <a:p>
            <a:pPr lvl="1">
              <a:defRPr/>
            </a:pPr>
            <a:r>
              <a:rPr lang="en-US" altLang="en-US" sz="2000" dirty="0" smtClean="0">
                <a:solidFill>
                  <a:srgbClr val="0F5494"/>
                </a:solidFill>
                <a:ea typeface="Tahoma" panose="020B0604030504040204" pitchFamily="34" charset="0"/>
                <a:cs typeface="Tahoma" panose="020B0604030504040204" pitchFamily="34" charset="0"/>
              </a:rPr>
              <a:t>Dissemination at regional / national / international levels</a:t>
            </a:r>
          </a:p>
          <a:p>
            <a:pPr marL="0" indent="0">
              <a:buFont typeface="Arial" panose="020B0604020202020204" pitchFamily="34" charset="0"/>
              <a:buNone/>
              <a:defRPr/>
            </a:pPr>
            <a:endParaRPr lang="en-US" altLang="en-US" sz="2000" b="1" dirty="0" smtClean="0">
              <a:solidFill>
                <a:srgbClr val="0F5494"/>
              </a:solidFill>
              <a:ea typeface="Tahoma" panose="020B0604030504040204" pitchFamily="34" charset="0"/>
              <a:cs typeface="Tahoma" panose="020B0604030504040204" pitchFamily="34" charset="0"/>
            </a:endParaRPr>
          </a:p>
          <a:p>
            <a:pPr>
              <a:defRPr/>
            </a:pPr>
            <a:r>
              <a:rPr lang="en-US" altLang="en-US" sz="2000" dirty="0" smtClean="0">
                <a:solidFill>
                  <a:srgbClr val="0F5494"/>
                </a:solidFill>
                <a:ea typeface="Tahoma" panose="020B0604030504040204" pitchFamily="34" charset="0"/>
                <a:cs typeface="Tahoma" panose="020B0604030504040204" pitchFamily="34" charset="0"/>
              </a:rPr>
              <a:t>Check Annex II of the Erasmus+ </a:t>
            </a:r>
            <a:r>
              <a:rPr lang="en-US" altLang="en-US" sz="2000" dirty="0" err="1" smtClean="0">
                <a:solidFill>
                  <a:srgbClr val="0F5494"/>
                </a:solidFill>
                <a:ea typeface="Tahoma" panose="020B0604030504040204" pitchFamily="34" charset="0"/>
                <a:cs typeface="Tahoma" panose="020B0604030504040204" pitchFamily="34" charset="0"/>
              </a:rPr>
              <a:t>Programme</a:t>
            </a:r>
            <a:r>
              <a:rPr lang="en-US" altLang="en-US" sz="2000" dirty="0" smtClean="0">
                <a:solidFill>
                  <a:srgbClr val="0F5494"/>
                </a:solidFill>
                <a:ea typeface="Tahoma" panose="020B0604030504040204" pitchFamily="34" charset="0"/>
                <a:cs typeface="Tahoma" panose="020B0604030504040204" pitchFamily="34" charset="0"/>
              </a:rPr>
              <a:t> Guide: </a:t>
            </a:r>
            <a:r>
              <a:rPr lang="en-US" altLang="en-US" sz="2000" b="1" dirty="0" smtClean="0">
                <a:solidFill>
                  <a:srgbClr val="0F5494"/>
                </a:solidFill>
                <a:ea typeface="Tahoma" panose="020B0604030504040204" pitchFamily="34" charset="0"/>
                <a:cs typeface="Tahoma" panose="020B0604030504040204" pitchFamily="34" charset="0"/>
              </a:rPr>
              <a:t>Practical Guide on Dissemination and Exploitati</a:t>
            </a:r>
            <a:r>
              <a:rPr lang="en-US" altLang="en-US" sz="2000" b="1" dirty="0" smtClean="0">
                <a:solidFill>
                  <a:srgbClr val="0F5494"/>
                </a:solidFill>
              </a:rPr>
              <a:t>on</a:t>
            </a:r>
          </a:p>
          <a:p>
            <a:pPr marL="514350" lvl="1" indent="0">
              <a:spcBef>
                <a:spcPts val="600"/>
              </a:spcBef>
              <a:buClr>
                <a:srgbClr val="336699"/>
              </a:buClr>
              <a:buFont typeface="Wingdings" panose="05000000000000000000" pitchFamily="2" charset="2"/>
              <a:buNone/>
              <a:defRPr/>
            </a:pPr>
            <a:endParaRPr lang="en-GB" sz="1400" i="1" dirty="0" smtClean="0">
              <a:latin typeface="Tahoma" panose="020B0604030504040204" pitchFamily="34" charset="0"/>
              <a:ea typeface="Tahoma" panose="020B0604030504040204" pitchFamily="34" charset="0"/>
              <a:cs typeface="Tahoma" panose="020B0604030504040204" pitchFamily="34" charset="0"/>
            </a:endParaRPr>
          </a:p>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17</a:t>
            </a:fld>
            <a:endParaRPr lang="en-GB" altLang="en-US"/>
          </a:p>
        </p:txBody>
      </p:sp>
    </p:spTree>
    <p:extLst>
      <p:ext uri="{BB962C8B-B14F-4D97-AF65-F5344CB8AC3E}">
        <p14:creationId xmlns:p14="http://schemas.microsoft.com/office/powerpoint/2010/main" val="191061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18</a:t>
            </a:fld>
            <a:endParaRPr lang="en-GB" altLang="en-US"/>
          </a:p>
        </p:txBody>
      </p:sp>
    </p:spTree>
    <p:extLst>
      <p:ext uri="{BB962C8B-B14F-4D97-AF65-F5344CB8AC3E}">
        <p14:creationId xmlns:p14="http://schemas.microsoft.com/office/powerpoint/2010/main" val="3625351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498" rtl="0" eaLnBrk="0" fontAlgn="base" latinLnBrk="0" hangingPunct="0">
              <a:lnSpc>
                <a:spcPct val="100000"/>
              </a:lnSpc>
              <a:spcBef>
                <a:spcPct val="30000"/>
              </a:spcBef>
              <a:spcAft>
                <a:spcPct val="0"/>
              </a:spcAft>
              <a:buClrTx/>
              <a:buSzTx/>
              <a:buFontTx/>
              <a:buNone/>
              <a:tabLst/>
              <a:defRPr/>
            </a:pPr>
            <a:r>
              <a:rPr lang="it-IT" sz="1200" b="1" dirty="0" smtClean="0">
                <a:solidFill>
                  <a:srgbClr val="FF0000"/>
                </a:solidFill>
              </a:rPr>
              <a:t>TEMPLATES TO BE PROVIDED BY MID MARCH ON DRIVE</a:t>
            </a:r>
            <a:r>
              <a:rPr lang="en-GB" sz="1200" b="0" dirty="0" smtClean="0">
                <a:solidFill>
                  <a:schemeClr val="tx1"/>
                </a:solidFill>
              </a:rPr>
              <a:t>.</a:t>
            </a:r>
            <a:r>
              <a:rPr lang="en-GB" sz="1200" b="0" baseline="0" dirty="0" smtClean="0">
                <a:solidFill>
                  <a:schemeClr val="tx1"/>
                </a:solidFill>
              </a:rPr>
              <a:t> Each partner must fill in the document but the WP leader will have the task to provide an overview of their </a:t>
            </a:r>
            <a:r>
              <a:rPr lang="en-GB" sz="1200" b="0" baseline="0" dirty="0" err="1" smtClean="0">
                <a:solidFill>
                  <a:schemeClr val="tx1"/>
                </a:solidFill>
              </a:rPr>
              <a:t>wP</a:t>
            </a:r>
            <a:endParaRPr lang="it-IT" sz="1200" b="1" dirty="0" smtClean="0">
              <a:solidFill>
                <a:srgbClr val="FF0000"/>
              </a:solidFill>
            </a:endParaRPr>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19</a:t>
            </a:fld>
            <a:endParaRPr lang="en-GB" altLang="en-US"/>
          </a:p>
        </p:txBody>
      </p:sp>
    </p:spTree>
    <p:extLst>
      <p:ext uri="{BB962C8B-B14F-4D97-AF65-F5344CB8AC3E}">
        <p14:creationId xmlns:p14="http://schemas.microsoft.com/office/powerpoint/2010/main" val="1286924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GB" sz="1200" b="0" i="0" u="none" strike="noStrike" kern="1200" dirty="0" smtClean="0">
                <a:solidFill>
                  <a:schemeClr val="tx1"/>
                </a:solidFill>
                <a:effectLst/>
                <a:latin typeface="Arial" charset="0"/>
                <a:ea typeface="+mn-ea"/>
                <a:cs typeface="+mn-cs"/>
              </a:rPr>
              <a:t>6 months after the beginning:</a:t>
            </a:r>
            <a:r>
              <a:rPr lang="en-GB" sz="1200" b="0" i="0" u="none" strike="noStrike" kern="1200" baseline="0" dirty="0" smtClean="0">
                <a:solidFill>
                  <a:schemeClr val="tx1"/>
                </a:solidFill>
                <a:effectLst/>
                <a:latin typeface="Arial" charset="0"/>
                <a:ea typeface="+mn-ea"/>
                <a:cs typeface="+mn-cs"/>
              </a:rPr>
              <a:t> </a:t>
            </a:r>
            <a:r>
              <a:rPr lang="en-GB" sz="1200" b="0" i="0" u="none" strike="noStrike" kern="1200" dirty="0" smtClean="0">
                <a:solidFill>
                  <a:schemeClr val="tx1"/>
                </a:solidFill>
                <a:effectLst/>
                <a:latin typeface="Arial" charset="0"/>
                <a:ea typeface="+mn-ea"/>
                <a:cs typeface="+mn-cs"/>
              </a:rPr>
              <a:t>When you will deliver your Partnership Agreement it will be the moment when your PO will check</a:t>
            </a:r>
            <a:r>
              <a:rPr lang="en-GB" sz="1200" b="0" i="0" u="none" strike="noStrike" kern="1200" baseline="0" dirty="0" smtClean="0">
                <a:solidFill>
                  <a:schemeClr val="tx1"/>
                </a:solidFill>
                <a:effectLst/>
                <a:latin typeface="Arial" charset="0"/>
                <a:ea typeface="+mn-ea"/>
                <a:cs typeface="+mn-cs"/>
              </a:rPr>
              <a:t> your website, ensure a quick off meeting has taken place as well as payment to partners, etc.</a:t>
            </a:r>
            <a:endParaRPr lang="it-IT" sz="1200" b="0" i="0" u="none" strike="noStrike" kern="1200" dirty="0" smtClean="0">
              <a:solidFill>
                <a:schemeClr val="tx1"/>
              </a:solidFill>
              <a:effectLst/>
              <a:latin typeface="Arial" charset="0"/>
              <a:ea typeface="+mn-ea"/>
              <a:cs typeface="+mn-cs"/>
            </a:endParaRPr>
          </a:p>
          <a:p>
            <a:pPr rtl="0" eaLnBrk="1" fontAlgn="t" latinLnBrk="0" hangingPunct="1"/>
            <a:r>
              <a:rPr lang="en-GB" sz="1200" b="0" i="0" u="none" strike="noStrike" kern="1200" dirty="0" smtClean="0">
                <a:solidFill>
                  <a:schemeClr val="tx1"/>
                </a:solidFill>
                <a:effectLst/>
                <a:latin typeface="Arial" charset="0"/>
                <a:ea typeface="+mn-ea"/>
                <a:cs typeface="+mn-cs"/>
              </a:rPr>
              <a:t>Mid term At progress report stage you will be provided with his/her</a:t>
            </a:r>
            <a:r>
              <a:rPr lang="en-GB" sz="1200" b="0" i="0" u="none" strike="noStrike" kern="1200" baseline="0" dirty="0" smtClean="0">
                <a:solidFill>
                  <a:schemeClr val="tx1"/>
                </a:solidFill>
                <a:effectLst/>
                <a:latin typeface="Arial" charset="0"/>
                <a:ea typeface="+mn-ea"/>
                <a:cs typeface="+mn-cs"/>
              </a:rPr>
              <a:t> detailed recommendations</a:t>
            </a:r>
            <a:endParaRPr lang="it-IT" sz="1200" b="0" i="0" u="none" strike="noStrike" kern="1200" dirty="0" smtClean="0">
              <a:solidFill>
                <a:schemeClr val="tx1"/>
              </a:solidFill>
              <a:effectLst/>
              <a:latin typeface="Arial" charset="0"/>
              <a:ea typeface="+mn-ea"/>
              <a:cs typeface="+mn-cs"/>
            </a:endParaRPr>
          </a:p>
          <a:p>
            <a:pPr rtl="0" eaLnBrk="1" fontAlgn="t" latinLnBrk="0" hangingPunct="1"/>
            <a:r>
              <a:rPr lang="en-GB" sz="1200" b="0" i="0" u="none" strike="noStrike" kern="1200" dirty="0" smtClean="0">
                <a:solidFill>
                  <a:schemeClr val="tx1"/>
                </a:solidFill>
                <a:effectLst/>
                <a:latin typeface="Arial" charset="0"/>
                <a:ea typeface="+mn-ea"/>
                <a:cs typeface="+mn-cs"/>
              </a:rPr>
              <a:t>6 months before the end: The PO will ensure that all</a:t>
            </a:r>
            <a:r>
              <a:rPr lang="en-GB" sz="1200" b="0" i="0" u="none" strike="noStrike" kern="1200" baseline="0" dirty="0" smtClean="0">
                <a:solidFill>
                  <a:schemeClr val="tx1"/>
                </a:solidFill>
                <a:effectLst/>
                <a:latin typeface="Arial" charset="0"/>
                <a:ea typeface="+mn-ea"/>
                <a:cs typeface="+mn-cs"/>
              </a:rPr>
              <a:t> activities have been implemented, the equipment has been purchased and used, the partners have been paid.</a:t>
            </a:r>
            <a:endParaRPr lang="it-IT" sz="1200" b="0" i="0" u="none" strike="noStrike" kern="1200" dirty="0" smtClean="0">
              <a:solidFill>
                <a:schemeClr val="tx1"/>
              </a:solidFill>
              <a:effectLst/>
              <a:latin typeface="Arial" charset="0"/>
              <a:ea typeface="+mn-ea"/>
              <a:cs typeface="+mn-cs"/>
            </a:endParaRPr>
          </a:p>
          <a:p>
            <a:pPr rtl="0" eaLnBrk="1" fontAlgn="t" latinLnBrk="0" hangingPunct="1"/>
            <a:r>
              <a:rPr lang="en-GB" sz="1200" b="0" i="0" u="none" strike="noStrike" kern="1200" dirty="0" smtClean="0">
                <a:solidFill>
                  <a:schemeClr val="tx1"/>
                </a:solidFill>
                <a:effectLst/>
                <a:latin typeface="Arial" charset="0"/>
                <a:ea typeface="+mn-ea"/>
                <a:cs typeface="+mn-cs"/>
              </a:rPr>
              <a:t>After the end_</a:t>
            </a:r>
            <a:r>
              <a:rPr lang="en-GB" sz="1200" b="0" i="0" u="none" strike="noStrike" kern="1200" baseline="0" dirty="0" smtClean="0">
                <a:solidFill>
                  <a:schemeClr val="tx1"/>
                </a:solidFill>
                <a:effectLst/>
                <a:latin typeface="Arial" charset="0"/>
                <a:ea typeface="+mn-ea"/>
                <a:cs typeface="+mn-cs"/>
              </a:rPr>
              <a:t> </a:t>
            </a:r>
            <a:r>
              <a:rPr lang="en-GB" sz="1200" b="0" i="0" u="none" strike="noStrike" kern="1200" dirty="0" smtClean="0">
                <a:solidFill>
                  <a:schemeClr val="tx1"/>
                </a:solidFill>
                <a:effectLst/>
                <a:latin typeface="Arial" charset="0"/>
                <a:ea typeface="+mn-ea"/>
                <a:cs typeface="+mn-cs"/>
              </a:rPr>
              <a:t>In the context of</a:t>
            </a:r>
            <a:r>
              <a:rPr lang="en-GB" sz="1200" b="0" i="0" u="none" strike="noStrike" kern="1200" baseline="0" dirty="0" smtClean="0">
                <a:solidFill>
                  <a:schemeClr val="tx1"/>
                </a:solidFill>
                <a:effectLst/>
                <a:latin typeface="Arial" charset="0"/>
                <a:ea typeface="+mn-ea"/>
                <a:cs typeface="+mn-cs"/>
              </a:rPr>
              <a:t> your final report</a:t>
            </a:r>
          </a:p>
          <a:p>
            <a:pPr rtl="0" eaLnBrk="1" fontAlgn="t" latinLnBrk="0" hangingPunct="1"/>
            <a:endParaRPr lang="en-GB" sz="1200" b="0" i="0" u="none" strike="noStrike" kern="1200" baseline="0" dirty="0" smtClean="0">
              <a:solidFill>
                <a:schemeClr val="tx1"/>
              </a:solidFill>
              <a:effectLst/>
              <a:latin typeface="Arial" charset="0"/>
              <a:ea typeface="+mn-ea"/>
              <a:cs typeface="+mn-cs"/>
            </a:endParaRPr>
          </a:p>
          <a:p>
            <a:pPr lvl="1">
              <a:buClr>
                <a:srgbClr val="006C92"/>
              </a:buClr>
              <a:buFont typeface="Wingdings" charset="2"/>
              <a:buChar char="Ø"/>
              <a:defRPr/>
            </a:pPr>
            <a:r>
              <a:rPr lang="en-GB"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Check that the project advances </a:t>
            </a:r>
            <a:r>
              <a:rPr lang="en-GB" sz="2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according to the work plan</a:t>
            </a:r>
          </a:p>
          <a:p>
            <a:pPr lvl="1">
              <a:buClr>
                <a:srgbClr val="006C92"/>
              </a:buClr>
              <a:buFont typeface="Wingdings" charset="2"/>
              <a:buChar char="Ø"/>
              <a:defRPr/>
            </a:pPr>
            <a:r>
              <a:rPr lang="en-GB"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Check that </a:t>
            </a:r>
            <a:r>
              <a:rPr lang="en-GB" sz="2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partners are fully involved </a:t>
            </a:r>
            <a:r>
              <a:rPr lang="en-GB"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 the project</a:t>
            </a:r>
          </a:p>
          <a:p>
            <a:pPr lvl="1">
              <a:buClr>
                <a:srgbClr val="006C92"/>
              </a:buClr>
              <a:buFont typeface="Wingdings" charset="2"/>
              <a:buChar char="Ø"/>
              <a:defRPr/>
            </a:pPr>
            <a:r>
              <a:rPr lang="en-GB" sz="2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Prevent problems </a:t>
            </a:r>
            <a:r>
              <a:rPr lang="en-GB"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due to weak project implementation (</a:t>
            </a:r>
            <a:r>
              <a:rPr lang="en-GB" sz="2000"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penalties!</a:t>
            </a:r>
            <a:r>
              <a:rPr lang="en-GB"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p>
          <a:p>
            <a:pPr lvl="1">
              <a:spcAft>
                <a:spcPts val="600"/>
              </a:spcAft>
              <a:buClr>
                <a:srgbClr val="006C92"/>
              </a:buClr>
              <a:buFont typeface="Wingdings" charset="2"/>
              <a:buChar char="Ø"/>
              <a:defRPr/>
            </a:pPr>
            <a:r>
              <a:rPr lang="en-GB"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Special emphasis on the </a:t>
            </a:r>
            <a:r>
              <a:rPr lang="en-GB" sz="2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visibility</a:t>
            </a:r>
            <a:r>
              <a:rPr lang="en-GB"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 </a:t>
            </a:r>
            <a:r>
              <a:rPr lang="en-GB" sz="2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sustainability/impact</a:t>
            </a:r>
            <a:r>
              <a:rPr lang="en-GB"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of the project results in the partner country(/-</a:t>
            </a:r>
            <a:r>
              <a:rPr lang="en-GB" sz="2000"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ies</a:t>
            </a:r>
            <a:r>
              <a:rPr lang="en-GB"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p>
          <a:p>
            <a:pPr rtl="0" eaLnBrk="1" fontAlgn="t" latinLnBrk="0" hangingPunct="1"/>
            <a:endParaRPr lang="it-IT" sz="1200" b="0" i="0" u="none" strike="noStrike" kern="1200" dirty="0" smtClean="0">
              <a:solidFill>
                <a:schemeClr val="tx1"/>
              </a:solidFill>
              <a:effectLst/>
              <a:latin typeface="Arial" charset="0"/>
              <a:ea typeface="+mn-ea"/>
              <a:cs typeface="+mn-cs"/>
            </a:endParaRPr>
          </a:p>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20</a:t>
            </a:fld>
            <a:endParaRPr lang="en-GB" altLang="en-US"/>
          </a:p>
        </p:txBody>
      </p:sp>
    </p:spTree>
    <p:extLst>
      <p:ext uri="{BB962C8B-B14F-4D97-AF65-F5344CB8AC3E}">
        <p14:creationId xmlns:p14="http://schemas.microsoft.com/office/powerpoint/2010/main" val="1718028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21</a:t>
            </a:fld>
            <a:endParaRPr lang="en-GB" altLang="en-US"/>
          </a:p>
        </p:txBody>
      </p:sp>
    </p:spTree>
    <p:extLst>
      <p:ext uri="{BB962C8B-B14F-4D97-AF65-F5344CB8AC3E}">
        <p14:creationId xmlns:p14="http://schemas.microsoft.com/office/powerpoint/2010/main" val="71539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6FD61D77-F92D-48D3-BBE3-FF3E352D0FC1}" type="slidenum">
              <a:rPr lang="es-ES_tradnl" smtClean="0"/>
              <a:pPr>
                <a:defRPr/>
              </a:pPr>
              <a:t>2</a:t>
            </a:fld>
            <a:endParaRPr lang="es-ES_tradnl"/>
          </a:p>
        </p:txBody>
      </p:sp>
    </p:spTree>
    <p:extLst>
      <p:ext uri="{BB962C8B-B14F-4D97-AF65-F5344CB8AC3E}">
        <p14:creationId xmlns:p14="http://schemas.microsoft.com/office/powerpoint/2010/main" val="2612003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22</a:t>
            </a:fld>
            <a:endParaRPr lang="en-GB" altLang="en-US"/>
          </a:p>
        </p:txBody>
      </p:sp>
    </p:spTree>
    <p:extLst>
      <p:ext uri="{BB962C8B-B14F-4D97-AF65-F5344CB8AC3E}">
        <p14:creationId xmlns:p14="http://schemas.microsoft.com/office/powerpoint/2010/main" val="2334034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23</a:t>
            </a:fld>
            <a:endParaRPr lang="en-GB" altLang="en-US"/>
          </a:p>
        </p:txBody>
      </p:sp>
    </p:spTree>
    <p:extLst>
      <p:ext uri="{BB962C8B-B14F-4D97-AF65-F5344CB8AC3E}">
        <p14:creationId xmlns:p14="http://schemas.microsoft.com/office/powerpoint/2010/main" val="442181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24</a:t>
            </a:fld>
            <a:endParaRPr lang="en-GB" altLang="en-US"/>
          </a:p>
        </p:txBody>
      </p:sp>
    </p:spTree>
    <p:extLst>
      <p:ext uri="{BB962C8B-B14F-4D97-AF65-F5344CB8AC3E}">
        <p14:creationId xmlns:p14="http://schemas.microsoft.com/office/powerpoint/2010/main" val="3965604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25</a:t>
            </a:fld>
            <a:endParaRPr lang="en-GB" altLang="en-US"/>
          </a:p>
        </p:txBody>
      </p:sp>
    </p:spTree>
    <p:extLst>
      <p:ext uri="{BB962C8B-B14F-4D97-AF65-F5344CB8AC3E}">
        <p14:creationId xmlns:p14="http://schemas.microsoft.com/office/powerpoint/2010/main" val="1048689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919163" y="733425"/>
            <a:ext cx="4887912" cy="3665538"/>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8832115-DE30-4707-8F0C-CED1FC7D07FA}" type="slidenum">
              <a:rPr lang="en-GB" smtClean="0"/>
              <a:pPr>
                <a:defRPr/>
              </a:pPr>
              <a:t>26</a:t>
            </a:fld>
            <a:endParaRPr lang="en-GB"/>
          </a:p>
        </p:txBody>
      </p:sp>
    </p:spTree>
    <p:extLst>
      <p:ext uri="{BB962C8B-B14F-4D97-AF65-F5344CB8AC3E}">
        <p14:creationId xmlns:p14="http://schemas.microsoft.com/office/powerpoint/2010/main" val="890686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27</a:t>
            </a:fld>
            <a:endParaRPr lang="en-GB" altLang="en-US"/>
          </a:p>
        </p:txBody>
      </p:sp>
    </p:spTree>
    <p:extLst>
      <p:ext uri="{BB962C8B-B14F-4D97-AF65-F5344CB8AC3E}">
        <p14:creationId xmlns:p14="http://schemas.microsoft.com/office/powerpoint/2010/main" val="40225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6FD61D77-F92D-48D3-BBE3-FF3E352D0FC1}" type="slidenum">
              <a:rPr lang="es-ES_tradnl" smtClean="0"/>
              <a:pPr>
                <a:defRPr/>
              </a:pPr>
              <a:t>3</a:t>
            </a:fld>
            <a:endParaRPr lang="es-ES_tradnl"/>
          </a:p>
        </p:txBody>
      </p:sp>
    </p:spTree>
    <p:extLst>
      <p:ext uri="{BB962C8B-B14F-4D97-AF65-F5344CB8AC3E}">
        <p14:creationId xmlns:p14="http://schemas.microsoft.com/office/powerpoint/2010/main" val="3653056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6FD61D77-F92D-48D3-BBE3-FF3E352D0FC1}" type="slidenum">
              <a:rPr lang="es-ES_tradnl" smtClean="0"/>
              <a:pPr>
                <a:defRPr/>
              </a:pPr>
              <a:t>5</a:t>
            </a:fld>
            <a:endParaRPr lang="es-ES_tradnl"/>
          </a:p>
        </p:txBody>
      </p:sp>
    </p:spTree>
    <p:extLst>
      <p:ext uri="{BB962C8B-B14F-4D97-AF65-F5344CB8AC3E}">
        <p14:creationId xmlns:p14="http://schemas.microsoft.com/office/powerpoint/2010/main" val="784834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919163" y="733425"/>
            <a:ext cx="4887912" cy="3665538"/>
          </a:xfrm>
          <a:ln/>
        </p:spPr>
      </p:sp>
      <p:sp>
        <p:nvSpPr>
          <p:cNvPr id="3" name="Notes Placeholder 2"/>
          <p:cNvSpPr>
            <a:spLocks noGrp="1"/>
          </p:cNvSpPr>
          <p:nvPr>
            <p:ph type="body" idx="1"/>
          </p:nvPr>
        </p:nvSpPr>
        <p:spPr/>
        <p:txBody>
          <a:bodyPr/>
          <a:lstStyle/>
          <a:p>
            <a:pPr marL="171950" indent="-171950">
              <a:buFont typeface="Wingdings" panose="05000000000000000000" pitchFamily="2" charset="2"/>
              <a:buChar char="§"/>
              <a:defRPr/>
            </a:pPr>
            <a:r>
              <a:rPr lang="en-GB" sz="1100" dirty="0"/>
              <a:t>Your proposal = tip of the iceberg</a:t>
            </a:r>
          </a:p>
          <a:p>
            <a:pPr marL="171950" indent="-171950">
              <a:buFont typeface="Wingdings" panose="05000000000000000000" pitchFamily="2" charset="2"/>
              <a:buChar char="§"/>
              <a:defRPr/>
            </a:pPr>
            <a:r>
              <a:rPr lang="en-GB" sz="1100" dirty="0"/>
              <a:t>90% of the work to be done is influenced by your project environment. Any % which is not controlled in the project environment will have an impact on the project implementation.</a:t>
            </a:r>
          </a:p>
          <a:p>
            <a:pPr marL="171950" indent="-171950">
              <a:buFont typeface="Wingdings" panose="05000000000000000000" pitchFamily="2" charset="2"/>
              <a:buChar char="§"/>
              <a:defRPr/>
            </a:pPr>
            <a:r>
              <a:rPr lang="en-GB" sz="1100" dirty="0"/>
              <a:t>International cooperation projects are complex </a:t>
            </a:r>
            <a:r>
              <a:rPr lang="en-GB" sz="1100" dirty="0">
                <a:sym typeface="Wingdings" panose="05000000000000000000" pitchFamily="2" charset="2"/>
              </a:rPr>
              <a:t> </a:t>
            </a:r>
            <a:r>
              <a:rPr lang="en-GB" sz="1100" dirty="0"/>
              <a:t> the consortium will have to </a:t>
            </a:r>
            <a:r>
              <a:rPr lang="en-GB" sz="1100" dirty="0" err="1"/>
              <a:t>reconciliate</a:t>
            </a:r>
            <a:r>
              <a:rPr lang="en-GB" sz="1100" dirty="0"/>
              <a:t>:</a:t>
            </a:r>
          </a:p>
          <a:p>
            <a:pPr marL="630486" lvl="1" indent="-171950">
              <a:buFont typeface="Wingdings" panose="05000000000000000000" pitchFamily="2" charset="2"/>
              <a:buChar char="Ø"/>
              <a:defRPr/>
            </a:pPr>
            <a:r>
              <a:rPr lang="en-GB" sz="1100" dirty="0"/>
              <a:t>Different cultures</a:t>
            </a:r>
          </a:p>
          <a:p>
            <a:pPr marL="630486" lvl="1" indent="-171950">
              <a:buFont typeface="Wingdings" panose="05000000000000000000" pitchFamily="2" charset="2"/>
              <a:buChar char="Ø"/>
              <a:defRPr/>
            </a:pPr>
            <a:r>
              <a:rPr lang="en-GB" sz="1100" dirty="0"/>
              <a:t>Different ways to operate</a:t>
            </a:r>
          </a:p>
          <a:p>
            <a:pPr marL="630486" lvl="1" indent="-171950">
              <a:buFont typeface="Wingdings" panose="05000000000000000000" pitchFamily="2" charset="2"/>
              <a:buChar char="Ø"/>
              <a:defRPr/>
            </a:pPr>
            <a:r>
              <a:rPr lang="en-GB" sz="1100" dirty="0"/>
              <a:t>Different currencies </a:t>
            </a:r>
          </a:p>
          <a:p>
            <a:pPr marL="630486" lvl="1" indent="-171950">
              <a:buFont typeface="Wingdings" panose="05000000000000000000" pitchFamily="2" charset="2"/>
              <a:buChar char="Ø"/>
              <a:defRPr/>
            </a:pPr>
            <a:r>
              <a:rPr lang="en-GB" sz="1100" dirty="0"/>
              <a:t>Different languages</a:t>
            </a:r>
          </a:p>
          <a:p>
            <a:pPr marL="630486" lvl="1" indent="-171950">
              <a:buFont typeface="Wingdings" panose="05000000000000000000" pitchFamily="2" charset="2"/>
              <a:buChar char="Ø"/>
              <a:defRPr/>
            </a:pPr>
            <a:r>
              <a:rPr lang="en-GB" sz="1100" dirty="0"/>
              <a:t>Different </a:t>
            </a:r>
            <a:r>
              <a:rPr lang="en-GB" sz="1100" dirty="0" err="1"/>
              <a:t>timezones</a:t>
            </a:r>
            <a:endParaRPr lang="en-GB" sz="1100" dirty="0"/>
          </a:p>
          <a:p>
            <a:pPr marL="630486" lvl="1" indent="-171950">
              <a:buFont typeface="Wingdings" panose="05000000000000000000" pitchFamily="2" charset="2"/>
              <a:buChar char="Ø"/>
              <a:defRPr/>
            </a:pPr>
            <a:r>
              <a:rPr lang="en-GB" sz="1100" dirty="0"/>
              <a:t>Different legal frameworks</a:t>
            </a:r>
          </a:p>
          <a:p>
            <a:pPr marL="630486" lvl="1" indent="-171950">
              <a:buFont typeface="Wingdings" panose="05000000000000000000" pitchFamily="2" charset="2"/>
              <a:buChar char="Ø"/>
              <a:defRPr/>
            </a:pPr>
            <a:r>
              <a:rPr lang="en-GB" sz="1100" dirty="0"/>
              <a:t>Different local </a:t>
            </a:r>
            <a:r>
              <a:rPr lang="en-GB" sz="1100" dirty="0" err="1"/>
              <a:t>contraints</a:t>
            </a:r>
            <a:endParaRPr lang="en-GB" sz="1100" dirty="0"/>
          </a:p>
          <a:p>
            <a:pPr marL="630486" lvl="1" indent="-171950">
              <a:buFont typeface="Wingdings" panose="05000000000000000000" pitchFamily="2" charset="2"/>
              <a:buChar char="Ø"/>
              <a:defRPr/>
            </a:pPr>
            <a:r>
              <a:rPr lang="en-GB" sz="1100" dirty="0"/>
              <a:t>Etc.</a:t>
            </a:r>
          </a:p>
          <a:p>
            <a:pPr marL="171950" indent="-171950">
              <a:buFont typeface="Wingdings" panose="05000000000000000000" pitchFamily="2" charset="2"/>
              <a:buChar char="§"/>
              <a:defRPr/>
            </a:pPr>
            <a:endParaRPr lang="en-GB" sz="1100" dirty="0"/>
          </a:p>
          <a:p>
            <a:pPr>
              <a:defRPr/>
            </a:pPr>
            <a:endParaRPr lang="en-GB" sz="1100" dirty="0"/>
          </a:p>
        </p:txBody>
      </p:sp>
      <p:sp>
        <p:nvSpPr>
          <p:cNvPr id="4" name="Slide Number Placeholder 3"/>
          <p:cNvSpPr>
            <a:spLocks noGrp="1"/>
          </p:cNvSpPr>
          <p:nvPr>
            <p:ph type="sldNum" sz="quarter" idx="5"/>
          </p:nvPr>
        </p:nvSpPr>
        <p:spPr/>
        <p:txBody>
          <a:bodyPr/>
          <a:lstStyle/>
          <a:p>
            <a:pPr>
              <a:defRPr/>
            </a:pPr>
            <a:fld id="{75FE5A01-06D3-414D-AE6A-8EC29EDA898A}" type="slidenum">
              <a:rPr lang="en-GB" smtClean="0"/>
              <a:pPr>
                <a:defRPr/>
              </a:pPr>
              <a:t>7</a:t>
            </a:fld>
            <a:endParaRPr lang="en-GB"/>
          </a:p>
        </p:txBody>
      </p:sp>
    </p:spTree>
    <p:extLst>
      <p:ext uri="{BB962C8B-B14F-4D97-AF65-F5344CB8AC3E}">
        <p14:creationId xmlns:p14="http://schemas.microsoft.com/office/powerpoint/2010/main" val="300623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6FD61D77-F92D-48D3-BBE3-FF3E352D0FC1}" type="slidenum">
              <a:rPr lang="es-ES_tradnl" smtClean="0"/>
              <a:pPr>
                <a:defRPr/>
              </a:pPr>
              <a:t>8</a:t>
            </a:fld>
            <a:endParaRPr lang="es-ES_tradnl"/>
          </a:p>
        </p:txBody>
      </p:sp>
    </p:spTree>
    <p:extLst>
      <p:ext uri="{BB962C8B-B14F-4D97-AF65-F5344CB8AC3E}">
        <p14:creationId xmlns:p14="http://schemas.microsoft.com/office/powerpoint/2010/main" val="182530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fr-BE" dirty="0" err="1" smtClean="0"/>
              <a:t>Basically</a:t>
            </a:r>
            <a:r>
              <a:rPr lang="fr-BE" dirty="0" smtClean="0"/>
              <a:t>, </a:t>
            </a:r>
            <a:r>
              <a:rPr lang="fr-BE" dirty="0" err="1" smtClean="0"/>
              <a:t>you</a:t>
            </a:r>
            <a:r>
              <a:rPr lang="fr-BE" dirty="0" smtClean="0"/>
              <a:t> </a:t>
            </a:r>
            <a:r>
              <a:rPr lang="fr-BE" dirty="0" err="1" smtClean="0"/>
              <a:t>will</a:t>
            </a:r>
            <a:r>
              <a:rPr lang="fr-BE" dirty="0" smtClean="0"/>
              <a:t> have to </a:t>
            </a:r>
            <a:r>
              <a:rPr lang="fr-BE" dirty="0" err="1" smtClean="0"/>
              <a:t>work</a:t>
            </a:r>
            <a:r>
              <a:rPr lang="fr-BE" dirty="0" smtClean="0"/>
              <a:t> and </a:t>
            </a:r>
            <a:r>
              <a:rPr lang="fr-BE" dirty="0" err="1" smtClean="0"/>
              <a:t>comply</a:t>
            </a:r>
            <a:r>
              <a:rPr lang="fr-BE" dirty="0" smtClean="0"/>
              <a:t> </a:t>
            </a:r>
            <a:r>
              <a:rPr lang="fr-BE" dirty="0" err="1" smtClean="0"/>
              <a:t>with</a:t>
            </a:r>
            <a:r>
              <a:rPr lang="fr-BE" dirty="0" smtClean="0"/>
              <a:t> </a:t>
            </a:r>
            <a:r>
              <a:rPr lang="fr-BE" dirty="0" err="1" smtClean="0"/>
              <a:t>three</a:t>
            </a:r>
            <a:r>
              <a:rPr lang="fr-BE" dirty="0" smtClean="0"/>
              <a:t> </a:t>
            </a:r>
            <a:r>
              <a:rPr lang="fr-BE" dirty="0" err="1" smtClean="0"/>
              <a:t>different</a:t>
            </a:r>
            <a:r>
              <a:rPr lang="fr-BE" dirty="0" smtClean="0"/>
              <a:t> sets of </a:t>
            </a:r>
            <a:r>
              <a:rPr lang="fr-BE" dirty="0" err="1" smtClean="0"/>
              <a:t>rules</a:t>
            </a:r>
            <a:r>
              <a:rPr lang="fr-BE" dirty="0" smtClean="0"/>
              <a:t>, </a:t>
            </a:r>
            <a:r>
              <a:rPr lang="fr-BE" dirty="0" err="1" smtClean="0"/>
              <a:t>regulations</a:t>
            </a:r>
            <a:r>
              <a:rPr lang="fr-BE" dirty="0" smtClean="0"/>
              <a:t>, </a:t>
            </a:r>
            <a:r>
              <a:rPr lang="fr-BE" dirty="0" err="1" smtClean="0"/>
              <a:t>requirements</a:t>
            </a:r>
            <a:r>
              <a:rPr lang="fr-BE" dirty="0" smtClean="0"/>
              <a:t>, practices:</a:t>
            </a:r>
          </a:p>
          <a:p>
            <a:pPr marL="232555" indent="-232555" algn="just">
              <a:buFont typeface="+mj-lt"/>
              <a:buAutoNum type="arabicPeriod"/>
              <a:defRPr/>
            </a:pPr>
            <a:r>
              <a:rPr lang="fr-BE" dirty="0" err="1" smtClean="0"/>
              <a:t>Those</a:t>
            </a:r>
            <a:r>
              <a:rPr lang="fr-BE" baseline="0" dirty="0" smtClean="0"/>
              <a:t> of the EC and E+ CBHE action</a:t>
            </a:r>
          </a:p>
          <a:p>
            <a:pPr marL="232555" indent="-232555" algn="just">
              <a:buFont typeface="+mj-lt"/>
              <a:buAutoNum type="arabicPeriod"/>
              <a:defRPr/>
            </a:pPr>
            <a:r>
              <a:rPr lang="fr-BE" baseline="0" dirty="0" err="1" smtClean="0"/>
              <a:t>Those</a:t>
            </a:r>
            <a:r>
              <a:rPr lang="fr-BE" baseline="0" dirty="0" smtClean="0"/>
              <a:t> of the countries </a:t>
            </a:r>
            <a:r>
              <a:rPr lang="fr-BE" baseline="0" dirty="0" err="1" smtClean="0"/>
              <a:t>where</a:t>
            </a:r>
            <a:r>
              <a:rPr lang="fr-BE" baseline="0" dirty="0" smtClean="0"/>
              <a:t> </a:t>
            </a:r>
            <a:r>
              <a:rPr lang="fr-BE" baseline="0" dirty="0" err="1" smtClean="0"/>
              <a:t>your</a:t>
            </a:r>
            <a:r>
              <a:rPr lang="fr-BE" baseline="0" dirty="0" smtClean="0"/>
              <a:t> </a:t>
            </a:r>
            <a:r>
              <a:rPr lang="fr-BE" baseline="0" dirty="0" err="1" smtClean="0"/>
              <a:t>activities</a:t>
            </a:r>
            <a:r>
              <a:rPr lang="fr-BE" baseline="0" dirty="0" smtClean="0"/>
              <a:t>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implemented</a:t>
            </a:r>
            <a:endParaRPr lang="fr-BE" baseline="0" dirty="0" smtClean="0"/>
          </a:p>
          <a:p>
            <a:pPr marL="232555" indent="-232555" algn="just">
              <a:buFont typeface="+mj-lt"/>
              <a:buAutoNum type="arabicPeriod"/>
              <a:defRPr/>
            </a:pPr>
            <a:r>
              <a:rPr lang="fr-BE" baseline="0" dirty="0" err="1" smtClean="0"/>
              <a:t>Those</a:t>
            </a:r>
            <a:r>
              <a:rPr lang="fr-BE" baseline="0" dirty="0" smtClean="0"/>
              <a:t> of the </a:t>
            </a:r>
            <a:r>
              <a:rPr lang="fr-BE" baseline="0" dirty="0" err="1" smtClean="0"/>
              <a:t>partner</a:t>
            </a:r>
            <a:r>
              <a:rPr lang="fr-BE" baseline="0" dirty="0" smtClean="0"/>
              <a:t> institutions and the institutions </a:t>
            </a:r>
            <a:r>
              <a:rPr lang="fr-BE" baseline="0" dirty="0" err="1" smtClean="0"/>
              <a:t>your</a:t>
            </a:r>
            <a:r>
              <a:rPr lang="fr-BE" baseline="0" dirty="0" smtClean="0"/>
              <a:t> </a:t>
            </a:r>
            <a:r>
              <a:rPr lang="fr-BE" baseline="0" dirty="0" err="1" smtClean="0"/>
              <a:t>project</a:t>
            </a:r>
            <a:r>
              <a:rPr lang="fr-BE" baseline="0" dirty="0" smtClean="0"/>
              <a:t> </a:t>
            </a:r>
            <a:r>
              <a:rPr lang="fr-BE" baseline="0" dirty="0" err="1" smtClean="0"/>
              <a:t>targets</a:t>
            </a:r>
            <a:endParaRPr lang="fr-BE" baseline="0" dirty="0" smtClean="0"/>
          </a:p>
          <a:p>
            <a:pPr defTabSz="898498">
              <a:defRPr/>
            </a:pPr>
            <a:endParaRPr lang="en-GB" dirty="0" smtClean="0"/>
          </a:p>
          <a:p>
            <a:pPr algn="just">
              <a:defRPr/>
            </a:pPr>
            <a:r>
              <a:rPr lang="fr-BE" baseline="0" dirty="0" smtClean="0"/>
              <a:t>In </a:t>
            </a:r>
            <a:r>
              <a:rPr lang="fr-BE" baseline="0" dirty="0" err="1" smtClean="0"/>
              <a:t>order</a:t>
            </a:r>
            <a:r>
              <a:rPr lang="fr-BE" baseline="0" dirty="0" smtClean="0"/>
              <a:t> to </a:t>
            </a:r>
            <a:r>
              <a:rPr lang="fr-BE" baseline="0" dirty="0" err="1" smtClean="0"/>
              <a:t>ensure</a:t>
            </a:r>
            <a:r>
              <a:rPr lang="fr-BE" baseline="0" dirty="0" smtClean="0"/>
              <a:t> </a:t>
            </a:r>
            <a:r>
              <a:rPr lang="fr-BE" baseline="0" dirty="0" err="1" smtClean="0"/>
              <a:t>you</a:t>
            </a:r>
            <a:r>
              <a:rPr lang="fr-BE" baseline="0" dirty="0" smtClean="0"/>
              <a:t> do </a:t>
            </a:r>
            <a:r>
              <a:rPr lang="fr-BE" baseline="0" dirty="0" err="1" smtClean="0"/>
              <a:t>so</a:t>
            </a:r>
            <a:r>
              <a:rPr lang="fr-BE" baseline="0" dirty="0" smtClean="0"/>
              <a:t>, </a:t>
            </a:r>
            <a:r>
              <a:rPr lang="fr-BE" baseline="0" dirty="0" err="1" smtClean="0"/>
              <a:t>you</a:t>
            </a:r>
            <a:r>
              <a:rPr lang="fr-BE" baseline="0" dirty="0" smtClean="0"/>
              <a:t> </a:t>
            </a:r>
            <a:r>
              <a:rPr lang="fr-BE" baseline="0" dirty="0" err="1" smtClean="0"/>
              <a:t>will</a:t>
            </a:r>
            <a:r>
              <a:rPr lang="fr-BE" baseline="0" dirty="0" smtClean="0"/>
              <a:t> have to design </a:t>
            </a:r>
            <a:r>
              <a:rPr lang="fr-BE" baseline="0" dirty="0" err="1" smtClean="0"/>
              <a:t>you</a:t>
            </a:r>
            <a:r>
              <a:rPr lang="fr-BE" baseline="0" dirty="0" smtClean="0"/>
              <a:t> </a:t>
            </a:r>
            <a:r>
              <a:rPr lang="fr-BE" baseline="0" dirty="0" err="1" smtClean="0"/>
              <a:t>own</a:t>
            </a:r>
            <a:r>
              <a:rPr lang="fr-BE" baseline="0" dirty="0" smtClean="0"/>
              <a:t> set or </a:t>
            </a:r>
            <a:r>
              <a:rPr lang="fr-BE" baseline="0" dirty="0" err="1" smtClean="0"/>
              <a:t>regulations</a:t>
            </a:r>
            <a:r>
              <a:rPr lang="fr-BE" baseline="0" dirty="0" smtClean="0"/>
              <a:t> and </a:t>
            </a:r>
            <a:r>
              <a:rPr lang="fr-BE" baseline="0" dirty="0" err="1" smtClean="0"/>
              <a:t>you</a:t>
            </a:r>
            <a:r>
              <a:rPr lang="fr-BE" baseline="0" dirty="0" smtClean="0"/>
              <a:t> </a:t>
            </a:r>
            <a:r>
              <a:rPr lang="fr-BE" baseline="0" dirty="0" err="1" smtClean="0"/>
              <a:t>own</a:t>
            </a:r>
            <a:r>
              <a:rPr lang="fr-BE" baseline="0" dirty="0" smtClean="0"/>
              <a:t> </a:t>
            </a:r>
            <a:r>
              <a:rPr lang="fr-BE" baseline="0" dirty="0" err="1" smtClean="0"/>
              <a:t>working</a:t>
            </a:r>
            <a:r>
              <a:rPr lang="fr-BE" baseline="0" dirty="0" smtClean="0"/>
              <a:t> arrangements </a:t>
            </a:r>
            <a:r>
              <a:rPr lang="fr-BE" baseline="0" dirty="0" err="1" smtClean="0"/>
              <a:t>under</a:t>
            </a:r>
            <a:r>
              <a:rPr lang="fr-BE" baseline="0" dirty="0" smtClean="0"/>
              <a:t> a </a:t>
            </a:r>
            <a:r>
              <a:rPr lang="fr-BE" b="1" baseline="0" dirty="0" err="1" smtClean="0"/>
              <a:t>Partnership</a:t>
            </a:r>
            <a:r>
              <a:rPr lang="fr-BE" b="1" baseline="0" dirty="0" smtClean="0"/>
              <a:t> Agreement</a:t>
            </a:r>
            <a:r>
              <a:rPr lang="fr-BE" baseline="0" dirty="0" smtClean="0"/>
              <a:t> </a:t>
            </a:r>
            <a:r>
              <a:rPr lang="fr-BE" baseline="0" dirty="0" err="1" smtClean="0"/>
              <a:t>that</a:t>
            </a:r>
            <a:endParaRPr lang="fr-BE" baseline="0" dirty="0" smtClean="0"/>
          </a:p>
          <a:p>
            <a:pPr marL="174416" indent="-174416" algn="just">
              <a:buFont typeface="Arial" panose="020B0604020202020204" pitchFamily="34" charset="0"/>
              <a:buChar char="•"/>
              <a:defRPr/>
            </a:pPr>
            <a:r>
              <a:rPr lang="fr-BE" baseline="0" dirty="0" err="1" smtClean="0"/>
              <a:t>constitutes</a:t>
            </a:r>
            <a:r>
              <a:rPr lang="fr-BE" baseline="0" dirty="0" smtClean="0"/>
              <a:t> a </a:t>
            </a:r>
            <a:r>
              <a:rPr lang="fr-BE" baseline="0" dirty="0" err="1" smtClean="0"/>
              <a:t>mandatory</a:t>
            </a:r>
            <a:r>
              <a:rPr lang="fr-BE" baseline="0" dirty="0" smtClean="0"/>
              <a:t> </a:t>
            </a:r>
            <a:r>
              <a:rPr lang="fr-BE" baseline="0" dirty="0" err="1" smtClean="0"/>
              <a:t>requirement</a:t>
            </a:r>
            <a:r>
              <a:rPr lang="fr-BE" baseline="0" dirty="0" smtClean="0"/>
              <a:t> for CBHE </a:t>
            </a:r>
            <a:r>
              <a:rPr lang="fr-BE" baseline="0" dirty="0" err="1" smtClean="0"/>
              <a:t>projects</a:t>
            </a:r>
            <a:r>
              <a:rPr lang="fr-BE" baseline="0" dirty="0" smtClean="0"/>
              <a:t> and </a:t>
            </a:r>
            <a:r>
              <a:rPr lang="fr-BE" baseline="0" dirty="0" err="1" smtClean="0"/>
              <a:t>that</a:t>
            </a:r>
            <a:endParaRPr lang="fr-BE" baseline="0" dirty="0" smtClean="0"/>
          </a:p>
          <a:p>
            <a:pPr marL="174416" indent="-174416" algn="just">
              <a:buFont typeface="Arial" panose="020B0604020202020204" pitchFamily="34" charset="0"/>
              <a:buChar char="•"/>
              <a:defRPr/>
            </a:pPr>
            <a:r>
              <a:rPr lang="fr-BE" baseline="0" dirty="0" err="1" smtClean="0"/>
              <a:t>similarly</a:t>
            </a:r>
            <a:r>
              <a:rPr lang="fr-BE" baseline="0" dirty="0" smtClean="0"/>
              <a:t> to the mandates </a:t>
            </a:r>
            <a:r>
              <a:rPr lang="fr-BE" baseline="0" dirty="0" err="1" smtClean="0"/>
              <a:t>constitutes</a:t>
            </a:r>
            <a:r>
              <a:rPr lang="fr-BE" baseline="0" dirty="0" smtClean="0"/>
              <a:t> a </a:t>
            </a:r>
            <a:r>
              <a:rPr lang="fr-BE" baseline="0" dirty="0" err="1" smtClean="0"/>
              <a:t>legally</a:t>
            </a:r>
            <a:r>
              <a:rPr lang="fr-BE" baseline="0" dirty="0" smtClean="0"/>
              <a:t> binding document </a:t>
            </a:r>
            <a:r>
              <a:rPr lang="fr-BE" baseline="0" dirty="0" err="1" smtClean="0"/>
              <a:t>among</a:t>
            </a:r>
            <a:r>
              <a:rPr lang="fr-BE" baseline="0" dirty="0" smtClean="0"/>
              <a:t> </a:t>
            </a:r>
            <a:r>
              <a:rPr lang="fr-BE" baseline="0" dirty="0" err="1" smtClean="0"/>
              <a:t>beneficiaries</a:t>
            </a:r>
            <a:r>
              <a:rPr lang="fr-BE" baseline="0" dirty="0" smtClean="0"/>
              <a:t> </a:t>
            </a:r>
          </a:p>
          <a:p>
            <a:pPr algn="just">
              <a:defRPr/>
            </a:pPr>
            <a:endParaRPr lang="fr-BE" dirty="0" smtClean="0"/>
          </a:p>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9</a:t>
            </a:fld>
            <a:endParaRPr lang="en-GB" altLang="en-US"/>
          </a:p>
        </p:txBody>
      </p:sp>
    </p:spTree>
    <p:extLst>
      <p:ext uri="{BB962C8B-B14F-4D97-AF65-F5344CB8AC3E}">
        <p14:creationId xmlns:p14="http://schemas.microsoft.com/office/powerpoint/2010/main" val="391136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10</a:t>
            </a:fld>
            <a:endParaRPr lang="en-GB" altLang="en-US"/>
          </a:p>
        </p:txBody>
      </p:sp>
    </p:spTree>
    <p:extLst>
      <p:ext uri="{BB962C8B-B14F-4D97-AF65-F5344CB8AC3E}">
        <p14:creationId xmlns:p14="http://schemas.microsoft.com/office/powerpoint/2010/main" val="3188607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altLang="en-US" sz="1200" dirty="0" smtClean="0"/>
              <a:t>Let's start with the G.A</a:t>
            </a:r>
          </a:p>
          <a:p>
            <a:pPr algn="just"/>
            <a:endParaRPr lang="en-GB" altLang="en-US" sz="1200" dirty="0" smtClean="0"/>
          </a:p>
          <a:p>
            <a:pPr algn="just"/>
            <a:r>
              <a:rPr lang="en-GB" altLang="en-US" sz="1200" dirty="0" smtClean="0"/>
              <a:t>Importance of the notion of </a:t>
            </a:r>
            <a:r>
              <a:rPr lang="en-GB" altLang="en-US" sz="1200" b="1" dirty="0" smtClean="0"/>
              <a:t>multi-beneficiary GA</a:t>
            </a:r>
            <a:endParaRPr lang="en-GB" altLang="en-US" sz="1200" dirty="0" smtClean="0"/>
          </a:p>
          <a:p>
            <a:pPr algn="just"/>
            <a:endParaRPr lang="en-GB" altLang="en-US" sz="1200" dirty="0" smtClean="0"/>
          </a:p>
          <a:p>
            <a:pPr algn="just"/>
            <a:r>
              <a:rPr lang="en-GB" altLang="en-US" sz="1200" b="1" dirty="0" smtClean="0"/>
              <a:t>All beneficiaries are jointly responsible for carrying out the project in accordance with the GA and have the same obligations</a:t>
            </a:r>
            <a:r>
              <a:rPr lang="en-GB" altLang="en-US" sz="1200" dirty="0" smtClean="0"/>
              <a:t>. They are also jointly responsible in case part of the grant must be recovered, or if they are audited in their premises.</a:t>
            </a:r>
          </a:p>
          <a:p>
            <a:pPr algn="just"/>
            <a:endParaRPr lang="fr-BE" altLang="en-US" sz="1200" dirty="0" smtClean="0"/>
          </a:p>
          <a:p>
            <a:pPr algn="just"/>
            <a:r>
              <a:rPr lang="en-GB" altLang="en-US" sz="1200" dirty="0" smtClean="0"/>
              <a:t>Only organisations can be beneficiaries (art 23 of the Erasmus+ Regulation)</a:t>
            </a:r>
          </a:p>
          <a:p>
            <a:pPr algn="just"/>
            <a:endParaRPr lang="en-GB" altLang="en-US" sz="1200" dirty="0" smtClean="0"/>
          </a:p>
          <a:p>
            <a:pPr algn="just"/>
            <a:r>
              <a:rPr lang="en-GB" altLang="en-US" sz="1200" dirty="0" smtClean="0"/>
              <a:t>From a contractual point of view, there are no more responsibilities for Partner Country beneficiaries than for Programme Country Beneficiaries, however from the operational point of view and for what concerns the quality and impact of the project, they have more responsibilities that their European partners.  </a:t>
            </a:r>
          </a:p>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11</a:t>
            </a:fld>
            <a:endParaRPr lang="en-GB" altLang="en-US"/>
          </a:p>
        </p:txBody>
      </p:sp>
    </p:spTree>
    <p:extLst>
      <p:ext uri="{BB962C8B-B14F-4D97-AF65-F5344CB8AC3E}">
        <p14:creationId xmlns:p14="http://schemas.microsoft.com/office/powerpoint/2010/main" val="291238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lvl1pPr>
              <a:defRPr sz="2800">
                <a:latin typeface="Calibri" panose="020F0502020204030204" pitchFamily="34" charset="0"/>
              </a:defRPr>
            </a:lvl1p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a:xfrm>
            <a:off x="2771800" y="6356350"/>
            <a:ext cx="3464024" cy="365125"/>
          </a:xfrm>
        </p:spPr>
        <p:txBody>
          <a:bodyPr/>
          <a:lstStyle>
            <a:lvl1pPr algn="ctr">
              <a:defRPr b="1">
                <a:solidFill>
                  <a:srgbClr val="006600"/>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a:t>Specialization course on "Educational programmes delivered via ICT-based learning"</a:t>
            </a:r>
            <a:endParaRPr lang="it-IT"/>
          </a:p>
        </p:txBody>
      </p:sp>
      <p:sp>
        <p:nvSpPr>
          <p:cNvPr id="6" name="Segnaposto numero diapositiva 5"/>
          <p:cNvSpPr>
            <a:spLocks noGrp="1"/>
          </p:cNvSpPr>
          <p:nvPr>
            <p:ph type="sldNum" sz="quarter" idx="12"/>
          </p:nvPr>
        </p:nvSpPr>
        <p:spPr/>
        <p:txBody>
          <a:bodyPr/>
          <a:lstStyle/>
          <a:p>
            <a:pPr>
              <a:defRPr/>
            </a:pPr>
            <a:fld id="{69CC12CE-A6D4-43AF-803D-FB1CE89EC8F4}" type="slidenum">
              <a:rPr lang="it-IT" smtClean="0"/>
              <a:pPr>
                <a:defRPr/>
              </a:pPr>
              <a:t>‹N›</a:t>
            </a:fld>
            <a:endParaRPr lang="it-IT"/>
          </a:p>
        </p:txBody>
      </p:sp>
    </p:spTree>
    <p:extLst>
      <p:ext uri="{BB962C8B-B14F-4D97-AF65-F5344CB8AC3E}">
        <p14:creationId xmlns:p14="http://schemas.microsoft.com/office/powerpoint/2010/main" val="162964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6" name="Segnaposto numero diapositiva 5"/>
          <p:cNvSpPr>
            <a:spLocks noGrp="1"/>
          </p:cNvSpPr>
          <p:nvPr>
            <p:ph type="sldNum" sz="quarter" idx="12"/>
          </p:nvPr>
        </p:nvSpPr>
        <p:spPr/>
        <p:txBody>
          <a:bodyPr/>
          <a:lstStyle/>
          <a:p>
            <a:pPr>
              <a:defRPr/>
            </a:pPr>
            <a:fld id="{38A89E2E-7C79-4DE5-AF22-2D9DF0BF0150}" type="slidenum">
              <a:rPr lang="it-IT" smtClean="0"/>
              <a:pPr>
                <a:defRPr/>
              </a:pPr>
              <a:t>‹N›</a:t>
            </a:fld>
            <a:endParaRPr lang="it-IT"/>
          </a:p>
        </p:txBody>
      </p:sp>
    </p:spTree>
    <p:extLst>
      <p:ext uri="{BB962C8B-B14F-4D97-AF65-F5344CB8AC3E}">
        <p14:creationId xmlns:p14="http://schemas.microsoft.com/office/powerpoint/2010/main" val="282206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6" name="Segnaposto numero diapositiva 5"/>
          <p:cNvSpPr>
            <a:spLocks noGrp="1"/>
          </p:cNvSpPr>
          <p:nvPr>
            <p:ph type="sldNum" sz="quarter" idx="12"/>
          </p:nvPr>
        </p:nvSpPr>
        <p:spPr/>
        <p:txBody>
          <a:bodyPr/>
          <a:lstStyle/>
          <a:p>
            <a:pPr>
              <a:defRPr/>
            </a:pPr>
            <a:fld id="{19523A13-2E98-49ED-9585-ED3CEC93B231}" type="slidenum">
              <a:rPr lang="it-IT" smtClean="0"/>
              <a:pPr>
                <a:defRPr/>
              </a:pPr>
              <a:t>‹N›</a:t>
            </a:fld>
            <a:endParaRPr lang="it-IT"/>
          </a:p>
        </p:txBody>
      </p:sp>
    </p:spTree>
    <p:extLst>
      <p:ext uri="{BB962C8B-B14F-4D97-AF65-F5344CB8AC3E}">
        <p14:creationId xmlns:p14="http://schemas.microsoft.com/office/powerpoint/2010/main" val="119487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78D6DB-6798-42D2-B9AD-FC6F1C72FC30}"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‹N›</a:t>
            </a:fld>
            <a:endParaRPr lang="en-US"/>
          </a:p>
        </p:txBody>
      </p:sp>
      <p:sp>
        <p:nvSpPr>
          <p:cNvPr id="7" name="Title 1"/>
          <p:cNvSpPr>
            <a:spLocks noGrp="1"/>
          </p:cNvSpPr>
          <p:nvPr>
            <p:ph type="ctrTitle" hasCustomPrompt="1"/>
          </p:nvPr>
        </p:nvSpPr>
        <p:spPr>
          <a:xfrm>
            <a:off x="470709" y="3043730"/>
            <a:ext cx="4104647" cy="2137870"/>
          </a:xfrm>
        </p:spPr>
        <p:txBody>
          <a:bodyPr lIns="0" tIns="0" rIns="0" bIns="0" anchor="b" anchorCtr="0">
            <a:noAutofit/>
          </a:bodyPr>
          <a:lstStyle>
            <a:lvl1pPr algn="l">
              <a:defRPr lang="en-US" sz="3001"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8" name="Content Placeholder 6"/>
          <p:cNvSpPr>
            <a:spLocks noGrp="1"/>
          </p:cNvSpPr>
          <p:nvPr>
            <p:ph sz="quarter" idx="13"/>
          </p:nvPr>
        </p:nvSpPr>
        <p:spPr>
          <a:xfrm>
            <a:off x="460723" y="5357596"/>
            <a:ext cx="4111277" cy="738404"/>
          </a:xfrm>
        </p:spPr>
        <p:txBody>
          <a:bodyPr lIns="0" rIns="0">
            <a:normAutofit/>
          </a:bodyPr>
          <a:lstStyle>
            <a:lvl1pPr marL="0" indent="0">
              <a:buFontTx/>
              <a:buNone/>
              <a:defRPr sz="1350">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076868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2225323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normAutofit/>
          </a:bodyPr>
          <a:lstStyle>
            <a:lvl1pPr>
              <a:defRPr sz="1350">
                <a:solidFill>
                  <a:schemeClr val="tx1">
                    <a:lumMod val="75000"/>
                    <a:lumOff val="25000"/>
                  </a:schemeClr>
                </a:solidFill>
              </a:defRPr>
            </a:lvl1pPr>
            <a:lvl2pPr>
              <a:defRPr sz="2101"/>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648200" y="1600202"/>
            <a:ext cx="4038600" cy="4525963"/>
          </a:xfrm>
        </p:spPr>
        <p:txBody>
          <a:bodyPr>
            <a:normAutofit/>
          </a:bodyPr>
          <a:lstStyle>
            <a:lvl1pPr>
              <a:defRPr sz="1350">
                <a:solidFill>
                  <a:schemeClr val="tx1">
                    <a:lumMod val="75000"/>
                    <a:lumOff val="25000"/>
                  </a:schemeClr>
                </a:solidFill>
              </a:defRPr>
            </a:lvl1pPr>
            <a:lvl2pPr>
              <a:defRPr sz="2101"/>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3947847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25404F2-BE9A-4460-8815-8F645183555F}" type="datetimeFigureOut">
              <a:rPr lang="en-US" smtClean="0"/>
              <a:pPr/>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3158693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679687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4" y="2870634"/>
            <a:ext cx="4449167" cy="711081"/>
          </a:xfr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pPr/>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282491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3ECC6F11-B421-43CF-B5E5-22889C2D69D2}" type="slidenum">
              <a:rPr lang="it-IT" smtClean="0"/>
              <a:pPr>
                <a:defRPr/>
              </a:pPr>
              <a:t>‹N›</a:t>
            </a:fld>
            <a:endParaRPr lang="it-IT"/>
          </a:p>
        </p:txBody>
      </p:sp>
      <p:sp>
        <p:nvSpPr>
          <p:cNvPr id="8" name="Segnaposto piè di pagina 4"/>
          <p:cNvSpPr>
            <a:spLocks noGrp="1"/>
          </p:cNvSpPr>
          <p:nvPr>
            <p:ph type="ftr" sz="quarter" idx="11"/>
          </p:nvPr>
        </p:nvSpPr>
        <p:spPr>
          <a:xfrm>
            <a:off x="2771800" y="6356350"/>
            <a:ext cx="3464024" cy="365125"/>
          </a:xfrm>
        </p:spPr>
        <p:txBody>
          <a:bodyPr/>
          <a:lstStyle>
            <a:lvl1pPr>
              <a:defRPr b="1"/>
            </a:lvl1pPr>
          </a:lstStyle>
          <a:p>
            <a:pPr>
              <a:defRPr/>
            </a:pPr>
            <a:r>
              <a:rPr lang="en-US"/>
              <a:t>Specialization course on "Educational programmes delivered via ICT-based learning"</a:t>
            </a:r>
            <a:endParaRPr lang="it-IT"/>
          </a:p>
        </p:txBody>
      </p:sp>
    </p:spTree>
    <p:extLst>
      <p:ext uri="{BB962C8B-B14F-4D97-AF65-F5344CB8AC3E}">
        <p14:creationId xmlns:p14="http://schemas.microsoft.com/office/powerpoint/2010/main" val="251885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6" name="Segnaposto numero diapositiva 5"/>
          <p:cNvSpPr>
            <a:spLocks noGrp="1"/>
          </p:cNvSpPr>
          <p:nvPr>
            <p:ph type="sldNum" sz="quarter" idx="12"/>
          </p:nvPr>
        </p:nvSpPr>
        <p:spPr/>
        <p:txBody>
          <a:bodyPr/>
          <a:lstStyle/>
          <a:p>
            <a:pPr>
              <a:defRPr/>
            </a:pPr>
            <a:fld id="{B0838167-02D7-4AF9-B5E3-27D6F92A1AA4}" type="slidenum">
              <a:rPr lang="it-IT" smtClean="0"/>
              <a:pPr>
                <a:defRPr/>
              </a:pPr>
              <a:t>‹N›</a:t>
            </a:fld>
            <a:endParaRPr lang="it-IT"/>
          </a:p>
        </p:txBody>
      </p:sp>
    </p:spTree>
    <p:extLst>
      <p:ext uri="{BB962C8B-B14F-4D97-AF65-F5344CB8AC3E}">
        <p14:creationId xmlns:p14="http://schemas.microsoft.com/office/powerpoint/2010/main" val="315426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7" name="Segnaposto numero diapositiva 6"/>
          <p:cNvSpPr>
            <a:spLocks noGrp="1"/>
          </p:cNvSpPr>
          <p:nvPr>
            <p:ph type="sldNum" sz="quarter" idx="12"/>
          </p:nvPr>
        </p:nvSpPr>
        <p:spPr/>
        <p:txBody>
          <a:bodyPr/>
          <a:lstStyle/>
          <a:p>
            <a:pPr>
              <a:defRPr/>
            </a:pPr>
            <a:fld id="{EB92FCFD-2A59-4039-8474-12B75CA1DE4A}" type="slidenum">
              <a:rPr lang="it-IT" smtClean="0"/>
              <a:pPr>
                <a:defRPr/>
              </a:pPr>
              <a:t>‹N›</a:t>
            </a:fld>
            <a:endParaRPr lang="it-IT"/>
          </a:p>
        </p:txBody>
      </p:sp>
    </p:spTree>
    <p:extLst>
      <p:ext uri="{BB962C8B-B14F-4D97-AF65-F5344CB8AC3E}">
        <p14:creationId xmlns:p14="http://schemas.microsoft.com/office/powerpoint/2010/main" val="361514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pPr>
              <a:defRPr/>
            </a:pPr>
            <a:endParaRPr lang="it-IT"/>
          </a:p>
        </p:txBody>
      </p:sp>
      <p:sp>
        <p:nvSpPr>
          <p:cNvPr id="8" name="Segnaposto piè di pagina 7"/>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9" name="Segnaposto numero diapositiva 8"/>
          <p:cNvSpPr>
            <a:spLocks noGrp="1"/>
          </p:cNvSpPr>
          <p:nvPr>
            <p:ph type="sldNum" sz="quarter" idx="12"/>
          </p:nvPr>
        </p:nvSpPr>
        <p:spPr/>
        <p:txBody>
          <a:bodyPr/>
          <a:lstStyle/>
          <a:p>
            <a:pPr>
              <a:defRPr/>
            </a:pPr>
            <a:fld id="{CA815873-2ED4-469D-B12F-DD5FDA4202A9}" type="slidenum">
              <a:rPr lang="it-IT" smtClean="0"/>
              <a:pPr>
                <a:defRPr/>
              </a:pPr>
              <a:t>‹N›</a:t>
            </a:fld>
            <a:endParaRPr lang="it-IT"/>
          </a:p>
        </p:txBody>
      </p:sp>
    </p:spTree>
    <p:extLst>
      <p:ext uri="{BB962C8B-B14F-4D97-AF65-F5344CB8AC3E}">
        <p14:creationId xmlns:p14="http://schemas.microsoft.com/office/powerpoint/2010/main" val="310453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pPr>
              <a:defRPr/>
            </a:pPr>
            <a:endParaRPr lang="it-IT"/>
          </a:p>
        </p:txBody>
      </p:sp>
      <p:sp>
        <p:nvSpPr>
          <p:cNvPr id="4" name="Segnaposto piè di pagina 3"/>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5" name="Segnaposto numero diapositiva 4"/>
          <p:cNvSpPr>
            <a:spLocks noGrp="1"/>
          </p:cNvSpPr>
          <p:nvPr>
            <p:ph type="sldNum" sz="quarter" idx="12"/>
          </p:nvPr>
        </p:nvSpPr>
        <p:spPr/>
        <p:txBody>
          <a:bodyPr/>
          <a:lstStyle/>
          <a:p>
            <a:pPr>
              <a:defRPr/>
            </a:pPr>
            <a:fld id="{6B471021-EA02-4800-8204-7EFAA9A463E9}" type="slidenum">
              <a:rPr lang="it-IT" smtClean="0"/>
              <a:pPr>
                <a:defRPr/>
              </a:pPr>
              <a:t>‹N›</a:t>
            </a:fld>
            <a:endParaRPr lang="it-IT"/>
          </a:p>
        </p:txBody>
      </p:sp>
    </p:spTree>
    <p:extLst>
      <p:ext uri="{BB962C8B-B14F-4D97-AF65-F5344CB8AC3E}">
        <p14:creationId xmlns:p14="http://schemas.microsoft.com/office/powerpoint/2010/main" val="73654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p>
        </p:txBody>
      </p:sp>
      <p:sp>
        <p:nvSpPr>
          <p:cNvPr id="3" name="Segnaposto piè di pagina 2"/>
          <p:cNvSpPr>
            <a:spLocks noGrp="1"/>
          </p:cNvSpPr>
          <p:nvPr>
            <p:ph type="ftr" sz="quarter" idx="11"/>
          </p:nvPr>
        </p:nvSpPr>
        <p:spPr>
          <a:xfrm>
            <a:off x="2987824" y="6356350"/>
            <a:ext cx="3312368" cy="365125"/>
          </a:xfrm>
          <a:noFill/>
        </p:spPr>
        <p:txBody>
          <a:bodyPr/>
          <a:lstStyle>
            <a:lvl1pPr algn="ctr">
              <a:defRPr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a:t>Specialization course on "Educational programmes delivered via ICT-based learning"</a:t>
            </a:r>
            <a:endParaRPr lang="it-IT"/>
          </a:p>
        </p:txBody>
      </p:sp>
      <p:sp>
        <p:nvSpPr>
          <p:cNvPr id="4" name="Segnaposto numero diapositiva 3"/>
          <p:cNvSpPr>
            <a:spLocks noGrp="1"/>
          </p:cNvSpPr>
          <p:nvPr>
            <p:ph type="sldNum" sz="quarter" idx="12"/>
          </p:nvPr>
        </p:nvSpPr>
        <p:spPr/>
        <p:txBody>
          <a:bodyPr/>
          <a:lstStyle/>
          <a:p>
            <a:pPr>
              <a:defRPr/>
            </a:pPr>
            <a:fld id="{767BCD39-5165-43CB-AD09-32EB6B0F4D7C}" type="slidenum">
              <a:rPr lang="it-IT" smtClean="0"/>
              <a:pPr>
                <a:defRPr/>
              </a:pPr>
              <a:t>‹N›</a:t>
            </a:fld>
            <a:endParaRPr lang="it-IT"/>
          </a:p>
        </p:txBody>
      </p:sp>
    </p:spTree>
    <p:extLst>
      <p:ext uri="{BB962C8B-B14F-4D97-AF65-F5344CB8AC3E}">
        <p14:creationId xmlns:p14="http://schemas.microsoft.com/office/powerpoint/2010/main" val="107147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7" name="Segnaposto numero diapositiva 6"/>
          <p:cNvSpPr>
            <a:spLocks noGrp="1"/>
          </p:cNvSpPr>
          <p:nvPr>
            <p:ph type="sldNum" sz="quarter" idx="12"/>
          </p:nvPr>
        </p:nvSpPr>
        <p:spPr/>
        <p:txBody>
          <a:bodyPr/>
          <a:lstStyle/>
          <a:p>
            <a:pPr>
              <a:defRPr/>
            </a:pPr>
            <a:fld id="{83E1640C-E924-4528-AAFD-FEB897B3F7F0}" type="slidenum">
              <a:rPr lang="it-IT" smtClean="0"/>
              <a:pPr>
                <a:defRPr/>
              </a:pPr>
              <a:t>‹N›</a:t>
            </a:fld>
            <a:endParaRPr lang="it-IT"/>
          </a:p>
        </p:txBody>
      </p:sp>
    </p:spTree>
    <p:extLst>
      <p:ext uri="{BB962C8B-B14F-4D97-AF65-F5344CB8AC3E}">
        <p14:creationId xmlns:p14="http://schemas.microsoft.com/office/powerpoint/2010/main" val="209821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7" name="Segnaposto numero diapositiva 6"/>
          <p:cNvSpPr>
            <a:spLocks noGrp="1"/>
          </p:cNvSpPr>
          <p:nvPr>
            <p:ph type="sldNum" sz="quarter" idx="12"/>
          </p:nvPr>
        </p:nvSpPr>
        <p:spPr/>
        <p:txBody>
          <a:bodyPr/>
          <a:lstStyle/>
          <a:p>
            <a:pPr>
              <a:defRPr/>
            </a:pPr>
            <a:fld id="{9726A7DB-D558-4C00-ABFC-AA94429357C8}" type="slidenum">
              <a:rPr lang="it-IT" smtClean="0"/>
              <a:pPr>
                <a:defRPr/>
              </a:pPr>
              <a:t>‹N›</a:t>
            </a:fld>
            <a:endParaRPr lang="it-IT"/>
          </a:p>
        </p:txBody>
      </p:sp>
    </p:spTree>
    <p:extLst>
      <p:ext uri="{BB962C8B-B14F-4D97-AF65-F5344CB8AC3E}">
        <p14:creationId xmlns:p14="http://schemas.microsoft.com/office/powerpoint/2010/main" val="252521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Specialization course on "Educational programmes delivered via ICT-based learning"</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47FA568-32C5-4617-BA68-6D8E0E0FBE41}" type="slidenum">
              <a:rPr lang="it-IT" smtClean="0"/>
              <a:pPr>
                <a:defRPr/>
              </a:pPr>
              <a:t>‹N›</a:t>
            </a:fld>
            <a:endParaRPr lang="it-IT"/>
          </a:p>
        </p:txBody>
      </p:sp>
    </p:spTree>
    <p:extLst>
      <p:ext uri="{BB962C8B-B14F-4D97-AF65-F5344CB8AC3E}">
        <p14:creationId xmlns:p14="http://schemas.microsoft.com/office/powerpoint/2010/main" val="319142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711081"/>
          </a:xfrm>
          <a:prstGeom prst="rect">
            <a:avLst/>
          </a:prstGeom>
        </p:spPr>
        <p:txBody>
          <a:bodyPr vert="horz" lIns="0" tIns="60949" rIns="0" bIns="6094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8426"/>
            <a:ext cx="8229600" cy="4987739"/>
          </a:xfrm>
          <a:prstGeom prst="rect">
            <a:avLst/>
          </a:prstGeom>
        </p:spPr>
        <p:txBody>
          <a:bodyPr vert="horz" lIns="0" tIns="60949" rIns="0" bIns="60949"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457200" y="6356352"/>
            <a:ext cx="2133600"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425404F2-BE9A-4460-8815-8F645183555F}" type="datetimeFigureOut">
              <a:rPr lang="en-US" smtClean="0"/>
              <a:pPr/>
              <a:t>1/31/2021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96E69268-9C8B-4EBF-A9EE-DC5DC2D48DC3}" type="slidenum">
              <a:rPr lang="en-US" smtClean="0"/>
              <a:pPr/>
              <a:t>‹N›</a:t>
            </a:fld>
            <a:endParaRPr lang="en-US"/>
          </a:p>
        </p:txBody>
      </p:sp>
    </p:spTree>
    <p:extLst>
      <p:ext uri="{BB962C8B-B14F-4D97-AF65-F5344CB8AC3E}">
        <p14:creationId xmlns:p14="http://schemas.microsoft.com/office/powerpoint/2010/main" val="2038810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914484" rtl="0" eaLnBrk="1" latinLnBrk="0" hangingPunct="1">
        <a:spcBef>
          <a:spcPct val="0"/>
        </a:spcBef>
        <a:buNone/>
        <a:defRPr sz="2701" kern="1200">
          <a:solidFill>
            <a:schemeClr val="tx1">
              <a:lumMod val="75000"/>
              <a:lumOff val="25000"/>
            </a:schemeClr>
          </a:solidFill>
          <a:latin typeface="+mj-lt"/>
          <a:ea typeface="+mj-ea"/>
          <a:cs typeface="Arial" panose="020B0604020202020204" pitchFamily="34" charset="0"/>
        </a:defRPr>
      </a:lvl1pPr>
    </p:titleStyle>
    <p:bodyStyle>
      <a:lvl1pPr marL="0" indent="0" algn="l" defTabSz="914484" rtl="0" eaLnBrk="1" latinLnBrk="0" hangingPunct="1">
        <a:spcBef>
          <a:spcPct val="20000"/>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42" indent="0" algn="l" defTabSz="914484"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2pPr>
      <a:lvl3pPr marL="914483" indent="0" algn="l" defTabSz="914484"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3pPr>
      <a:lvl4pPr marL="1371726" indent="0" algn="l" defTabSz="914484"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4pPr>
      <a:lvl5pPr marL="1828967" indent="0" algn="l" defTabSz="914484" rtl="0" eaLnBrk="1" latinLnBrk="0" hangingPunct="1">
        <a:spcBef>
          <a:spcPct val="20000"/>
        </a:spcBef>
        <a:buFontTx/>
        <a:buNone/>
        <a:defRPr sz="1350" kern="1200">
          <a:solidFill>
            <a:schemeClr val="tx1"/>
          </a:solidFill>
          <a:latin typeface="Arial" panose="020B0604020202020204" pitchFamily="34" charset="0"/>
          <a:ea typeface="+mn-ea"/>
          <a:cs typeface="Arial" panose="020B0604020202020204" pitchFamily="34" charset="0"/>
        </a:defRPr>
      </a:lvl5pPr>
      <a:lvl6pPr marL="2514830"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6pPr>
      <a:lvl7pPr marL="2972073"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9pPr>
    </p:bodyStyle>
    <p:otherStyle>
      <a:defPPr>
        <a:defRPr lang="en-US"/>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eacea.ec.europa.eu/erasmus-plus/funding/key-action-3-initiatives-for-policy-innovation-social-inclusion-through-education-training-and-youth_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hyperlink" Target="https://https/eacea.ec.europa.eu/erasmus-plus/beneficiaries-space/capacity-building-in-field-higher-education-2020_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8.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0.pn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eacea.ec.europa.eu/about-eacea/visual-identity-and-logos-eacea/erasmus-visual-identity-and-logos_en" TargetMode="Externa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diagramColors" Target="../diagrams/colors1.xml"/><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3.png"/><Relationship Id="rId5" Type="http://schemas.openxmlformats.org/officeDocument/2006/relationships/diagramLayout" Target="../diagrams/layout1.xml"/><Relationship Id="rId15" Type="http://schemas.openxmlformats.org/officeDocument/2006/relationships/image" Target="../media/image2.jpeg"/><Relationship Id="rId10" Type="http://schemas.openxmlformats.org/officeDocument/2006/relationships/image" Target="../media/image12.png"/><Relationship Id="rId4" Type="http://schemas.openxmlformats.org/officeDocument/2006/relationships/diagramData" Target="../diagrams/data1.xml"/><Relationship Id="rId9" Type="http://schemas.openxmlformats.org/officeDocument/2006/relationships/image" Target="../media/image11.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628774"/>
            <a:ext cx="8785225" cy="1815882"/>
          </a:xfrm>
          <a:prstGeom prst="rect">
            <a:avLst/>
          </a:prstGeom>
          <a:noFill/>
        </p:spPr>
        <p:txBody>
          <a:bodyPr>
            <a:spAutoFit/>
          </a:bodyPr>
          <a:lstStyle/>
          <a:p>
            <a:pPr>
              <a:defRPr/>
            </a:pPr>
            <a:r>
              <a:rPr lang="it-IT" dirty="0">
                <a:latin typeface="Tahoma" pitchFamily="34" charset="0"/>
              </a:rPr>
              <a:t>        </a:t>
            </a:r>
          </a:p>
          <a:p>
            <a:pPr>
              <a:defRPr/>
            </a:pPr>
            <a:r>
              <a:rPr lang="it-IT" dirty="0">
                <a:latin typeface="Tahoma" pitchFamily="34" charset="0"/>
              </a:rPr>
              <a:t>                                        </a:t>
            </a:r>
          </a:p>
          <a:p>
            <a:pPr algn="ctr">
              <a:defRPr/>
            </a:pPr>
            <a:r>
              <a:rPr lang="it-IT" b="1" dirty="0">
                <a:effectLst>
                  <a:outerShdw blurRad="38100" dist="38100" dir="2700000" algn="tl">
                    <a:srgbClr val="000000">
                      <a:alpha val="43137"/>
                    </a:srgbClr>
                  </a:outerShdw>
                </a:effectLst>
                <a:latin typeface="Tahoma" pitchFamily="34" charset="0"/>
              </a:rPr>
              <a:t>   </a:t>
            </a:r>
          </a:p>
          <a:p>
            <a:pPr algn="ctr">
              <a:defRPr/>
            </a:pPr>
            <a:r>
              <a:rPr lang="it-IT" sz="2000" b="1" i="1" dirty="0">
                <a:effectLst>
                  <a:outerShdw blurRad="38100" dist="38100" dir="2700000" algn="tl">
                    <a:srgbClr val="000000">
                      <a:alpha val="43137"/>
                    </a:srgbClr>
                  </a:outerShdw>
                </a:effectLst>
                <a:latin typeface="Tahoma" pitchFamily="34" charset="0"/>
              </a:rPr>
              <a:t>                                        </a:t>
            </a:r>
            <a:endParaRPr lang="it-IT" sz="2000" i="1" dirty="0">
              <a:latin typeface="Tahoma" pitchFamily="34" charset="0"/>
            </a:endParaRPr>
          </a:p>
          <a:p>
            <a:pPr>
              <a:defRPr/>
            </a:pPr>
            <a:r>
              <a:rPr lang="it-IT" sz="2000" i="1" dirty="0">
                <a:latin typeface="Tahoma" pitchFamily="34" charset="0"/>
              </a:rPr>
              <a:t>                                  </a:t>
            </a:r>
            <a:endParaRPr lang="es-ES_tradnl" sz="2000" dirty="0"/>
          </a:p>
        </p:txBody>
      </p:sp>
      <p:sp>
        <p:nvSpPr>
          <p:cNvPr id="5" name="TextBox 4"/>
          <p:cNvSpPr txBox="1"/>
          <p:nvPr/>
        </p:nvSpPr>
        <p:spPr>
          <a:xfrm>
            <a:off x="827584" y="1988840"/>
            <a:ext cx="7632848" cy="1631216"/>
          </a:xfrm>
          <a:prstGeom prst="rect">
            <a:avLst/>
          </a:prstGeom>
          <a:noFill/>
        </p:spPr>
        <p:txBody>
          <a:bodyPr wrap="square" rtlCol="0">
            <a:spAutoFit/>
          </a:bodyPr>
          <a:lstStyle/>
          <a:p>
            <a:pPr algn="ctr"/>
            <a:endParaRPr lang="en-US" sz="2000" b="1" dirty="0"/>
          </a:p>
          <a:p>
            <a:pPr algn="ctr"/>
            <a:r>
              <a:rPr lang="en-US" sz="4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Tahoma" panose="020B0604030504040204" pitchFamily="34" charset="0"/>
              </a:rPr>
              <a:t>WP7</a:t>
            </a:r>
          </a:p>
          <a:p>
            <a:pPr algn="ctr"/>
            <a:r>
              <a:rPr lang="en-US" sz="4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Tahoma" panose="020B0604030504040204" pitchFamily="34" charset="0"/>
              </a:rPr>
              <a:t>Project Management </a:t>
            </a:r>
          </a:p>
        </p:txBody>
      </p:sp>
      <p:sp>
        <p:nvSpPr>
          <p:cNvPr id="6" name="TextBox 5"/>
          <p:cNvSpPr txBox="1"/>
          <p:nvPr/>
        </p:nvSpPr>
        <p:spPr>
          <a:xfrm>
            <a:off x="503672" y="4221088"/>
            <a:ext cx="7992888" cy="1631216"/>
          </a:xfrm>
          <a:prstGeom prst="rect">
            <a:avLst/>
          </a:prstGeom>
          <a:noFill/>
        </p:spPr>
        <p:txBody>
          <a:bodyPr wrap="square" rtlCol="0">
            <a:spAutoFit/>
          </a:bodyPr>
          <a:lstStyle/>
          <a:p>
            <a:pPr algn="ctr"/>
            <a:r>
              <a:rPr lang="en-US" sz="2000" b="1" i="1" dirty="0">
                <a:solidFill>
                  <a:schemeClr val="accent6">
                    <a:lumMod val="50000"/>
                  </a:schemeClr>
                </a:solidFill>
                <a:latin typeface="+mn-lt"/>
                <a:ea typeface="Tahoma" panose="020B0604030504040204" pitchFamily="34" charset="0"/>
                <a:cs typeface="Tahoma" panose="020B0604030504040204" pitchFamily="34" charset="0"/>
              </a:rPr>
              <a:t>Monica Fasciani </a:t>
            </a:r>
          </a:p>
          <a:p>
            <a:pPr algn="ctr"/>
            <a:r>
              <a:rPr lang="en-US" sz="2000" b="1" i="1" dirty="0" err="1">
                <a:solidFill>
                  <a:schemeClr val="accent6">
                    <a:lumMod val="50000"/>
                  </a:schemeClr>
                </a:solidFill>
                <a:latin typeface="+mn-lt"/>
                <a:ea typeface="Tahoma" panose="020B0604030504040204" pitchFamily="34" charset="0"/>
                <a:cs typeface="Tahoma" panose="020B0604030504040204" pitchFamily="34" charset="0"/>
              </a:rPr>
              <a:t>Università</a:t>
            </a:r>
            <a:r>
              <a:rPr lang="en-US" sz="2000" b="1" i="1" dirty="0">
                <a:solidFill>
                  <a:schemeClr val="accent6">
                    <a:lumMod val="50000"/>
                  </a:schemeClr>
                </a:solidFill>
                <a:latin typeface="+mn-lt"/>
                <a:ea typeface="Tahoma" panose="020B0604030504040204" pitchFamily="34" charset="0"/>
                <a:cs typeface="Tahoma" panose="020B0604030504040204" pitchFamily="34" charset="0"/>
              </a:rPr>
              <a:t> </a:t>
            </a:r>
            <a:r>
              <a:rPr lang="en-US" sz="2000" b="1" i="1" dirty="0" err="1">
                <a:solidFill>
                  <a:schemeClr val="accent6">
                    <a:lumMod val="50000"/>
                  </a:schemeClr>
                </a:solidFill>
                <a:latin typeface="+mn-lt"/>
                <a:ea typeface="Tahoma" panose="020B0604030504040204" pitchFamily="34" charset="0"/>
                <a:cs typeface="Tahoma" panose="020B0604030504040204" pitchFamily="34" charset="0"/>
              </a:rPr>
              <a:t>degli</a:t>
            </a:r>
            <a:r>
              <a:rPr lang="en-US" sz="2000" b="1" i="1" dirty="0">
                <a:solidFill>
                  <a:schemeClr val="accent6">
                    <a:lumMod val="50000"/>
                  </a:schemeClr>
                </a:solidFill>
                <a:latin typeface="+mn-lt"/>
                <a:ea typeface="Tahoma" panose="020B0604030504040204" pitchFamily="34" charset="0"/>
                <a:cs typeface="Tahoma" panose="020B0604030504040204" pitchFamily="34" charset="0"/>
              </a:rPr>
              <a:t> </a:t>
            </a:r>
            <a:r>
              <a:rPr lang="en-US" sz="2000" b="1" i="1" dirty="0" err="1">
                <a:solidFill>
                  <a:schemeClr val="accent6">
                    <a:lumMod val="50000"/>
                  </a:schemeClr>
                </a:solidFill>
                <a:latin typeface="+mn-lt"/>
                <a:ea typeface="Tahoma" panose="020B0604030504040204" pitchFamily="34" charset="0"/>
                <a:cs typeface="Tahoma" panose="020B0604030504040204" pitchFamily="34" charset="0"/>
              </a:rPr>
              <a:t>Sudi</a:t>
            </a:r>
            <a:r>
              <a:rPr lang="en-US" sz="2000" b="1" i="1" dirty="0">
                <a:solidFill>
                  <a:schemeClr val="accent6">
                    <a:lumMod val="50000"/>
                  </a:schemeClr>
                </a:solidFill>
                <a:latin typeface="+mn-lt"/>
                <a:ea typeface="Tahoma" panose="020B0604030504040204" pitchFamily="34" charset="0"/>
                <a:cs typeface="Tahoma" panose="020B0604030504040204" pitchFamily="34" charset="0"/>
              </a:rPr>
              <a:t> Guglielmo Marconi, Rome, Italy</a:t>
            </a:r>
          </a:p>
          <a:p>
            <a:pPr algn="ctr"/>
            <a:endParaRPr lang="en-US" sz="2000" b="1" i="1" dirty="0">
              <a:solidFill>
                <a:schemeClr val="accent1">
                  <a:lumMod val="75000"/>
                </a:schemeClr>
              </a:solidFill>
              <a:latin typeface="+mn-lt"/>
              <a:ea typeface="Tahoma" panose="020B0604030504040204" pitchFamily="34" charset="0"/>
              <a:cs typeface="Tahoma" panose="020B0604030504040204" pitchFamily="34" charset="0"/>
            </a:endParaRPr>
          </a:p>
          <a:p>
            <a:pPr algn="ctr"/>
            <a:r>
              <a:rPr lang="en-US"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Tahoma" panose="020B0604030504040204" pitchFamily="34" charset="0"/>
              </a:rPr>
              <a:t>UNI-TEL online kick-off meeting </a:t>
            </a:r>
          </a:p>
          <a:p>
            <a:pPr algn="ctr"/>
            <a:r>
              <a:rPr lang="en-US"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Tahoma" panose="020B0604030504040204" pitchFamily="34" charset="0"/>
              </a:rPr>
              <a:t>1-2 February 2021</a:t>
            </a:r>
          </a:p>
        </p:txBody>
      </p:sp>
      <p:pic>
        <p:nvPicPr>
          <p:cNvPr id="10" name="Picture 9" descr="e6vczs.jp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5626" y="302183"/>
            <a:ext cx="1545657" cy="1458714"/>
          </a:xfrm>
          <a:prstGeom prst="rect">
            <a:avLst/>
          </a:prstGeom>
        </p:spPr>
      </p:pic>
      <p:pic>
        <p:nvPicPr>
          <p:cNvPr id="2050" name="Picture 2" descr="jaune.jpg">
            <a:extLst>
              <a:ext uri="{FF2B5EF4-FFF2-40B4-BE49-F238E27FC236}">
                <a16:creationId xmlns:a16="http://schemas.microsoft.com/office/drawing/2014/main" id="{70A2C5B7-BD9C-F240-B12A-82D8F1651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63" y="302183"/>
            <a:ext cx="2158897" cy="1458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6729013" y="985639"/>
            <a:ext cx="2414987" cy="2448272"/>
            <a:chOff x="2128716" y="2399054"/>
            <a:chExt cx="2346567" cy="2346567"/>
          </a:xfrm>
        </p:grpSpPr>
        <p:sp>
          <p:nvSpPr>
            <p:cNvPr id="10" name="Triangolo isoscele 9"/>
            <p:cNvSpPr/>
            <p:nvPr/>
          </p:nvSpPr>
          <p:spPr>
            <a:xfrm rot="10800000">
              <a:off x="2128716" y="2399054"/>
              <a:ext cx="2346567" cy="2346567"/>
            </a:xfrm>
            <a:prstGeom prst="triangle">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riangolo isoscele 4"/>
            <p:cNvSpPr/>
            <p:nvPr/>
          </p:nvSpPr>
          <p:spPr>
            <a:xfrm rot="21600000">
              <a:off x="2715358" y="2399054"/>
              <a:ext cx="1173283" cy="11732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Internal working arrangements</a:t>
              </a:r>
              <a:endParaRPr lang="en-GB" sz="1800" b="1" kern="1200" dirty="0"/>
            </a:p>
          </p:txBody>
        </p:sp>
      </p:grpSp>
      <p:sp>
        <p:nvSpPr>
          <p:cNvPr id="5" name="Rectangle 2"/>
          <p:cNvSpPr>
            <a:spLocks noGrp="1" noChangeArrowheads="1"/>
          </p:cNvSpPr>
          <p:nvPr>
            <p:ph idx="1"/>
          </p:nvPr>
        </p:nvSpPr>
        <p:spPr>
          <a:xfrm>
            <a:off x="191545" y="1275876"/>
            <a:ext cx="8229600" cy="626040"/>
          </a:xfrm>
        </p:spPr>
        <p:txBody>
          <a:bodyPr/>
          <a:lstStyle/>
          <a:p>
            <a:pPr marL="0" indent="0" algn="ctr">
              <a:buNone/>
            </a:pPr>
            <a:r>
              <a:rPr lang="it-IT" sz="2400" b="1" dirty="0" smtClean="0">
                <a:solidFill>
                  <a:srgbClr val="0F5494"/>
                </a:solidFill>
              </a:rPr>
              <a:t> </a:t>
            </a:r>
            <a:r>
              <a:rPr lang="en-GB" sz="2800" b="1" dirty="0">
                <a:solidFill>
                  <a:srgbClr val="0F5494"/>
                </a:solidFill>
              </a:rPr>
              <a:t>Obligations and responsibilities</a:t>
            </a:r>
            <a:endParaRPr lang="it-IT" sz="2800" b="1" dirty="0">
              <a:solidFill>
                <a:srgbClr val="0F5494"/>
              </a:solidFill>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10</a:t>
            </a:fld>
            <a:endParaRPr lang="en-GB" altLang="en-US"/>
          </a:p>
        </p:txBody>
      </p:sp>
      <p:sp>
        <p:nvSpPr>
          <p:cNvPr id="7" name="Segnaposto contenuto 2"/>
          <p:cNvSpPr txBox="1">
            <a:spLocks/>
          </p:cNvSpPr>
          <p:nvPr/>
        </p:nvSpPr>
        <p:spPr>
          <a:xfrm>
            <a:off x="191545" y="1916833"/>
            <a:ext cx="7487143" cy="279090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charset="0"/>
              <a:buNone/>
              <a:defRPr/>
            </a:pPr>
            <a:r>
              <a:rPr lang="en-GB" sz="2000" b="1" dirty="0" smtClean="0">
                <a:solidFill>
                  <a:srgbClr val="0F5494"/>
                </a:solidFill>
                <a:cs typeface="Arial"/>
                <a:sym typeface="Wingdings" pitchFamily="2" charset="2"/>
              </a:rPr>
              <a:t>OFFICIAL DOCUMENTS</a:t>
            </a:r>
          </a:p>
          <a:p>
            <a:pPr>
              <a:defRPr/>
            </a:pPr>
            <a:r>
              <a:rPr lang="en-GB" sz="2000" b="1" dirty="0" smtClean="0">
                <a:solidFill>
                  <a:srgbClr val="FF0000"/>
                </a:solidFill>
                <a:cs typeface="Arial"/>
                <a:sym typeface="Wingdings" pitchFamily="2" charset="2"/>
              </a:rPr>
              <a:t>Grant Agreement (n. </a:t>
            </a:r>
            <a:r>
              <a:rPr lang="en-GB" sz="2000" b="1" dirty="0">
                <a:solidFill>
                  <a:srgbClr val="FF0000"/>
                </a:solidFill>
                <a:cs typeface="Arial"/>
                <a:sym typeface="Wingdings" pitchFamily="2" charset="2"/>
              </a:rPr>
              <a:t>617496-EPP-1-2020-1-IT-EPPKA2-CBHE-JP) </a:t>
            </a:r>
            <a:r>
              <a:rPr lang="en-GB" sz="2000" b="1" dirty="0" smtClean="0">
                <a:solidFill>
                  <a:srgbClr val="FF0000"/>
                </a:solidFill>
                <a:cs typeface="Arial"/>
                <a:sym typeface="Wingdings" pitchFamily="2" charset="2"/>
              </a:rPr>
              <a:t>+ Annexes</a:t>
            </a:r>
          </a:p>
          <a:p>
            <a:pPr>
              <a:defRPr/>
            </a:pPr>
            <a:r>
              <a:rPr lang="en-GB" sz="2000" b="1" dirty="0" smtClean="0">
                <a:solidFill>
                  <a:srgbClr val="FF0000"/>
                </a:solidFill>
                <a:cs typeface="Arial"/>
                <a:sym typeface="Wingdings" pitchFamily="2" charset="2"/>
              </a:rPr>
              <a:t>UNITEL Partnership Agreement between Coordinator and Partners</a:t>
            </a:r>
            <a:endParaRPr lang="en-US" sz="2000" b="1" dirty="0" smtClean="0">
              <a:solidFill>
                <a:srgbClr val="FF0000"/>
              </a:solidFill>
              <a:cs typeface="Arial"/>
              <a:sym typeface="Wingdings" pitchFamily="2" charset="2"/>
            </a:endParaRPr>
          </a:p>
          <a:p>
            <a:pPr>
              <a:buFont typeface="Arial" charset="0"/>
              <a:buNone/>
              <a:defRPr/>
            </a:pPr>
            <a:r>
              <a:rPr lang="en-GB" sz="2000" b="1" dirty="0">
                <a:solidFill>
                  <a:srgbClr val="0F5494"/>
                </a:solidFill>
                <a:cs typeface="Arial"/>
                <a:sym typeface="Wingdings" pitchFamily="2" charset="2"/>
              </a:rPr>
              <a:t>MONITORING TOOLS</a:t>
            </a:r>
            <a:endParaRPr lang="en-US" sz="2000" b="1" dirty="0">
              <a:solidFill>
                <a:srgbClr val="0F5494"/>
              </a:solidFill>
              <a:cs typeface="Arial"/>
              <a:sym typeface="Wingdings" pitchFamily="2" charset="2"/>
            </a:endParaRPr>
          </a:p>
          <a:p>
            <a:pPr>
              <a:defRPr/>
            </a:pPr>
            <a:r>
              <a:rPr lang="en-US" sz="2000" dirty="0">
                <a:solidFill>
                  <a:srgbClr val="0F5494"/>
                </a:solidFill>
                <a:cs typeface="Arial"/>
                <a:sym typeface="Wingdings" pitchFamily="2" charset="2"/>
              </a:rPr>
              <a:t>UNI-TEL Project Handbook+ Annexes (Deliverable N. </a:t>
            </a:r>
            <a:r>
              <a:rPr lang="en-US" sz="2000" dirty="0" smtClean="0">
                <a:solidFill>
                  <a:srgbClr val="0F5494"/>
                </a:solidFill>
                <a:cs typeface="Arial"/>
                <a:sym typeface="Wingdings" pitchFamily="2" charset="2"/>
              </a:rPr>
              <a:t>7.1</a:t>
            </a:r>
            <a:r>
              <a:rPr lang="en-US" sz="2000" dirty="0">
                <a:solidFill>
                  <a:srgbClr val="0F5494"/>
                </a:solidFill>
                <a:cs typeface="Arial"/>
                <a:sym typeface="Wingdings" pitchFamily="2" charset="2"/>
              </a:rPr>
              <a:t>)</a:t>
            </a:r>
            <a:endParaRPr lang="en-GB" sz="2000" dirty="0">
              <a:solidFill>
                <a:srgbClr val="0F5494"/>
              </a:solidFill>
              <a:cs typeface="Arial"/>
              <a:sym typeface="Wingdings" pitchFamily="2" charset="2"/>
            </a:endParaRPr>
          </a:p>
          <a:p>
            <a:pPr>
              <a:defRPr/>
            </a:pPr>
            <a:r>
              <a:rPr lang="en-GB" sz="2000" dirty="0">
                <a:solidFill>
                  <a:srgbClr val="0F5494"/>
                </a:solidFill>
                <a:cs typeface="Arial"/>
                <a:sym typeface="Wingdings" pitchFamily="2" charset="2"/>
              </a:rPr>
              <a:t>Work Plan (GANTT) to be periodically updated</a:t>
            </a:r>
          </a:p>
          <a:p>
            <a:pPr>
              <a:buNone/>
              <a:defRPr/>
            </a:pPr>
            <a:r>
              <a:rPr lang="en-GB" sz="2000" b="1" dirty="0" smtClean="0">
                <a:solidFill>
                  <a:srgbClr val="0F5494"/>
                </a:solidFill>
                <a:cs typeface="Arial"/>
                <a:sym typeface="Wingdings" pitchFamily="2" charset="2"/>
              </a:rPr>
              <a:t>LINKS</a:t>
            </a:r>
            <a:endParaRPr lang="en-GB" sz="2000" b="1" dirty="0">
              <a:solidFill>
                <a:srgbClr val="0F5494"/>
              </a:solidFill>
              <a:cs typeface="Arial"/>
              <a:sym typeface="Wingdings" pitchFamily="2" charset="2"/>
            </a:endParaRPr>
          </a:p>
          <a:p>
            <a:pPr>
              <a:defRPr/>
            </a:pPr>
            <a:r>
              <a:rPr lang="en-GB" sz="2000" b="1" dirty="0">
                <a:solidFill>
                  <a:srgbClr val="0F5494"/>
                </a:solidFill>
                <a:cs typeface="Arial"/>
                <a:sym typeface="Wingdings" pitchFamily="2" charset="2"/>
              </a:rPr>
              <a:t>Google </a:t>
            </a:r>
            <a:r>
              <a:rPr lang="en-GB" sz="2000" b="1" dirty="0" smtClean="0">
                <a:solidFill>
                  <a:srgbClr val="0F5494"/>
                </a:solidFill>
                <a:cs typeface="Arial"/>
                <a:sym typeface="Wingdings" pitchFamily="2" charset="2"/>
              </a:rPr>
              <a:t>DRIVE </a:t>
            </a:r>
            <a:endParaRPr lang="en-GB" sz="2000" b="1" dirty="0">
              <a:solidFill>
                <a:srgbClr val="0F5494"/>
              </a:solidFill>
              <a:cs typeface="Arial"/>
              <a:sym typeface="Wingdings" pitchFamily="2" charset="2"/>
            </a:endParaRPr>
          </a:p>
          <a:p>
            <a:pPr>
              <a:defRPr/>
            </a:pPr>
            <a:r>
              <a:rPr lang="en-GB" sz="2000" b="1" dirty="0">
                <a:solidFill>
                  <a:srgbClr val="0F5494"/>
                </a:solidFill>
                <a:cs typeface="Arial"/>
                <a:sym typeface="Wingdings" pitchFamily="2" charset="2"/>
              </a:rPr>
              <a:t>EACEA </a:t>
            </a:r>
            <a:r>
              <a:rPr lang="en-US" sz="2000" b="1" dirty="0">
                <a:solidFill>
                  <a:srgbClr val="0F5494"/>
                </a:solidFill>
                <a:cs typeface="Arial"/>
              </a:rPr>
              <a:t>benefici</a:t>
            </a:r>
            <a:r>
              <a:rPr lang="en-US" sz="2000" b="1" dirty="0">
                <a:solidFill>
                  <a:srgbClr val="0F5494"/>
                </a:solidFill>
                <a:cs typeface="Arial"/>
                <a:hlinkClick r:id="rId3"/>
              </a:rPr>
              <a:t>a</a:t>
            </a:r>
            <a:r>
              <a:rPr lang="en-US" sz="2000" b="1" dirty="0">
                <a:solidFill>
                  <a:srgbClr val="0F5494"/>
                </a:solidFill>
                <a:cs typeface="Arial"/>
              </a:rPr>
              <a:t>ry </a:t>
            </a:r>
            <a:r>
              <a:rPr lang="en-US" sz="2000" b="1" dirty="0" smtClean="0">
                <a:solidFill>
                  <a:srgbClr val="0F5494"/>
                </a:solidFill>
                <a:cs typeface="Arial"/>
              </a:rPr>
              <a:t>space</a:t>
            </a:r>
            <a:r>
              <a:rPr lang="en-GB" sz="2000" b="1" dirty="0" smtClean="0">
                <a:solidFill>
                  <a:srgbClr val="0F5494"/>
                </a:solidFill>
                <a:cs typeface="Arial"/>
                <a:sym typeface="Wingdings" pitchFamily="2" charset="2"/>
              </a:rPr>
              <a:t>: </a:t>
            </a:r>
            <a:r>
              <a:rPr lang="en-GB" sz="2000" dirty="0" smtClean="0">
                <a:cs typeface="Arial"/>
                <a:sym typeface="Wingdings" pitchFamily="2" charset="2"/>
                <a:hlinkClick r:id="rId4"/>
              </a:rPr>
              <a:t>https://</a:t>
            </a:r>
            <a:r>
              <a:rPr lang="en-GB" sz="2000" dirty="0">
                <a:cs typeface="Arial"/>
                <a:sym typeface="Wingdings" pitchFamily="2" charset="2"/>
                <a:hlinkClick r:id="rId4"/>
              </a:rPr>
              <a:t>https://</a:t>
            </a:r>
            <a:r>
              <a:rPr lang="en-GB" sz="2000" dirty="0" smtClean="0">
                <a:cs typeface="Arial"/>
                <a:sym typeface="Wingdings" pitchFamily="2" charset="2"/>
                <a:hlinkClick r:id="rId4"/>
              </a:rPr>
              <a:t>eacea.ec.europa.eu/erasmus-plus/beneficiaries-space/capacity-building-in-field-higher-education-2020_en</a:t>
            </a:r>
            <a:r>
              <a:rPr lang="en-GB" sz="2000" dirty="0" smtClean="0">
                <a:cs typeface="Arial"/>
                <a:sym typeface="Wingdings" pitchFamily="2" charset="2"/>
              </a:rPr>
              <a:t> </a:t>
            </a:r>
          </a:p>
        </p:txBody>
      </p:sp>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7151" y="135198"/>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2"/>
          <p:cNvCxnSpPr/>
          <p:nvPr/>
        </p:nvCxnSpPr>
        <p:spPr>
          <a:xfrm>
            <a:off x="1030135" y="78549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ounded Rectangle 13"/>
          <p:cNvSpPr>
            <a:spLocks noChangeArrowheads="1"/>
          </p:cNvSpPr>
          <p:nvPr/>
        </p:nvSpPr>
        <p:spPr bwMode="auto">
          <a:xfrm>
            <a:off x="1858227" y="223785"/>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4"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66" y="95929"/>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4"/>
          <p:cNvCxnSpPr/>
          <p:nvPr/>
        </p:nvCxnSpPr>
        <p:spPr>
          <a:xfrm>
            <a:off x="191545" y="6525344"/>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1391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11</a:t>
            </a:fld>
            <a:endParaRPr lang="en-GB" altLang="en-US"/>
          </a:p>
        </p:txBody>
      </p:sp>
      <p:sp>
        <p:nvSpPr>
          <p:cNvPr id="8" name="Content Placeholder 2"/>
          <p:cNvSpPr>
            <a:spLocks noGrp="1"/>
          </p:cNvSpPr>
          <p:nvPr>
            <p:ph idx="1"/>
          </p:nvPr>
        </p:nvSpPr>
        <p:spPr>
          <a:xfrm>
            <a:off x="413292" y="2016124"/>
            <a:ext cx="9280525" cy="4522788"/>
          </a:xfrm>
        </p:spPr>
        <p:txBody>
          <a:bodyPr/>
          <a:lstStyle/>
          <a:p>
            <a:pPr marL="0" indent="0">
              <a:buFontTx/>
              <a:buNone/>
              <a:defRPr/>
            </a:pPr>
            <a:r>
              <a:rPr lang="fr-BE" altLang="en-US" sz="2300" b="1" dirty="0">
                <a:solidFill>
                  <a:srgbClr val="0F5494"/>
                </a:solidFill>
                <a:ea typeface="Tahoma" panose="020B0604030504040204" pitchFamily="34" charset="0"/>
                <a:cs typeface="Tahoma" panose="020B0604030504040204" pitchFamily="34" charset="0"/>
              </a:rPr>
              <a:t>Grant Agreement – </a:t>
            </a:r>
            <a:r>
              <a:rPr lang="fr-BE" altLang="en-US" sz="2300" b="1" dirty="0" err="1">
                <a:solidFill>
                  <a:srgbClr val="0F5494"/>
                </a:solidFill>
                <a:ea typeface="Tahoma" panose="020B0604030504040204" pitchFamily="34" charset="0"/>
                <a:cs typeface="Tahoma" panose="020B0604030504040204" pitchFamily="34" charset="0"/>
              </a:rPr>
              <a:t>Legal</a:t>
            </a:r>
            <a:r>
              <a:rPr lang="fr-BE" altLang="en-US" sz="2300" b="1" dirty="0">
                <a:solidFill>
                  <a:srgbClr val="0F5494"/>
                </a:solidFill>
                <a:ea typeface="Tahoma" panose="020B0604030504040204" pitchFamily="34" charset="0"/>
                <a:cs typeface="Tahoma" panose="020B0604030504040204" pitchFamily="34" charset="0"/>
              </a:rPr>
              <a:t> Provisions</a:t>
            </a:r>
            <a:endParaRPr lang="en-GB" sz="2300" b="1" dirty="0">
              <a:solidFill>
                <a:srgbClr val="0F5494"/>
              </a:solidFill>
              <a:ea typeface="Tahoma" panose="020B0604030504040204" pitchFamily="34" charset="0"/>
              <a:cs typeface="Tahoma" panose="020B0604030504040204" pitchFamily="34" charset="0"/>
            </a:endParaRPr>
          </a:p>
          <a:p>
            <a:pPr marL="0" indent="0">
              <a:buFontTx/>
              <a:buNone/>
              <a:defRPr/>
            </a:pPr>
            <a:r>
              <a:rPr lang="en-GB" sz="2300" b="1" dirty="0" smtClean="0">
                <a:solidFill>
                  <a:srgbClr val="0F5494"/>
                </a:solidFill>
                <a:ea typeface="Tahoma" panose="020B0604030504040204" pitchFamily="34" charset="0"/>
                <a:cs typeface="Tahoma" panose="020B0604030504040204" pitchFamily="34" charset="0"/>
              </a:rPr>
              <a:t>Role and obligations of </a:t>
            </a:r>
            <a:r>
              <a:rPr lang="en-GB" sz="2300" b="1" dirty="0">
                <a:solidFill>
                  <a:srgbClr val="0F5494"/>
                </a:solidFill>
                <a:ea typeface="Tahoma" panose="020B0604030504040204" pitchFamily="34" charset="0"/>
                <a:cs typeface="Tahoma" panose="020B0604030504040204" pitchFamily="34" charset="0"/>
              </a:rPr>
              <a:t>the </a:t>
            </a:r>
            <a:r>
              <a:rPr lang="en-GB" sz="2300" b="1" dirty="0" smtClean="0">
                <a:solidFill>
                  <a:srgbClr val="FF0000"/>
                </a:solidFill>
                <a:ea typeface="Tahoma" panose="020B0604030504040204" pitchFamily="34" charset="0"/>
                <a:cs typeface="Tahoma" panose="020B0604030504040204" pitchFamily="34" charset="0"/>
              </a:rPr>
              <a:t>Beneficiaries</a:t>
            </a:r>
            <a:endParaRPr lang="en-GB" sz="2400" dirty="0" smtClean="0">
              <a:ea typeface="Tahoma" panose="020B0604030504040204" pitchFamily="34" charset="0"/>
              <a:cs typeface="Tahoma" panose="020B0604030504040204" pitchFamily="34" charset="0"/>
            </a:endParaRPr>
          </a:p>
          <a:p>
            <a:pPr>
              <a:spcBef>
                <a:spcPts val="1200"/>
              </a:spcBef>
              <a:buFont typeface="Wingdings" panose="05000000000000000000" pitchFamily="2" charset="2"/>
              <a:buChar char="§"/>
              <a:defRPr/>
            </a:pPr>
            <a:r>
              <a:rPr lang="fr-BE" sz="2000" b="1" dirty="0" smtClean="0">
                <a:solidFill>
                  <a:srgbClr val="0F5494"/>
                </a:solidFill>
                <a:ea typeface="Tahoma" panose="020B0604030504040204" pitchFamily="34" charset="0"/>
                <a:cs typeface="Tahoma" panose="020B0604030504040204" pitchFamily="34" charset="0"/>
              </a:rPr>
              <a:t>Multi-</a:t>
            </a:r>
            <a:r>
              <a:rPr lang="fr-BE" sz="2000" b="1" dirty="0" err="1" smtClean="0">
                <a:solidFill>
                  <a:srgbClr val="0F5494"/>
                </a:solidFill>
                <a:ea typeface="Tahoma" panose="020B0604030504040204" pitchFamily="34" charset="0"/>
                <a:cs typeface="Tahoma" panose="020B0604030504040204" pitchFamily="34" charset="0"/>
              </a:rPr>
              <a:t>beneficiary</a:t>
            </a:r>
            <a:r>
              <a:rPr lang="fr-BE" sz="2000" dirty="0">
                <a:solidFill>
                  <a:srgbClr val="0F5494"/>
                </a:solidFill>
                <a:ea typeface="Tahoma" panose="020B0604030504040204" pitchFamily="34" charset="0"/>
                <a:cs typeface="Tahoma" panose="020B0604030504040204" pitchFamily="34" charset="0"/>
              </a:rPr>
              <a:t> </a:t>
            </a:r>
            <a:r>
              <a:rPr lang="fr-BE" sz="2000" dirty="0" smtClean="0">
                <a:solidFill>
                  <a:srgbClr val="0F5494"/>
                </a:solidFill>
                <a:ea typeface="Tahoma" panose="020B0604030504040204" pitchFamily="34" charset="0"/>
                <a:cs typeface="Tahoma" panose="020B0604030504040204" pitchFamily="34" charset="0"/>
              </a:rPr>
              <a:t>Grant Agreement </a:t>
            </a:r>
            <a:endParaRPr lang="fr-BE" sz="1400" dirty="0" smtClean="0">
              <a:solidFill>
                <a:srgbClr val="0F5494"/>
              </a:solidFill>
              <a:ea typeface="Tahoma" panose="020B0604030504040204" pitchFamily="34" charset="0"/>
              <a:cs typeface="Tahoma" panose="020B0604030504040204" pitchFamily="34" charset="0"/>
            </a:endParaRPr>
          </a:p>
          <a:p>
            <a:pPr>
              <a:buFont typeface="Wingdings" panose="05000000000000000000" pitchFamily="2" charset="2"/>
              <a:buChar char="§"/>
              <a:defRPr/>
            </a:pPr>
            <a:r>
              <a:rPr lang="en-GB" sz="2000" b="1" dirty="0" smtClean="0">
                <a:solidFill>
                  <a:srgbClr val="0F5494"/>
                </a:solidFill>
                <a:ea typeface="Tahoma" panose="020B0604030504040204" pitchFamily="34" charset="0"/>
                <a:cs typeface="Tahoma" panose="020B0604030504040204" pitchFamily="34" charset="0"/>
              </a:rPr>
              <a:t>Mandates</a:t>
            </a:r>
            <a:r>
              <a:rPr lang="en-GB" sz="2000" dirty="0">
                <a:solidFill>
                  <a:srgbClr val="0F5494"/>
                </a:solidFill>
                <a:ea typeface="Tahoma" panose="020B0604030504040204" pitchFamily="34" charset="0"/>
                <a:cs typeface="Tahoma" panose="020B0604030504040204" pitchFamily="34" charset="0"/>
              </a:rPr>
              <a:t>: </a:t>
            </a:r>
            <a:r>
              <a:rPr lang="en-GB" sz="2000" u="sng" dirty="0">
                <a:solidFill>
                  <a:srgbClr val="0F5494"/>
                </a:solidFill>
                <a:ea typeface="Tahoma" panose="020B0604030504040204" pitchFamily="34" charset="0"/>
                <a:cs typeface="Tahoma" panose="020B0604030504040204" pitchFamily="34" charset="0"/>
              </a:rPr>
              <a:t>contractual link</a:t>
            </a:r>
            <a:r>
              <a:rPr lang="en-GB" sz="2000" dirty="0">
                <a:solidFill>
                  <a:srgbClr val="0F5494"/>
                </a:solidFill>
                <a:ea typeface="Tahoma" panose="020B0604030504040204" pitchFamily="34" charset="0"/>
                <a:cs typeface="Tahoma" panose="020B0604030504040204" pitchFamily="34" charset="0"/>
              </a:rPr>
              <a:t> between EACEA and all </a:t>
            </a:r>
            <a:r>
              <a:rPr lang="en-GB" sz="2000" dirty="0" smtClean="0">
                <a:solidFill>
                  <a:srgbClr val="0F5494"/>
                </a:solidFill>
                <a:ea typeface="Tahoma" panose="020B0604030504040204" pitchFamily="34" charset="0"/>
                <a:cs typeface="Tahoma" panose="020B0604030504040204" pitchFamily="34" charset="0"/>
              </a:rPr>
              <a:t>beneficiari</a:t>
            </a:r>
            <a:r>
              <a:rPr lang="en-GB" sz="2000" dirty="0" smtClean="0">
                <a:solidFill>
                  <a:srgbClr val="0F5494"/>
                </a:solidFill>
              </a:rPr>
              <a:t>es</a:t>
            </a:r>
          </a:p>
          <a:p>
            <a:pPr marL="0" indent="0">
              <a:buFontTx/>
              <a:buNone/>
              <a:defRPr/>
            </a:pPr>
            <a:endParaRPr lang="fr-BE" sz="2300" b="1" dirty="0" smtClean="0">
              <a:ea typeface="Tahoma" panose="020B0604030504040204" pitchFamily="34" charset="0"/>
              <a:cs typeface="Tahoma" panose="020B0604030504040204" pitchFamily="34" charset="0"/>
            </a:endParaRPr>
          </a:p>
          <a:p>
            <a:pPr marL="0" indent="0" algn="ctr">
              <a:buFontTx/>
              <a:buNone/>
              <a:defRPr/>
            </a:pPr>
            <a:r>
              <a:rPr lang="fr-BE" b="1" dirty="0">
                <a:solidFill>
                  <a:srgbClr val="0F5494"/>
                </a:solidFill>
                <a:ea typeface="Tahoma" panose="020B0604030504040204" pitchFamily="34" charset="0"/>
                <a:cs typeface="Tahoma" panose="020B0604030504040204" pitchFamily="34" charset="0"/>
              </a:rPr>
              <a:t>All </a:t>
            </a:r>
            <a:r>
              <a:rPr lang="fr-BE" b="1" dirty="0" err="1">
                <a:solidFill>
                  <a:srgbClr val="0F5494"/>
                </a:solidFill>
                <a:ea typeface="Tahoma" panose="020B0604030504040204" pitchFamily="34" charset="0"/>
                <a:cs typeface="Tahoma" panose="020B0604030504040204" pitchFamily="34" charset="0"/>
              </a:rPr>
              <a:t>beneficiaries</a:t>
            </a:r>
            <a:r>
              <a:rPr lang="fr-BE" b="1" dirty="0">
                <a:solidFill>
                  <a:srgbClr val="0F5494"/>
                </a:solidFill>
                <a:ea typeface="Tahoma" panose="020B0604030504040204" pitchFamily="34" charset="0"/>
                <a:cs typeface="Tahoma" panose="020B0604030504040204" pitchFamily="34" charset="0"/>
              </a:rPr>
              <a:t> are </a:t>
            </a:r>
            <a:r>
              <a:rPr lang="fr-BE" b="1" dirty="0" err="1">
                <a:solidFill>
                  <a:srgbClr val="FF0000"/>
                </a:solidFill>
                <a:ea typeface="Tahoma" panose="020B0604030504040204" pitchFamily="34" charset="0"/>
                <a:cs typeface="Tahoma" panose="020B0604030504040204" pitchFamily="34" charset="0"/>
              </a:rPr>
              <a:t>jointly</a:t>
            </a:r>
            <a:r>
              <a:rPr lang="fr-BE" b="1" dirty="0">
                <a:solidFill>
                  <a:srgbClr val="FF0000"/>
                </a:solidFill>
                <a:ea typeface="Tahoma" panose="020B0604030504040204" pitchFamily="34" charset="0"/>
                <a:cs typeface="Tahoma" panose="020B0604030504040204" pitchFamily="34" charset="0"/>
              </a:rPr>
              <a:t> </a:t>
            </a:r>
            <a:r>
              <a:rPr lang="fr-BE" b="1" dirty="0" err="1">
                <a:solidFill>
                  <a:srgbClr val="FF0000"/>
                </a:solidFill>
                <a:ea typeface="Tahoma" panose="020B0604030504040204" pitchFamily="34" charset="0"/>
                <a:cs typeface="Tahoma" panose="020B0604030504040204" pitchFamily="34" charset="0"/>
              </a:rPr>
              <a:t>responsible</a:t>
            </a:r>
            <a:r>
              <a:rPr lang="fr-BE" b="1" dirty="0">
                <a:solidFill>
                  <a:srgbClr val="FF0000"/>
                </a:solidFill>
                <a:ea typeface="Tahoma" panose="020B0604030504040204" pitchFamily="34" charset="0"/>
                <a:cs typeface="Tahoma" panose="020B0604030504040204" pitchFamily="34" charset="0"/>
              </a:rPr>
              <a:t> </a:t>
            </a:r>
          </a:p>
          <a:p>
            <a:pPr marL="0" indent="0" algn="ctr">
              <a:buFontTx/>
              <a:buNone/>
              <a:defRPr/>
            </a:pPr>
            <a:endParaRPr lang="fr-BE" sz="1000" b="1" dirty="0">
              <a:solidFill>
                <a:srgbClr val="FF0000"/>
              </a:solidFill>
              <a:ea typeface="Tahoma" panose="020B0604030504040204" pitchFamily="34" charset="0"/>
              <a:cs typeface="Tahoma" panose="020B0604030504040204" pitchFamily="34" charset="0"/>
            </a:endParaRPr>
          </a:p>
          <a:p>
            <a:pPr marL="342900" lvl="1" indent="-342900">
              <a:buFont typeface="Wingdings" panose="05000000000000000000" pitchFamily="2" charset="2"/>
              <a:buChar char="§"/>
              <a:defRPr/>
            </a:pPr>
            <a:r>
              <a:rPr lang="fr-BE" sz="2000" dirty="0">
                <a:solidFill>
                  <a:srgbClr val="0F5494"/>
                </a:solidFill>
                <a:ea typeface="Tahoma" panose="020B0604030504040204" pitchFamily="34" charset="0"/>
                <a:cs typeface="Tahoma" panose="020B0604030504040204" pitchFamily="34" charset="0"/>
              </a:rPr>
              <a:t>In case of audits, </a:t>
            </a:r>
            <a:r>
              <a:rPr lang="fr-BE" sz="2000" dirty="0" err="1">
                <a:solidFill>
                  <a:srgbClr val="0F5494"/>
                </a:solidFill>
                <a:ea typeface="Tahoma" panose="020B0604030504040204" pitchFamily="34" charset="0"/>
                <a:cs typeface="Tahoma" panose="020B0604030504040204" pitchFamily="34" charset="0"/>
              </a:rPr>
              <a:t>checks</a:t>
            </a:r>
            <a:r>
              <a:rPr lang="fr-BE" sz="2000" dirty="0">
                <a:solidFill>
                  <a:srgbClr val="0F5494"/>
                </a:solidFill>
                <a:ea typeface="Tahoma" panose="020B0604030504040204" pitchFamily="34" charset="0"/>
                <a:cs typeface="Tahoma" panose="020B0604030504040204" pitchFamily="34" charset="0"/>
              </a:rPr>
              <a:t> or </a:t>
            </a:r>
            <a:r>
              <a:rPr lang="fr-BE" sz="2000" dirty="0" err="1">
                <a:solidFill>
                  <a:srgbClr val="0F5494"/>
                </a:solidFill>
                <a:ea typeface="Tahoma" panose="020B0604030504040204" pitchFamily="34" charset="0"/>
                <a:cs typeface="Tahoma" panose="020B0604030504040204" pitchFamily="34" charset="0"/>
              </a:rPr>
              <a:t>evaluation</a:t>
            </a:r>
            <a:r>
              <a:rPr lang="fr-BE" sz="2000" dirty="0">
                <a:solidFill>
                  <a:srgbClr val="0F5494"/>
                </a:solidFill>
                <a:ea typeface="Tahoma" panose="020B0604030504040204" pitchFamily="34" charset="0"/>
                <a:cs typeface="Tahoma" panose="020B0604030504040204" pitchFamily="34" charset="0"/>
              </a:rPr>
              <a:t> in </a:t>
            </a:r>
            <a:r>
              <a:rPr lang="fr-BE" sz="2000" dirty="0" err="1">
                <a:solidFill>
                  <a:srgbClr val="0F5494"/>
                </a:solidFill>
                <a:ea typeface="Tahoma" panose="020B0604030504040204" pitchFamily="34" charset="0"/>
                <a:cs typeface="Tahoma" panose="020B0604030504040204" pitchFamily="34" charset="0"/>
              </a:rPr>
              <a:t>their</a:t>
            </a:r>
            <a:r>
              <a:rPr lang="fr-BE" sz="2000" dirty="0">
                <a:solidFill>
                  <a:srgbClr val="0F5494"/>
                </a:solidFill>
                <a:ea typeface="Tahoma" panose="020B0604030504040204" pitchFamily="34" charset="0"/>
                <a:cs typeface="Tahoma" panose="020B0604030504040204" pitchFamily="34" charset="0"/>
              </a:rPr>
              <a:t> </a:t>
            </a:r>
            <a:r>
              <a:rPr lang="fr-BE" sz="2000" dirty="0" err="1">
                <a:solidFill>
                  <a:srgbClr val="0F5494"/>
                </a:solidFill>
                <a:ea typeface="Tahoma" panose="020B0604030504040204" pitchFamily="34" charset="0"/>
                <a:cs typeface="Tahoma" panose="020B0604030504040204" pitchFamily="34" charset="0"/>
              </a:rPr>
              <a:t>premises</a:t>
            </a:r>
            <a:endParaRPr lang="fr-BE" sz="2000" dirty="0">
              <a:solidFill>
                <a:srgbClr val="0F5494"/>
              </a:solidFill>
              <a:ea typeface="Tahoma" panose="020B0604030504040204" pitchFamily="34" charset="0"/>
              <a:cs typeface="Tahoma" panose="020B0604030504040204" pitchFamily="34" charset="0"/>
            </a:endParaRPr>
          </a:p>
          <a:p>
            <a:pPr marL="0" lvl="1" indent="0">
              <a:buFontTx/>
              <a:buNone/>
              <a:defRPr/>
            </a:pPr>
            <a:endParaRPr lang="fr-BE" sz="2000" dirty="0">
              <a:solidFill>
                <a:srgbClr val="0F5494"/>
              </a:solidFill>
              <a:ea typeface="Tahoma" panose="020B0604030504040204" pitchFamily="34" charset="0"/>
              <a:cs typeface="Tahoma" panose="020B0604030504040204" pitchFamily="34" charset="0"/>
            </a:endParaRPr>
          </a:p>
        </p:txBody>
      </p:sp>
      <p:pic>
        <p:nvPicPr>
          <p:cNvPr id="7"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73364"/>
            <a:ext cx="646204" cy="8221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770" y="4873854"/>
            <a:ext cx="1891482" cy="1466739"/>
          </a:xfrm>
          <a:prstGeom prst="rect">
            <a:avLst/>
          </a:prstGeom>
        </p:spPr>
      </p:pic>
      <p:pic>
        <p:nvPicPr>
          <p:cNvPr id="1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3003" y="1900512"/>
            <a:ext cx="150495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539654" y="1220345"/>
            <a:ext cx="8229600" cy="62604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F5494"/>
                </a:solidFill>
              </a:rPr>
              <a:t> </a:t>
            </a:r>
            <a:r>
              <a:rPr lang="en-GB" sz="2800" b="1" dirty="0">
                <a:solidFill>
                  <a:srgbClr val="0F5494"/>
                </a:solidFill>
              </a:rPr>
              <a:t>Obligations and responsibilities</a:t>
            </a:r>
            <a:endParaRPr lang="it-IT" sz="2800" b="1" dirty="0">
              <a:solidFill>
                <a:srgbClr val="0F5494"/>
              </a:solidFill>
            </a:endParaRPr>
          </a:p>
        </p:txBody>
      </p:sp>
      <p:cxnSp>
        <p:nvCxnSpPr>
          <p:cNvPr id="13" name="Straight Connector 12"/>
          <p:cNvCxnSpPr/>
          <p:nvPr/>
        </p:nvCxnSpPr>
        <p:spPr>
          <a:xfrm>
            <a:off x="1030135" y="78549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a:spLocks noChangeArrowheads="1"/>
          </p:cNvSpPr>
          <p:nvPr/>
        </p:nvSpPr>
        <p:spPr bwMode="auto">
          <a:xfrm>
            <a:off x="1858227" y="223785"/>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5"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66" y="95929"/>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4"/>
          <p:cNvCxnSpPr/>
          <p:nvPr/>
        </p:nvCxnSpPr>
        <p:spPr>
          <a:xfrm>
            <a:off x="191545" y="6525344"/>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8656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31775" y="2078038"/>
            <a:ext cx="9448800" cy="39798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defRPr/>
            </a:pPr>
            <a:r>
              <a:rPr lang="en-GB" altLang="en-US" sz="2000" b="1" dirty="0" smtClean="0">
                <a:solidFill>
                  <a:srgbClr val="0F5494"/>
                </a:solidFill>
                <a:ea typeface="Tahoma" panose="020B0604030504040204" pitchFamily="34" charset="0"/>
                <a:cs typeface="Tahoma" panose="020B0604030504040204" pitchFamily="34" charset="0"/>
              </a:rPr>
              <a:t>Objectives: </a:t>
            </a:r>
          </a:p>
          <a:p>
            <a:pPr lvl="1">
              <a:buFont typeface="Courier New" panose="02070309020205020404" pitchFamily="49" charset="0"/>
              <a:buChar char="-"/>
              <a:defRPr/>
            </a:pPr>
            <a:r>
              <a:rPr lang="en-GB" altLang="en-US" sz="2000" dirty="0" smtClean="0">
                <a:solidFill>
                  <a:srgbClr val="0F5494"/>
                </a:solidFill>
                <a:ea typeface="Tahoma" panose="020B0604030504040204" pitchFamily="34" charset="0"/>
                <a:cs typeface="Tahoma" panose="020B0604030504040204" pitchFamily="34" charset="0"/>
              </a:rPr>
              <a:t>Formalise </a:t>
            </a:r>
            <a:r>
              <a:rPr lang="en-GB" altLang="en-US" sz="2000" b="1" dirty="0" smtClean="0">
                <a:solidFill>
                  <a:srgbClr val="0F5494"/>
                </a:solidFill>
                <a:ea typeface="Tahoma" panose="020B0604030504040204" pitchFamily="34" charset="0"/>
                <a:cs typeface="Tahoma" panose="020B0604030504040204" pitchFamily="34" charset="0"/>
              </a:rPr>
              <a:t>internal</a:t>
            </a:r>
            <a:r>
              <a:rPr lang="en-GB" altLang="en-US" sz="2000" dirty="0" smtClean="0">
                <a:solidFill>
                  <a:srgbClr val="0F5494"/>
                </a:solidFill>
                <a:ea typeface="Tahoma" panose="020B0604030504040204" pitchFamily="34" charset="0"/>
                <a:cs typeface="Tahoma" panose="020B0604030504040204" pitchFamily="34" charset="0"/>
              </a:rPr>
              <a:t> </a:t>
            </a:r>
            <a:r>
              <a:rPr lang="en-GB" altLang="en-US" sz="2000" b="1" dirty="0" smtClean="0">
                <a:solidFill>
                  <a:srgbClr val="0F5494"/>
                </a:solidFill>
                <a:ea typeface="Tahoma" panose="020B0604030504040204" pitchFamily="34" charset="0"/>
                <a:cs typeface="Tahoma" panose="020B0604030504040204" pitchFamily="34" charset="0"/>
              </a:rPr>
              <a:t>project and grant management procedures</a:t>
            </a:r>
          </a:p>
          <a:p>
            <a:pPr lvl="1">
              <a:buFont typeface="Courier New" panose="02070309020205020404" pitchFamily="49" charset="0"/>
              <a:buChar char="-"/>
              <a:defRPr/>
            </a:pPr>
            <a:r>
              <a:rPr lang="en-GB" altLang="en-US" sz="2000" b="1" dirty="0" smtClean="0">
                <a:solidFill>
                  <a:srgbClr val="0F5494"/>
                </a:solidFill>
                <a:ea typeface="Tahoma" panose="020B0604030504040204" pitchFamily="34" charset="0"/>
                <a:cs typeface="Tahoma" panose="020B0604030504040204" pitchFamily="34" charset="0"/>
              </a:rPr>
              <a:t>Institutional commitment </a:t>
            </a:r>
            <a:r>
              <a:rPr lang="en-GB" altLang="en-US" sz="2000" dirty="0" smtClean="0">
                <a:solidFill>
                  <a:srgbClr val="0F5494"/>
                </a:solidFill>
                <a:ea typeface="Tahoma" panose="020B0604030504040204" pitchFamily="34" charset="0"/>
                <a:cs typeface="Tahoma" panose="020B0604030504040204" pitchFamily="34" charset="0"/>
              </a:rPr>
              <a:t>to the project</a:t>
            </a:r>
          </a:p>
          <a:p>
            <a:pPr lvl="1">
              <a:buFont typeface="Courier New" panose="02070309020205020404" pitchFamily="49" charset="0"/>
              <a:buChar char="-"/>
              <a:defRPr/>
            </a:pPr>
            <a:r>
              <a:rPr lang="en-GB" altLang="en-US" sz="2000" b="1" dirty="0" smtClean="0">
                <a:solidFill>
                  <a:srgbClr val="0F5494"/>
                </a:solidFill>
                <a:ea typeface="Tahoma" panose="020B0604030504040204" pitchFamily="34" charset="0"/>
                <a:cs typeface="Tahoma" panose="020B0604030504040204" pitchFamily="34" charset="0"/>
              </a:rPr>
              <a:t>Partnership conflict </a:t>
            </a:r>
            <a:r>
              <a:rPr lang="en-GB" altLang="en-US" sz="2000" dirty="0" smtClean="0">
                <a:solidFill>
                  <a:srgbClr val="0F5494"/>
                </a:solidFill>
                <a:ea typeface="Tahoma" panose="020B0604030504040204" pitchFamily="34" charset="0"/>
                <a:cs typeface="Tahoma" panose="020B0604030504040204" pitchFamily="34" charset="0"/>
              </a:rPr>
              <a:t>resolution</a:t>
            </a:r>
          </a:p>
          <a:p>
            <a:pPr lvl="1">
              <a:buFont typeface="Wingdings" panose="05000000000000000000" pitchFamily="2" charset="2"/>
              <a:buChar char="§"/>
              <a:defRPr/>
            </a:pPr>
            <a:endParaRPr lang="en-GB" altLang="en-US" sz="2000" b="1" dirty="0" smtClean="0">
              <a:solidFill>
                <a:srgbClr val="0F5494"/>
              </a:solidFill>
              <a:ea typeface="Tahoma" panose="020B0604030504040204" pitchFamily="34" charset="0"/>
              <a:cs typeface="Tahoma" panose="020B0604030504040204" pitchFamily="34" charset="0"/>
            </a:endParaRPr>
          </a:p>
          <a:p>
            <a:pPr>
              <a:spcAft>
                <a:spcPts val="600"/>
              </a:spcAft>
              <a:buFont typeface="Wingdings" panose="05000000000000000000" pitchFamily="2" charset="2"/>
              <a:buChar char="§"/>
              <a:defRPr/>
            </a:pPr>
            <a:r>
              <a:rPr lang="en-GB" altLang="en-US" sz="2000" b="1" dirty="0" smtClean="0">
                <a:solidFill>
                  <a:srgbClr val="0F5494"/>
                </a:solidFill>
                <a:ea typeface="Tahoma" panose="020B0604030504040204" pitchFamily="34" charset="0"/>
                <a:cs typeface="Tahoma" panose="020B0604030504040204" pitchFamily="34" charset="0"/>
              </a:rPr>
              <a:t>Guidelines available </a:t>
            </a:r>
            <a:r>
              <a:rPr lang="en-GB" altLang="en-US" sz="2000" dirty="0" smtClean="0">
                <a:solidFill>
                  <a:srgbClr val="0F5494"/>
                </a:solidFill>
                <a:ea typeface="Tahoma" panose="020B0604030504040204" pitchFamily="34" charset="0"/>
                <a:cs typeface="Tahoma" panose="020B0604030504040204" pitchFamily="34" charset="0"/>
              </a:rPr>
              <a:t>on Agency website</a:t>
            </a:r>
          </a:p>
          <a:p>
            <a:pPr>
              <a:buFont typeface="Wingdings" panose="05000000000000000000" pitchFamily="2" charset="2"/>
              <a:buChar char="§"/>
              <a:defRPr/>
            </a:pPr>
            <a:r>
              <a:rPr lang="en-GB" altLang="en-US" sz="2000" b="1" dirty="0" smtClean="0">
                <a:solidFill>
                  <a:srgbClr val="0F5494"/>
                </a:solidFill>
                <a:ea typeface="Tahoma" panose="020B0604030504040204" pitchFamily="34" charset="0"/>
                <a:cs typeface="Tahoma" panose="020B0604030504040204" pitchFamily="34" charset="0"/>
              </a:rPr>
              <a:t>Negotiated with partners</a:t>
            </a:r>
            <a:endParaRPr lang="en-GB" altLang="en-US" sz="2000" dirty="0" smtClean="0">
              <a:solidFill>
                <a:srgbClr val="0F5494"/>
              </a:solidFill>
              <a:ea typeface="Tahoma" panose="020B0604030504040204" pitchFamily="34" charset="0"/>
              <a:cs typeface="Tahoma" panose="020B0604030504040204" pitchFamily="34" charset="0"/>
            </a:endParaRPr>
          </a:p>
          <a:p>
            <a:pPr>
              <a:buFont typeface="Wingdings" panose="05000000000000000000" pitchFamily="2" charset="2"/>
              <a:buChar char="§"/>
              <a:defRPr/>
            </a:pPr>
            <a:r>
              <a:rPr lang="en-GB" altLang="en-US" sz="2000" b="1" dirty="0" smtClean="0">
                <a:solidFill>
                  <a:srgbClr val="FF0000"/>
                </a:solidFill>
                <a:ea typeface="Tahoma" panose="020B0604030504040204" pitchFamily="34" charset="0"/>
                <a:cs typeface="Tahoma" panose="020B0604030504040204" pitchFamily="34" charset="0"/>
              </a:rPr>
              <a:t>Signed by Legal Rep. – 3 copies</a:t>
            </a:r>
          </a:p>
          <a:p>
            <a:pPr>
              <a:buFont typeface="Wingdings" panose="05000000000000000000" pitchFamily="2" charset="2"/>
              <a:buChar char="§"/>
              <a:defRPr/>
            </a:pPr>
            <a:r>
              <a:rPr lang="en-GB" altLang="en-US" sz="2000" b="1" dirty="0" smtClean="0">
                <a:solidFill>
                  <a:srgbClr val="0F5494"/>
                </a:solidFill>
                <a:ea typeface="Tahoma" panose="020B0604030504040204" pitchFamily="34" charset="0"/>
                <a:cs typeface="Tahoma" panose="020B0604030504040204" pitchFamily="34" charset="0"/>
              </a:rPr>
              <a:t>Joint or Bilateral</a:t>
            </a:r>
          </a:p>
          <a:p>
            <a:pPr>
              <a:buFont typeface="Wingdings" panose="05000000000000000000" pitchFamily="2" charset="2"/>
              <a:buChar char="§"/>
              <a:defRPr/>
            </a:pPr>
            <a:endParaRPr lang="en-GB" altLang="en-US" sz="800" b="1" dirty="0"/>
          </a:p>
        </p:txBody>
      </p:sp>
      <p:sp>
        <p:nvSpPr>
          <p:cNvPr id="11" name="TextBox 2"/>
          <p:cNvSpPr txBox="1"/>
          <p:nvPr/>
        </p:nvSpPr>
        <p:spPr>
          <a:xfrm>
            <a:off x="181798" y="5517232"/>
            <a:ext cx="8840397" cy="708025"/>
          </a:xfrm>
          <a:prstGeom prst="rect">
            <a:avLst/>
          </a:prstGeom>
          <a:solidFill>
            <a:schemeClr val="accent1">
              <a:lumMod val="40000"/>
              <a:lumOff val="60000"/>
            </a:schemeClr>
          </a:solidFill>
        </p:spPr>
        <p:txBody>
          <a:bodyPr wrap="square">
            <a:spAutoFit/>
          </a:bodyPr>
          <a:lstStyle/>
          <a:p>
            <a:pPr algn="ctr">
              <a:defRPr/>
            </a:pPr>
            <a:r>
              <a:rPr lang="fr-BE" sz="2000" b="1" dirty="0" err="1">
                <a:solidFill>
                  <a:srgbClr val="FF0000"/>
                </a:solidFill>
                <a:latin typeface="+mn-lt"/>
                <a:ea typeface="Tahoma" panose="020B0604030504040204" pitchFamily="34" charset="0"/>
                <a:cs typeface="Tahoma" panose="020B0604030504040204" pitchFamily="34" charset="0"/>
              </a:rPr>
              <a:t>Scanned</a:t>
            </a:r>
            <a:r>
              <a:rPr lang="fr-BE" sz="2000" b="1" dirty="0">
                <a:solidFill>
                  <a:srgbClr val="FF0000"/>
                </a:solidFill>
                <a:latin typeface="+mn-lt"/>
                <a:ea typeface="Tahoma" panose="020B0604030504040204" pitchFamily="34" charset="0"/>
                <a:cs typeface="Tahoma" panose="020B0604030504040204" pitchFamily="34" charset="0"/>
              </a:rPr>
              <a:t> copies </a:t>
            </a:r>
            <a:r>
              <a:rPr lang="fr-BE" sz="2000" dirty="0">
                <a:solidFill>
                  <a:srgbClr val="FF0000"/>
                </a:solidFill>
                <a:latin typeface="+mn-lt"/>
                <a:ea typeface="Tahoma" panose="020B0604030504040204" pitchFamily="34" charset="0"/>
                <a:cs typeface="Tahoma" panose="020B0604030504040204" pitchFamily="34" charset="0"/>
              </a:rPr>
              <a:t>to </a:t>
            </a:r>
            <a:r>
              <a:rPr lang="fr-BE" sz="2000" dirty="0" err="1">
                <a:solidFill>
                  <a:srgbClr val="FF0000"/>
                </a:solidFill>
                <a:latin typeface="+mn-lt"/>
                <a:ea typeface="Tahoma" panose="020B0604030504040204" pitchFamily="34" charset="0"/>
                <a:cs typeface="Tahoma" panose="020B0604030504040204" pitchFamily="34" charset="0"/>
              </a:rPr>
              <a:t>be</a:t>
            </a:r>
            <a:r>
              <a:rPr lang="fr-BE" sz="2000" dirty="0">
                <a:solidFill>
                  <a:srgbClr val="FF0000"/>
                </a:solidFill>
                <a:latin typeface="+mn-lt"/>
                <a:ea typeface="Tahoma" panose="020B0604030504040204" pitchFamily="34" charset="0"/>
                <a:cs typeface="Tahoma" panose="020B0604030504040204" pitchFamily="34" charset="0"/>
              </a:rPr>
              <a:t> </a:t>
            </a:r>
            <a:r>
              <a:rPr lang="fr-BE" sz="2000" dirty="0" err="1">
                <a:solidFill>
                  <a:srgbClr val="FF0000"/>
                </a:solidFill>
                <a:latin typeface="+mn-lt"/>
                <a:ea typeface="Tahoma" panose="020B0604030504040204" pitchFamily="34" charset="0"/>
                <a:cs typeface="Tahoma" panose="020B0604030504040204" pitchFamily="34" charset="0"/>
              </a:rPr>
              <a:t>submitted</a:t>
            </a:r>
            <a:r>
              <a:rPr lang="fr-BE" sz="2000" dirty="0">
                <a:solidFill>
                  <a:srgbClr val="FF0000"/>
                </a:solidFill>
                <a:latin typeface="+mn-lt"/>
                <a:ea typeface="Tahoma" panose="020B0604030504040204" pitchFamily="34" charset="0"/>
                <a:cs typeface="Tahoma" panose="020B0604030504040204" pitchFamily="34" charset="0"/>
              </a:rPr>
              <a:t> to EACEA </a:t>
            </a:r>
            <a:r>
              <a:rPr lang="fr-BE" sz="2000" dirty="0" err="1">
                <a:solidFill>
                  <a:srgbClr val="FF0000"/>
                </a:solidFill>
                <a:latin typeface="+mn-lt"/>
                <a:ea typeface="Tahoma" panose="020B0604030504040204" pitchFamily="34" charset="0"/>
                <a:cs typeface="Tahoma" panose="020B0604030504040204" pitchFamily="34" charset="0"/>
              </a:rPr>
              <a:t>at</a:t>
            </a:r>
            <a:r>
              <a:rPr lang="fr-BE" sz="2000" dirty="0">
                <a:solidFill>
                  <a:srgbClr val="FF0000"/>
                </a:solidFill>
                <a:latin typeface="+mn-lt"/>
                <a:ea typeface="Tahoma" panose="020B0604030504040204" pitchFamily="34" charset="0"/>
                <a:cs typeface="Tahoma" panose="020B0604030504040204" pitchFamily="34" charset="0"/>
              </a:rPr>
              <a:t> the </a:t>
            </a:r>
            <a:r>
              <a:rPr lang="fr-BE" sz="2000" dirty="0" err="1">
                <a:solidFill>
                  <a:srgbClr val="FF0000"/>
                </a:solidFill>
                <a:latin typeface="+mn-lt"/>
                <a:ea typeface="Tahoma" panose="020B0604030504040204" pitchFamily="34" charset="0"/>
                <a:cs typeface="Tahoma" panose="020B0604030504040204" pitchFamily="34" charset="0"/>
              </a:rPr>
              <a:t>latest</a:t>
            </a:r>
            <a:r>
              <a:rPr lang="fr-BE" sz="2000" dirty="0">
                <a:solidFill>
                  <a:srgbClr val="FF0000"/>
                </a:solidFill>
                <a:latin typeface="+mn-lt"/>
                <a:ea typeface="Tahoma" panose="020B0604030504040204" pitchFamily="34" charset="0"/>
                <a:cs typeface="Tahoma" panose="020B0604030504040204" pitchFamily="34" charset="0"/>
              </a:rPr>
              <a:t> </a:t>
            </a:r>
            <a:r>
              <a:rPr lang="fr-BE" sz="2000" b="1" dirty="0">
                <a:solidFill>
                  <a:srgbClr val="FF0000"/>
                </a:solidFill>
                <a:latin typeface="+mn-lt"/>
                <a:ea typeface="Tahoma" panose="020B0604030504040204" pitchFamily="34" charset="0"/>
                <a:cs typeface="Tahoma" panose="020B0604030504040204" pitchFamily="34" charset="0"/>
              </a:rPr>
              <a:t>6 </a:t>
            </a:r>
            <a:r>
              <a:rPr lang="fr-BE" sz="2000" b="1" dirty="0" err="1">
                <a:solidFill>
                  <a:srgbClr val="FF0000"/>
                </a:solidFill>
                <a:latin typeface="+mn-lt"/>
                <a:ea typeface="Tahoma" panose="020B0604030504040204" pitchFamily="34" charset="0"/>
                <a:cs typeface="Tahoma" panose="020B0604030504040204" pitchFamily="34" charset="0"/>
              </a:rPr>
              <a:t>months</a:t>
            </a:r>
            <a:r>
              <a:rPr lang="fr-BE" sz="2000" b="1" dirty="0">
                <a:solidFill>
                  <a:srgbClr val="FF0000"/>
                </a:solidFill>
                <a:latin typeface="+mn-lt"/>
                <a:ea typeface="Tahoma" panose="020B0604030504040204" pitchFamily="34" charset="0"/>
                <a:cs typeface="Tahoma" panose="020B0604030504040204" pitchFamily="34" charset="0"/>
              </a:rPr>
              <a:t> </a:t>
            </a:r>
            <a:r>
              <a:rPr lang="fr-BE" sz="2000" b="1" dirty="0" err="1">
                <a:solidFill>
                  <a:srgbClr val="FF0000"/>
                </a:solidFill>
                <a:latin typeface="+mn-lt"/>
                <a:ea typeface="Tahoma" panose="020B0604030504040204" pitchFamily="34" charset="0"/>
                <a:cs typeface="Tahoma" panose="020B0604030504040204" pitchFamily="34" charset="0"/>
              </a:rPr>
              <a:t>after</a:t>
            </a:r>
            <a:r>
              <a:rPr lang="fr-BE" sz="2000" b="1" dirty="0">
                <a:solidFill>
                  <a:srgbClr val="FF0000"/>
                </a:solidFill>
                <a:latin typeface="+mn-lt"/>
                <a:ea typeface="Tahoma" panose="020B0604030504040204" pitchFamily="34" charset="0"/>
                <a:cs typeface="Tahoma" panose="020B0604030504040204" pitchFamily="34" charset="0"/>
              </a:rPr>
              <a:t> </a:t>
            </a:r>
            <a:r>
              <a:rPr lang="fr-BE" sz="2000" dirty="0">
                <a:solidFill>
                  <a:srgbClr val="FF0000"/>
                </a:solidFill>
                <a:latin typeface="+mn-lt"/>
                <a:ea typeface="Tahoma" panose="020B0604030504040204" pitchFamily="34" charset="0"/>
                <a:cs typeface="Tahoma" panose="020B0604030504040204" pitchFamily="34" charset="0"/>
              </a:rPr>
              <a:t>signature of G.A.</a:t>
            </a:r>
          </a:p>
        </p:txBody>
      </p:sp>
      <p:sp>
        <p:nvSpPr>
          <p:cNvPr id="12" name="Title 1"/>
          <p:cNvSpPr>
            <a:spLocks noGrp="1"/>
          </p:cNvSpPr>
          <p:nvPr>
            <p:ph type="title"/>
          </p:nvPr>
        </p:nvSpPr>
        <p:spPr>
          <a:xfrm>
            <a:off x="666750" y="1175006"/>
            <a:ext cx="8578850" cy="663575"/>
          </a:xfrm>
        </p:spPr>
        <p:txBody>
          <a:bodyPr>
            <a:normAutofit/>
          </a:bodyPr>
          <a:lstStyle/>
          <a:p>
            <a:pPr algn="ctr">
              <a:spcBef>
                <a:spcPct val="50000"/>
              </a:spcBef>
            </a:pPr>
            <a:r>
              <a:rPr lang="en-GB" altLang="en-US" sz="2800" b="1" dirty="0" smtClean="0">
                <a:solidFill>
                  <a:srgbClr val="0F5494"/>
                </a:solidFill>
                <a:latin typeface="+mn-lt"/>
                <a:ea typeface="+mn-ea"/>
                <a:cs typeface="+mn-cs"/>
              </a:rPr>
              <a:t>Partnership agreement (Art. I.10.5)</a:t>
            </a:r>
            <a:endParaRPr lang="en-GB" altLang="en-US" sz="2800" b="1" dirty="0">
              <a:solidFill>
                <a:srgbClr val="0F5494"/>
              </a:solidFill>
              <a:latin typeface="+mn-lt"/>
              <a:ea typeface="+mn-ea"/>
              <a:cs typeface="+mn-cs"/>
            </a:endParaRPr>
          </a:p>
        </p:txBody>
      </p:sp>
      <p:pic>
        <p:nvPicPr>
          <p:cNvPr id="9"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73364"/>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030135" y="78549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a:spLocks noChangeArrowheads="1"/>
          </p:cNvSpPr>
          <p:nvPr/>
        </p:nvSpPr>
        <p:spPr bwMode="auto">
          <a:xfrm>
            <a:off x="1858227" y="223785"/>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5"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95929"/>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4"/>
          <p:cNvCxnSpPr/>
          <p:nvPr/>
        </p:nvCxnSpPr>
        <p:spPr>
          <a:xfrm>
            <a:off x="191545" y="6525344"/>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43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285750" y="988307"/>
            <a:ext cx="8229600" cy="626040"/>
          </a:xfrm>
        </p:spPr>
        <p:txBody>
          <a:bodyPr>
            <a:normAutofit/>
          </a:bodyPr>
          <a:lstStyle/>
          <a:p>
            <a:pPr marL="0" indent="0" algn="ctr">
              <a:buNone/>
            </a:pPr>
            <a:r>
              <a:rPr lang="en-GB" sz="2800" b="1" dirty="0">
                <a:solidFill>
                  <a:srgbClr val="0F5494"/>
                </a:solidFill>
              </a:rPr>
              <a:t>Steering Committee</a:t>
            </a:r>
            <a:endParaRPr lang="it-IT" sz="2800" b="1" dirty="0">
              <a:solidFill>
                <a:srgbClr val="0F5494"/>
              </a:solidFill>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13</a:t>
            </a:fld>
            <a:endParaRPr lang="en-GB" altLang="en-US"/>
          </a:p>
        </p:txBody>
      </p:sp>
      <p:sp>
        <p:nvSpPr>
          <p:cNvPr id="3" name="CasellaDiTesto 2"/>
          <p:cNvSpPr txBox="1"/>
          <p:nvPr/>
        </p:nvSpPr>
        <p:spPr>
          <a:xfrm>
            <a:off x="836154" y="2402466"/>
            <a:ext cx="7128792" cy="369332"/>
          </a:xfrm>
          <a:prstGeom prst="rect">
            <a:avLst/>
          </a:prstGeom>
          <a:noFill/>
        </p:spPr>
        <p:txBody>
          <a:bodyPr wrap="square" rtlCol="0">
            <a:spAutoFit/>
          </a:bodyPr>
          <a:lstStyle/>
          <a:p>
            <a:endParaRPr lang="it-IT" dirty="0"/>
          </a:p>
        </p:txBody>
      </p:sp>
      <p:sp>
        <p:nvSpPr>
          <p:cNvPr id="7" name="Content Placeholder 2"/>
          <p:cNvSpPr txBox="1">
            <a:spLocks/>
          </p:cNvSpPr>
          <p:nvPr/>
        </p:nvSpPr>
        <p:spPr>
          <a:xfrm>
            <a:off x="735111" y="1667280"/>
            <a:ext cx="7848872" cy="474632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200" dirty="0" smtClean="0">
                <a:solidFill>
                  <a:srgbClr val="0F5494"/>
                </a:solidFill>
                <a:cs typeface="Arial"/>
              </a:rPr>
              <a:t>Internal decision-making and control committee led by USGM and composed of 1 manager from each partner </a:t>
            </a:r>
            <a:r>
              <a:rPr lang="en-US" sz="2200" dirty="0" err="1" smtClean="0">
                <a:solidFill>
                  <a:srgbClr val="0F5494"/>
                </a:solidFill>
                <a:cs typeface="Arial"/>
              </a:rPr>
              <a:t>organisation</a:t>
            </a:r>
            <a:r>
              <a:rPr lang="en-US" sz="2200" dirty="0" smtClean="0">
                <a:solidFill>
                  <a:srgbClr val="0F5494"/>
                </a:solidFill>
                <a:cs typeface="Arial"/>
              </a:rPr>
              <a:t>.</a:t>
            </a:r>
          </a:p>
          <a:p>
            <a:pPr marL="0" indent="0">
              <a:buFont typeface="Arial" panose="020B0604020202020204" pitchFamily="34" charset="0"/>
              <a:buNone/>
            </a:pPr>
            <a:r>
              <a:rPr lang="en-US" sz="2200" b="1" dirty="0" smtClean="0">
                <a:solidFill>
                  <a:srgbClr val="0F5494"/>
                </a:solidFill>
                <a:cs typeface="Arial" charset="0"/>
              </a:rPr>
              <a:t>Main functions </a:t>
            </a:r>
          </a:p>
          <a:p>
            <a:r>
              <a:rPr lang="en-US" sz="2200" b="1" dirty="0" smtClean="0">
                <a:solidFill>
                  <a:srgbClr val="0F5494"/>
                </a:solidFill>
                <a:ea typeface="Verdana"/>
                <a:cs typeface="Arial"/>
              </a:rPr>
              <a:t>Supervise</a:t>
            </a:r>
            <a:r>
              <a:rPr lang="en-US" sz="2200" dirty="0" smtClean="0">
                <a:solidFill>
                  <a:srgbClr val="0F5494"/>
                </a:solidFill>
                <a:cs typeface="Arial"/>
              </a:rPr>
              <a:t> project activities</a:t>
            </a:r>
          </a:p>
          <a:p>
            <a:r>
              <a:rPr lang="en-US" sz="2200" b="1" dirty="0" smtClean="0">
                <a:solidFill>
                  <a:srgbClr val="0F5494"/>
                </a:solidFill>
                <a:cs typeface="Arial"/>
              </a:rPr>
              <a:t>Guarantee</a:t>
            </a:r>
            <a:r>
              <a:rPr lang="en-US" sz="2200" dirty="0" smtClean="0">
                <a:solidFill>
                  <a:srgbClr val="0F5494"/>
                </a:solidFill>
                <a:cs typeface="Arial"/>
              </a:rPr>
              <a:t> high level of quality of results achieved </a:t>
            </a:r>
          </a:p>
          <a:p>
            <a:r>
              <a:rPr lang="en-US" sz="2200" b="1" dirty="0" smtClean="0">
                <a:solidFill>
                  <a:srgbClr val="0F5494"/>
                </a:solidFill>
                <a:ea typeface="Verdana"/>
                <a:cs typeface="Arial"/>
              </a:rPr>
              <a:t>Take the main </a:t>
            </a:r>
            <a:r>
              <a:rPr lang="en-US" sz="2200" b="1" dirty="0" smtClean="0">
                <a:solidFill>
                  <a:srgbClr val="0F5494"/>
                </a:solidFill>
                <a:ea typeface="Verdana"/>
                <a:cs typeface="Arial"/>
                <a:sym typeface="Arial"/>
              </a:rPr>
              <a:t>decisions</a:t>
            </a:r>
            <a:r>
              <a:rPr lang="en-US" sz="2200" b="1" dirty="0" smtClean="0">
                <a:solidFill>
                  <a:srgbClr val="0F5494"/>
                </a:solidFill>
                <a:cs typeface="Arial"/>
              </a:rPr>
              <a:t> </a:t>
            </a:r>
            <a:r>
              <a:rPr lang="en-US" sz="2200" dirty="0" smtClean="0">
                <a:solidFill>
                  <a:srgbClr val="0F5494"/>
                </a:solidFill>
                <a:cs typeface="Arial"/>
              </a:rPr>
              <a:t>regarding the project activities </a:t>
            </a:r>
          </a:p>
          <a:p>
            <a:r>
              <a:rPr lang="en-US" sz="2200" b="1" dirty="0" smtClean="0">
                <a:solidFill>
                  <a:srgbClr val="0F5494"/>
                </a:solidFill>
                <a:ea typeface="Verdana"/>
                <a:cs typeface="Arial"/>
              </a:rPr>
              <a:t>Resolve</a:t>
            </a:r>
            <a:r>
              <a:rPr lang="en-US" sz="2200" dirty="0" smtClean="0">
                <a:solidFill>
                  <a:srgbClr val="0F5494"/>
                </a:solidFill>
                <a:ea typeface="Verdana"/>
                <a:cs typeface="Arial"/>
              </a:rPr>
              <a:t> any possible contrasts </a:t>
            </a:r>
          </a:p>
          <a:p>
            <a:r>
              <a:rPr lang="en-US" sz="2200" b="1" dirty="0" smtClean="0">
                <a:solidFill>
                  <a:srgbClr val="0F5494"/>
                </a:solidFill>
                <a:ea typeface="Verdana"/>
                <a:cs typeface="Arial"/>
              </a:rPr>
              <a:t>Provide</a:t>
            </a:r>
            <a:r>
              <a:rPr lang="en-US" sz="2200" dirty="0" smtClean="0">
                <a:solidFill>
                  <a:srgbClr val="0F5494"/>
                </a:solidFill>
                <a:ea typeface="Verdana"/>
                <a:cs typeface="Arial"/>
              </a:rPr>
              <a:t> </a:t>
            </a:r>
            <a:r>
              <a:rPr lang="en-US" sz="2200" dirty="0" smtClean="0">
                <a:solidFill>
                  <a:srgbClr val="0F5494"/>
                </a:solidFill>
                <a:cs typeface="Arial"/>
              </a:rPr>
              <a:t>strategic inputs to the project for liaisons with external entities and dissemination and exploitation strategy</a:t>
            </a:r>
          </a:p>
          <a:p>
            <a:pPr marL="0" indent="0">
              <a:buFont typeface="Arial" panose="020B0604020202020204" pitchFamily="34" charset="0"/>
              <a:buNone/>
            </a:pPr>
            <a:endParaRPr lang="en-US" sz="2400" dirty="0">
              <a:latin typeface="Arial"/>
              <a:cs typeface="Arial"/>
            </a:endParaRPr>
          </a:p>
        </p:txBody>
      </p:sp>
      <p:sp>
        <p:nvSpPr>
          <p:cNvPr id="9" name="Rettangolo 8"/>
          <p:cNvSpPr/>
          <p:nvPr/>
        </p:nvSpPr>
        <p:spPr>
          <a:xfrm>
            <a:off x="646565" y="5377584"/>
            <a:ext cx="788581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FF0000"/>
                </a:solidFill>
              </a:rPr>
              <a:t>SC </a:t>
            </a:r>
            <a:r>
              <a:rPr lang="it-IT" sz="2400" b="1" dirty="0" err="1" smtClean="0">
                <a:solidFill>
                  <a:srgbClr val="FF0000"/>
                </a:solidFill>
              </a:rPr>
              <a:t>member</a:t>
            </a:r>
            <a:r>
              <a:rPr lang="it-IT" sz="2400" b="1" dirty="0" smtClean="0">
                <a:solidFill>
                  <a:srgbClr val="FF0000"/>
                </a:solidFill>
              </a:rPr>
              <a:t> = </a:t>
            </a:r>
            <a:r>
              <a:rPr lang="it-IT" sz="2400" b="1" dirty="0" err="1" smtClean="0">
                <a:solidFill>
                  <a:srgbClr val="FF0000"/>
                </a:solidFill>
              </a:rPr>
              <a:t>contact</a:t>
            </a:r>
            <a:r>
              <a:rPr lang="it-IT" sz="2400" b="1" dirty="0" smtClean="0">
                <a:solidFill>
                  <a:srgbClr val="FF0000"/>
                </a:solidFill>
              </a:rPr>
              <a:t> </a:t>
            </a:r>
            <a:r>
              <a:rPr lang="it-IT" sz="2400" b="1" dirty="0" err="1" smtClean="0">
                <a:solidFill>
                  <a:srgbClr val="FF0000"/>
                </a:solidFill>
              </a:rPr>
              <a:t>person</a:t>
            </a:r>
            <a:r>
              <a:rPr lang="it-IT" sz="2400" b="1" dirty="0" smtClean="0">
                <a:solidFill>
                  <a:srgbClr val="FF0000"/>
                </a:solidFill>
              </a:rPr>
              <a:t> </a:t>
            </a:r>
            <a:r>
              <a:rPr lang="it-IT" sz="2400" b="1" dirty="0" err="1" smtClean="0">
                <a:solidFill>
                  <a:srgbClr val="FF0000"/>
                </a:solidFill>
              </a:rPr>
              <a:t>as</a:t>
            </a:r>
            <a:r>
              <a:rPr lang="it-IT" sz="2400" b="1" dirty="0" smtClean="0">
                <a:solidFill>
                  <a:srgbClr val="FF0000"/>
                </a:solidFill>
              </a:rPr>
              <a:t> per Art. 8 of PA </a:t>
            </a:r>
            <a:endParaRPr lang="it-IT" sz="2400" b="1" dirty="0">
              <a:solidFill>
                <a:srgbClr val="FF0000"/>
              </a:solidFill>
            </a:endParaRPr>
          </a:p>
        </p:txBody>
      </p:sp>
      <p:pic>
        <p:nvPicPr>
          <p:cNvPr id="10"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73364"/>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2"/>
          <p:cNvCxnSpPr/>
          <p:nvPr/>
        </p:nvCxnSpPr>
        <p:spPr>
          <a:xfrm>
            <a:off x="1030135" y="78549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ounded Rectangle 13"/>
          <p:cNvSpPr>
            <a:spLocks noChangeArrowheads="1"/>
          </p:cNvSpPr>
          <p:nvPr/>
        </p:nvSpPr>
        <p:spPr bwMode="auto">
          <a:xfrm>
            <a:off x="1858227" y="223785"/>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3"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95929"/>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4"/>
          <p:cNvCxnSpPr/>
          <p:nvPr/>
        </p:nvCxnSpPr>
        <p:spPr>
          <a:xfrm>
            <a:off x="174422" y="6536134"/>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20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515735" y="1079693"/>
            <a:ext cx="8229600" cy="626040"/>
          </a:xfrm>
        </p:spPr>
        <p:txBody>
          <a:bodyPr>
            <a:normAutofit/>
          </a:bodyPr>
          <a:lstStyle/>
          <a:p>
            <a:pPr marL="0" indent="0" algn="ctr">
              <a:buNone/>
            </a:pPr>
            <a:r>
              <a:rPr lang="en-GB" sz="2800" b="1" dirty="0">
                <a:solidFill>
                  <a:srgbClr val="0F5494"/>
                </a:solidFill>
              </a:rPr>
              <a:t>WP </a:t>
            </a:r>
            <a:r>
              <a:rPr lang="en-GB" sz="2800" b="1" dirty="0" err="1">
                <a:solidFill>
                  <a:srgbClr val="0F5494"/>
                </a:solidFill>
              </a:rPr>
              <a:t>Leadeships</a:t>
            </a:r>
            <a:endParaRPr lang="it-IT" sz="2800" b="1" dirty="0">
              <a:solidFill>
                <a:srgbClr val="0F5494"/>
              </a:solidFill>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14</a:t>
            </a:fld>
            <a:endParaRPr lang="en-GB" altLang="en-US"/>
          </a:p>
        </p:txBody>
      </p:sp>
      <p:sp>
        <p:nvSpPr>
          <p:cNvPr id="3" name="CasellaDiTesto 2"/>
          <p:cNvSpPr txBox="1"/>
          <p:nvPr/>
        </p:nvSpPr>
        <p:spPr>
          <a:xfrm>
            <a:off x="115160" y="1595021"/>
            <a:ext cx="8670710" cy="5262979"/>
          </a:xfrm>
          <a:prstGeom prst="rect">
            <a:avLst/>
          </a:prstGeom>
          <a:noFill/>
        </p:spPr>
        <p:txBody>
          <a:bodyPr wrap="square" rtlCol="0">
            <a:spAutoFit/>
          </a:bodyPr>
          <a:lstStyle/>
          <a:p>
            <a:r>
              <a:rPr lang="en-US" sz="2000" dirty="0" smtClean="0">
                <a:solidFill>
                  <a:srgbClr val="0F5494"/>
                </a:solidFill>
                <a:latin typeface="+mn-lt"/>
                <a:cs typeface="Arial"/>
              </a:rPr>
              <a:t>WP LEADER TASKS:</a:t>
            </a:r>
          </a:p>
          <a:p>
            <a:r>
              <a:rPr lang="en-US" sz="2000" dirty="0" smtClean="0">
                <a:solidFill>
                  <a:srgbClr val="0F5494"/>
                </a:solidFill>
                <a:latin typeface="+mn-lt"/>
                <a:cs typeface="Arial"/>
              </a:rPr>
              <a:t>Coordinate the set up of WP team</a:t>
            </a:r>
          </a:p>
          <a:p>
            <a:r>
              <a:rPr lang="en-US" sz="2000" dirty="0" smtClean="0">
                <a:solidFill>
                  <a:srgbClr val="0F5494"/>
                </a:solidFill>
                <a:latin typeface="+mn-lt"/>
                <a:cs typeface="Arial"/>
              </a:rPr>
              <a:t>Coordinate and </a:t>
            </a:r>
            <a:r>
              <a:rPr lang="en-US" sz="2000" dirty="0">
                <a:solidFill>
                  <a:srgbClr val="0F5494"/>
                </a:solidFill>
                <a:latin typeface="+mn-lt"/>
                <a:cs typeface="Arial"/>
              </a:rPr>
              <a:t>monitor WP </a:t>
            </a:r>
            <a:r>
              <a:rPr lang="en-US" sz="2000" dirty="0" smtClean="0">
                <a:solidFill>
                  <a:srgbClr val="0F5494"/>
                </a:solidFill>
                <a:latin typeface="+mn-lt"/>
                <a:cs typeface="Arial"/>
              </a:rPr>
              <a:t>activities </a:t>
            </a:r>
          </a:p>
          <a:p>
            <a:r>
              <a:rPr lang="en-US" sz="2000" dirty="0" smtClean="0">
                <a:solidFill>
                  <a:srgbClr val="0F5494"/>
                </a:solidFill>
                <a:latin typeface="+mn-lt"/>
                <a:cs typeface="Arial"/>
              </a:rPr>
              <a:t>Define </a:t>
            </a:r>
            <a:r>
              <a:rPr lang="en-US" sz="2000" dirty="0">
                <a:solidFill>
                  <a:srgbClr val="0F5494"/>
                </a:solidFill>
                <a:latin typeface="+mn-lt"/>
                <a:cs typeface="Arial"/>
              </a:rPr>
              <a:t>WP strategies and working methods</a:t>
            </a:r>
          </a:p>
          <a:p>
            <a:r>
              <a:rPr lang="en-US" sz="2000" dirty="0">
                <a:solidFill>
                  <a:srgbClr val="0F5494"/>
                </a:solidFill>
                <a:latin typeface="+mn-lt"/>
                <a:cs typeface="Arial"/>
              </a:rPr>
              <a:t>Collect and elaborates input and feedback</a:t>
            </a:r>
          </a:p>
          <a:p>
            <a:r>
              <a:rPr lang="en-US" sz="2000" dirty="0" smtClean="0">
                <a:solidFill>
                  <a:srgbClr val="0F5494"/>
                </a:solidFill>
                <a:latin typeface="+mn-lt"/>
                <a:cs typeface="Arial"/>
              </a:rPr>
              <a:t>Timely </a:t>
            </a:r>
            <a:r>
              <a:rPr lang="en-US" sz="2000" dirty="0">
                <a:solidFill>
                  <a:srgbClr val="0F5494"/>
                </a:solidFill>
                <a:latin typeface="+mn-lt"/>
                <a:cs typeface="Arial"/>
              </a:rPr>
              <a:t>implementation of WP activities &amp; production of WP </a:t>
            </a:r>
            <a:r>
              <a:rPr lang="en-US" sz="2000" dirty="0" smtClean="0">
                <a:solidFill>
                  <a:srgbClr val="0F5494"/>
                </a:solidFill>
                <a:latin typeface="+mn-lt"/>
                <a:cs typeface="Arial"/>
              </a:rPr>
              <a:t>deliverables</a:t>
            </a:r>
          </a:p>
          <a:p>
            <a:endParaRPr lang="en-US" dirty="0">
              <a:latin typeface="+mn-lt"/>
              <a:cs typeface="Arial"/>
            </a:endParaRPr>
          </a:p>
          <a:p>
            <a:r>
              <a:rPr lang="en-US" sz="2400" b="1" dirty="0" smtClean="0">
                <a:solidFill>
                  <a:srgbClr val="0F5494"/>
                </a:solidFill>
                <a:latin typeface="+mn-lt"/>
                <a:cs typeface="Arial"/>
              </a:rPr>
              <a:t>WP1 – P11 SUT</a:t>
            </a:r>
          </a:p>
          <a:p>
            <a:r>
              <a:rPr lang="en-US" sz="2400" b="1" dirty="0" smtClean="0">
                <a:solidFill>
                  <a:srgbClr val="0F5494"/>
                </a:solidFill>
                <a:latin typeface="+mn-lt"/>
                <a:cs typeface="Arial"/>
              </a:rPr>
              <a:t>WP2 – P2 UTU</a:t>
            </a:r>
          </a:p>
          <a:p>
            <a:r>
              <a:rPr lang="en-US" sz="2400" b="1" dirty="0" smtClean="0">
                <a:solidFill>
                  <a:srgbClr val="0F5494"/>
                </a:solidFill>
                <a:latin typeface="+mn-lt"/>
                <a:cs typeface="Arial"/>
              </a:rPr>
              <a:t>WP3 – P4 PRISMA</a:t>
            </a:r>
          </a:p>
          <a:p>
            <a:r>
              <a:rPr lang="en-US" sz="2400" b="1" dirty="0" smtClean="0">
                <a:solidFill>
                  <a:srgbClr val="0F5494"/>
                </a:solidFill>
                <a:latin typeface="+mn-lt"/>
                <a:cs typeface="Arial"/>
              </a:rPr>
              <a:t>WP4 – P1 </a:t>
            </a:r>
            <a:r>
              <a:rPr lang="en-US" b="1" dirty="0" smtClean="0">
                <a:solidFill>
                  <a:srgbClr val="0F5494"/>
                </a:solidFill>
                <a:latin typeface="+mn-lt"/>
                <a:cs typeface="Arial"/>
              </a:rPr>
              <a:t>USGM</a:t>
            </a:r>
            <a:endParaRPr lang="en-US" sz="2400" b="1" dirty="0" smtClean="0">
              <a:solidFill>
                <a:srgbClr val="0F5494"/>
              </a:solidFill>
              <a:latin typeface="+mn-lt"/>
              <a:cs typeface="Arial"/>
            </a:endParaRPr>
          </a:p>
          <a:p>
            <a:r>
              <a:rPr lang="en-US" sz="2400" b="1" dirty="0" smtClean="0">
                <a:solidFill>
                  <a:srgbClr val="0F5494"/>
                </a:solidFill>
                <a:latin typeface="+mn-lt"/>
                <a:cs typeface="Arial"/>
              </a:rPr>
              <a:t>WP5 – P3 </a:t>
            </a:r>
            <a:r>
              <a:rPr lang="en-US" sz="2400" b="1" dirty="0" err="1" smtClean="0">
                <a:solidFill>
                  <a:srgbClr val="0F5494"/>
                </a:solidFill>
                <a:latin typeface="+mn-lt"/>
                <a:cs typeface="Arial"/>
              </a:rPr>
              <a:t>UaB</a:t>
            </a:r>
            <a:endParaRPr lang="en-US" sz="2400" b="1" dirty="0" smtClean="0">
              <a:solidFill>
                <a:srgbClr val="0F5494"/>
              </a:solidFill>
              <a:latin typeface="+mn-lt"/>
              <a:cs typeface="Arial"/>
            </a:endParaRPr>
          </a:p>
          <a:p>
            <a:r>
              <a:rPr lang="en-US" b="1" dirty="0" smtClean="0">
                <a:solidFill>
                  <a:srgbClr val="0F5494"/>
                </a:solidFill>
                <a:latin typeface="+mn-lt"/>
                <a:cs typeface="Arial"/>
              </a:rPr>
              <a:t>WP6 – P7 SU</a:t>
            </a:r>
          </a:p>
          <a:p>
            <a:r>
              <a:rPr lang="en-US" sz="2400" b="1" dirty="0" smtClean="0">
                <a:solidFill>
                  <a:srgbClr val="0F5494"/>
                </a:solidFill>
                <a:latin typeface="+mn-lt"/>
                <a:cs typeface="Arial"/>
              </a:rPr>
              <a:t>WP7 – P1 USGM (P9 TU National coordinator) </a:t>
            </a:r>
            <a:endParaRPr lang="en-US" sz="2400" b="1" dirty="0">
              <a:solidFill>
                <a:srgbClr val="0F5494"/>
              </a:solidFill>
              <a:latin typeface="+mn-lt"/>
              <a:cs typeface="Arial"/>
            </a:endParaRPr>
          </a:p>
          <a:p>
            <a:endParaRPr lang="it-IT" dirty="0"/>
          </a:p>
        </p:txBody>
      </p:sp>
      <p:pic>
        <p:nvPicPr>
          <p:cNvPr id="8" name="Picture 6" descr="colored-pencils"/>
          <p:cNvPicPr>
            <a:picLocks noChangeAspect="1" noChangeArrowheads="1"/>
          </p:cNvPicPr>
          <p:nvPr/>
        </p:nvPicPr>
        <p:blipFill>
          <a:blip r:embed="rId3" cstate="print"/>
          <a:srcRect/>
          <a:stretch>
            <a:fillRect/>
          </a:stretch>
        </p:blipFill>
        <p:spPr bwMode="auto">
          <a:xfrm>
            <a:off x="4716016" y="3783768"/>
            <a:ext cx="2168106" cy="2023848"/>
          </a:xfrm>
          <a:prstGeom prst="rect">
            <a:avLst/>
          </a:prstGeom>
          <a:noFill/>
          <a:ln w="9525">
            <a:noFill/>
            <a:miter lim="800000"/>
            <a:headEnd/>
            <a:tailEnd/>
          </a:ln>
          <a:effectLst/>
        </p:spPr>
      </p:pic>
      <p:pic>
        <p:nvPicPr>
          <p:cNvPr id="9" name="Picture 2" descr="\\unimarconi.loc\bpr\Progetti\USGM\UTGM_dal_6_agosto\PJ EUROPEI\PJ_IN_ESECUZIONE\BRIGHTS\WP6_Dissemination\LOGO\LOGOS\PARTNERS logos\P4. USGM\LOGO_USG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2"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4"/>
          <p:cNvCxnSpPr/>
          <p:nvPr/>
        </p:nvCxnSpPr>
        <p:spPr>
          <a:xfrm>
            <a:off x="191545" y="6484511"/>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454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518140" y="967149"/>
            <a:ext cx="8229600" cy="626040"/>
          </a:xfrm>
        </p:spPr>
        <p:txBody>
          <a:bodyPr>
            <a:normAutofit/>
          </a:bodyPr>
          <a:lstStyle/>
          <a:p>
            <a:pPr marL="0" indent="0" algn="ctr">
              <a:buNone/>
            </a:pPr>
            <a:r>
              <a:rPr lang="it-IT" sz="2800" b="1" dirty="0" err="1">
                <a:solidFill>
                  <a:srgbClr val="0F5494"/>
                </a:solidFill>
              </a:rPr>
              <a:t>Communication</a:t>
            </a:r>
            <a:r>
              <a:rPr lang="it-IT" sz="2800" b="1" dirty="0">
                <a:solidFill>
                  <a:srgbClr val="0F5494"/>
                </a:solidFill>
              </a:rPr>
              <a:t> flow</a:t>
            </a: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15</a:t>
            </a:fld>
            <a:endParaRPr lang="en-GB" altLang="en-US"/>
          </a:p>
        </p:txBody>
      </p:sp>
      <p:sp>
        <p:nvSpPr>
          <p:cNvPr id="8" name="Text Box 6"/>
          <p:cNvSpPr txBox="1">
            <a:spLocks noChangeArrowheads="1"/>
          </p:cNvSpPr>
          <p:nvPr/>
        </p:nvSpPr>
        <p:spPr bwMode="auto">
          <a:xfrm>
            <a:off x="633705" y="1613865"/>
            <a:ext cx="8104042" cy="696470"/>
          </a:xfrm>
          <a:prstGeom prst="rect">
            <a:avLst/>
          </a:prstGeom>
          <a:noFill/>
          <a:ln w="9525">
            <a:noFill/>
            <a:miter lim="800000"/>
            <a:headEnd/>
            <a:tailEnd/>
          </a:ln>
        </p:spPr>
        <p:txBody>
          <a:bodyPr wrap="square" lIns="80133" tIns="40067" rIns="80133" bIns="40067">
            <a:spAutoFit/>
          </a:bodyPr>
          <a:lstStyle/>
          <a:p>
            <a:pPr indent="-534988" defTabSz="801688">
              <a:defRPr/>
            </a:pPr>
            <a:r>
              <a:rPr lang="en-GB" sz="2000" dirty="0">
                <a:solidFill>
                  <a:srgbClr val="0F5494"/>
                </a:solidFill>
                <a:latin typeface="+mn-lt"/>
                <a:ea typeface="ＭＳ Ｐゴシック" pitchFamily="34" charset="-128"/>
                <a:cs typeface="Arial"/>
              </a:rPr>
              <a:t>The communication flow among all organizations involved </a:t>
            </a:r>
            <a:r>
              <a:rPr lang="en-GB" sz="2000" dirty="0" smtClean="0">
                <a:solidFill>
                  <a:srgbClr val="0F5494"/>
                </a:solidFill>
                <a:latin typeface="+mn-lt"/>
                <a:ea typeface="ＭＳ Ｐゴシック" pitchFamily="34" charset="-128"/>
                <a:cs typeface="Arial"/>
              </a:rPr>
              <a:t>in the project proceeds </a:t>
            </a:r>
            <a:r>
              <a:rPr lang="en-GB" sz="2000" dirty="0">
                <a:solidFill>
                  <a:srgbClr val="0F5494"/>
                </a:solidFill>
                <a:latin typeface="+mn-lt"/>
                <a:ea typeface="ＭＳ Ｐゴシック" pitchFamily="34" charset="-128"/>
                <a:cs typeface="Arial"/>
              </a:rPr>
              <a:t>according to the </a:t>
            </a:r>
            <a:r>
              <a:rPr lang="en-GB" sz="2000" dirty="0" smtClean="0">
                <a:solidFill>
                  <a:srgbClr val="0F5494"/>
                </a:solidFill>
                <a:latin typeface="+mn-lt"/>
                <a:ea typeface="ＭＳ Ｐゴシック" pitchFamily="34" charset="-128"/>
                <a:cs typeface="Arial"/>
              </a:rPr>
              <a:t>followings </a:t>
            </a:r>
            <a:r>
              <a:rPr lang="en-GB" sz="2000" dirty="0">
                <a:solidFill>
                  <a:srgbClr val="0F5494"/>
                </a:solidFill>
                <a:latin typeface="+mn-lt"/>
                <a:ea typeface="ＭＳ Ｐゴシック" pitchFamily="34" charset="-128"/>
                <a:cs typeface="Arial"/>
              </a:rPr>
              <a:t>pattern:</a:t>
            </a:r>
          </a:p>
        </p:txBody>
      </p:sp>
      <p:grpSp>
        <p:nvGrpSpPr>
          <p:cNvPr id="9" name="Gruppo 31"/>
          <p:cNvGrpSpPr>
            <a:grpSpLocks/>
          </p:cNvGrpSpPr>
          <p:nvPr/>
        </p:nvGrpSpPr>
        <p:grpSpPr bwMode="auto">
          <a:xfrm>
            <a:off x="423380" y="2491052"/>
            <a:ext cx="8232775" cy="1997924"/>
            <a:chOff x="1238704" y="923606"/>
            <a:chExt cx="6649583" cy="1998498"/>
          </a:xfrm>
        </p:grpSpPr>
        <p:sp>
          <p:nvSpPr>
            <p:cNvPr id="10" name="CasellaDiTesto 45"/>
            <p:cNvSpPr txBox="1">
              <a:spLocks noChangeArrowheads="1"/>
            </p:cNvSpPr>
            <p:nvPr/>
          </p:nvSpPr>
          <p:spPr bwMode="auto">
            <a:xfrm>
              <a:off x="6745287" y="2366632"/>
              <a:ext cx="990600" cy="4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2000" b="1" dirty="0">
                  <a:solidFill>
                    <a:srgbClr val="FF0066"/>
                  </a:solidFill>
                  <a:latin typeface="+mn-lt"/>
                  <a:ea typeface="+mn-ea"/>
                  <a:cs typeface="Arial" charset="0"/>
                </a:rPr>
                <a:t>AGENCY</a:t>
              </a:r>
              <a:endParaRPr lang="en-GB" sz="2000" b="1" dirty="0">
                <a:solidFill>
                  <a:srgbClr val="FF0066"/>
                </a:solidFill>
                <a:latin typeface="+mn-lt"/>
                <a:ea typeface="+mn-ea"/>
                <a:cs typeface="Arial" charset="0"/>
              </a:endParaRPr>
            </a:p>
          </p:txBody>
        </p:sp>
        <p:sp>
          <p:nvSpPr>
            <p:cNvPr id="11" name="Freccia a destra 10"/>
            <p:cNvSpPr/>
            <p:nvPr/>
          </p:nvSpPr>
          <p:spPr>
            <a:xfrm>
              <a:off x="2667095" y="2320031"/>
              <a:ext cx="914222" cy="393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CasellaDiTesto 34"/>
            <p:cNvSpPr txBox="1">
              <a:spLocks noChangeArrowheads="1"/>
            </p:cNvSpPr>
            <p:nvPr/>
          </p:nvSpPr>
          <p:spPr bwMode="auto">
            <a:xfrm>
              <a:off x="3591264" y="923606"/>
              <a:ext cx="1742166" cy="70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2000" b="1" dirty="0">
                  <a:solidFill>
                    <a:srgbClr val="FF0066"/>
                  </a:solidFill>
                  <a:latin typeface="+mn-lt"/>
                  <a:ea typeface="+mn-ea"/>
                  <a:cs typeface="Arial" charset="0"/>
                </a:rPr>
                <a:t>PROJECT COORDINATOR</a:t>
              </a:r>
              <a:endParaRPr lang="en-GB" sz="2000" b="1" dirty="0">
                <a:solidFill>
                  <a:srgbClr val="FF0066"/>
                </a:solidFill>
                <a:latin typeface="+mn-lt"/>
                <a:ea typeface="+mn-ea"/>
                <a:cs typeface="Arial" charset="0"/>
              </a:endParaRPr>
            </a:p>
          </p:txBody>
        </p:sp>
        <p:sp>
          <p:nvSpPr>
            <p:cNvPr id="13" name="CasellaDiTesto 35"/>
            <p:cNvSpPr txBox="1">
              <a:spLocks noChangeArrowheads="1"/>
            </p:cNvSpPr>
            <p:nvPr/>
          </p:nvSpPr>
          <p:spPr bwMode="auto">
            <a:xfrm>
              <a:off x="6592887" y="1086534"/>
              <a:ext cx="1295400" cy="4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2000" b="1" dirty="0">
                  <a:solidFill>
                    <a:srgbClr val="FF0066"/>
                  </a:solidFill>
                  <a:latin typeface="+mn-lt"/>
                  <a:ea typeface="+mn-ea"/>
                  <a:cs typeface="Arial" charset="0"/>
                </a:rPr>
                <a:t>PARTNERS</a:t>
              </a:r>
              <a:endParaRPr lang="en-GB" sz="2000" b="1" dirty="0">
                <a:solidFill>
                  <a:srgbClr val="FF0066"/>
                </a:solidFill>
                <a:latin typeface="+mn-lt"/>
                <a:ea typeface="+mn-ea"/>
                <a:cs typeface="Arial" charset="0"/>
              </a:endParaRPr>
            </a:p>
          </p:txBody>
        </p:sp>
        <p:sp>
          <p:nvSpPr>
            <p:cNvPr id="14" name="Freccia a destra 13"/>
            <p:cNvSpPr/>
            <p:nvPr/>
          </p:nvSpPr>
          <p:spPr>
            <a:xfrm>
              <a:off x="5486693" y="1073484"/>
              <a:ext cx="914221" cy="395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CasellaDiTesto 37"/>
            <p:cNvSpPr txBox="1">
              <a:spLocks noChangeArrowheads="1"/>
            </p:cNvSpPr>
            <p:nvPr/>
          </p:nvSpPr>
          <p:spPr bwMode="auto">
            <a:xfrm>
              <a:off x="1238704" y="2352514"/>
              <a:ext cx="1295400" cy="4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2000" b="1" dirty="0">
                  <a:solidFill>
                    <a:srgbClr val="FF0066"/>
                  </a:solidFill>
                  <a:latin typeface="+mn-lt"/>
                  <a:ea typeface="+mn-ea"/>
                  <a:cs typeface="Arial" charset="0"/>
                </a:rPr>
                <a:t>PARTNERS</a:t>
              </a:r>
              <a:endParaRPr lang="en-GB" sz="2000" b="1" dirty="0">
                <a:solidFill>
                  <a:srgbClr val="FF0066"/>
                </a:solidFill>
                <a:latin typeface="+mn-lt"/>
                <a:ea typeface="+mn-ea"/>
                <a:cs typeface="Arial" charset="0"/>
              </a:endParaRPr>
            </a:p>
          </p:txBody>
        </p:sp>
        <p:sp>
          <p:nvSpPr>
            <p:cNvPr id="16" name="Freccia a destra 15"/>
            <p:cNvSpPr/>
            <p:nvPr/>
          </p:nvSpPr>
          <p:spPr>
            <a:xfrm>
              <a:off x="2667095" y="1130651"/>
              <a:ext cx="914222" cy="393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CasellaDiTesto 43"/>
            <p:cNvSpPr txBox="1">
              <a:spLocks noChangeArrowheads="1"/>
            </p:cNvSpPr>
            <p:nvPr/>
          </p:nvSpPr>
          <p:spPr bwMode="auto">
            <a:xfrm>
              <a:off x="1238704" y="1177624"/>
              <a:ext cx="1300841" cy="4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2000" b="1" dirty="0">
                  <a:solidFill>
                    <a:srgbClr val="FF0066"/>
                  </a:solidFill>
                  <a:latin typeface="+mn-lt"/>
                  <a:ea typeface="+mn-ea"/>
                  <a:cs typeface="Arial" charset="0"/>
                </a:rPr>
                <a:t>AGENCY</a:t>
              </a:r>
              <a:endParaRPr lang="en-GB" sz="2000" b="1" dirty="0">
                <a:solidFill>
                  <a:srgbClr val="FF0066"/>
                </a:solidFill>
                <a:latin typeface="+mn-lt"/>
                <a:ea typeface="+mn-ea"/>
                <a:cs typeface="Arial" charset="0"/>
              </a:endParaRPr>
            </a:p>
          </p:txBody>
        </p:sp>
        <p:sp>
          <p:nvSpPr>
            <p:cNvPr id="18" name="Freccia a destra 17"/>
            <p:cNvSpPr/>
            <p:nvPr/>
          </p:nvSpPr>
          <p:spPr>
            <a:xfrm>
              <a:off x="5486693" y="2351791"/>
              <a:ext cx="914221" cy="395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CasellaDiTesto 41"/>
            <p:cNvSpPr txBox="1">
              <a:spLocks noChangeArrowheads="1"/>
            </p:cNvSpPr>
            <p:nvPr/>
          </p:nvSpPr>
          <p:spPr bwMode="auto">
            <a:xfrm>
              <a:off x="3733800" y="2214014"/>
              <a:ext cx="1742166" cy="70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2000" b="1" dirty="0">
                  <a:solidFill>
                    <a:srgbClr val="FF0066"/>
                  </a:solidFill>
                  <a:latin typeface="+mn-lt"/>
                  <a:ea typeface="+mn-ea"/>
                  <a:cs typeface="Arial" charset="0"/>
                </a:rPr>
                <a:t>PROJECT COORDINATOR</a:t>
              </a:r>
              <a:endParaRPr lang="en-GB" sz="2000" b="1" dirty="0">
                <a:solidFill>
                  <a:srgbClr val="FF0066"/>
                </a:solidFill>
                <a:latin typeface="+mn-lt"/>
                <a:ea typeface="+mn-ea"/>
                <a:cs typeface="Arial" charset="0"/>
              </a:endParaRPr>
            </a:p>
          </p:txBody>
        </p:sp>
      </p:grpSp>
      <p:sp>
        <p:nvSpPr>
          <p:cNvPr id="20" name="Text Box 6"/>
          <p:cNvSpPr txBox="1">
            <a:spLocks noChangeArrowheads="1"/>
          </p:cNvSpPr>
          <p:nvPr/>
        </p:nvSpPr>
        <p:spPr bwMode="auto">
          <a:xfrm>
            <a:off x="447534" y="4492987"/>
            <a:ext cx="8611429" cy="707886"/>
          </a:xfrm>
          <a:prstGeom prst="rect">
            <a:avLst/>
          </a:prstGeom>
          <a:noFill/>
          <a:ln w="9525" algn="ctr">
            <a:noFill/>
            <a:miter lim="800000"/>
            <a:headEnd/>
            <a:tailEnd/>
          </a:ln>
        </p:spPr>
        <p:txBody>
          <a:bodyPr wrap="square">
            <a:spAutoFit/>
          </a:bodyPr>
          <a:lstStyle/>
          <a:p>
            <a:pPr>
              <a:defRPr/>
            </a:pPr>
            <a:r>
              <a:rPr lang="en-US" sz="2000" dirty="0" smtClean="0">
                <a:solidFill>
                  <a:srgbClr val="0F5494"/>
                </a:solidFill>
                <a:latin typeface="+mn-lt"/>
                <a:cs typeface="Arial"/>
              </a:rPr>
              <a:t>Only the project </a:t>
            </a:r>
            <a:r>
              <a:rPr lang="en-US" sz="2000" dirty="0">
                <a:solidFill>
                  <a:srgbClr val="0F5494"/>
                </a:solidFill>
                <a:latin typeface="+mn-lt"/>
                <a:cs typeface="Arial"/>
              </a:rPr>
              <a:t>Coordinator </a:t>
            </a:r>
            <a:r>
              <a:rPr lang="en-US" sz="2000" dirty="0" smtClean="0">
                <a:solidFill>
                  <a:srgbClr val="0F5494"/>
                </a:solidFill>
                <a:latin typeface="+mn-lt"/>
                <a:cs typeface="Arial"/>
              </a:rPr>
              <a:t>directly communicates </a:t>
            </a:r>
            <a:r>
              <a:rPr lang="en-US" sz="2000" dirty="0">
                <a:solidFill>
                  <a:srgbClr val="0F5494"/>
                </a:solidFill>
                <a:latin typeface="+mn-lt"/>
                <a:cs typeface="Arial"/>
              </a:rPr>
              <a:t>with the EACEA </a:t>
            </a:r>
            <a:r>
              <a:rPr lang="en-US" sz="2000" dirty="0" smtClean="0">
                <a:solidFill>
                  <a:srgbClr val="0F5494"/>
                </a:solidFill>
                <a:latin typeface="+mn-lt"/>
                <a:cs typeface="Arial"/>
              </a:rPr>
              <a:t>Agency for the project</a:t>
            </a:r>
            <a:r>
              <a:rPr lang="it-IT" sz="2000" dirty="0" smtClean="0">
                <a:solidFill>
                  <a:srgbClr val="0F5494"/>
                </a:solidFill>
                <a:latin typeface="+mn-lt"/>
                <a:cs typeface="Arial"/>
              </a:rPr>
              <a:t> </a:t>
            </a:r>
            <a:endParaRPr lang="en-US" sz="2000" dirty="0">
              <a:solidFill>
                <a:srgbClr val="0F5494"/>
              </a:solidFill>
              <a:latin typeface="+mn-lt"/>
              <a:cs typeface="Arial"/>
            </a:endParaRPr>
          </a:p>
        </p:txBody>
      </p:sp>
      <p:pic>
        <p:nvPicPr>
          <p:cNvPr id="22"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4"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25"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4"/>
          <p:cNvCxnSpPr/>
          <p:nvPr/>
        </p:nvCxnSpPr>
        <p:spPr>
          <a:xfrm>
            <a:off x="191545" y="6484511"/>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054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515735" y="995990"/>
            <a:ext cx="8229600" cy="626040"/>
          </a:xfrm>
        </p:spPr>
        <p:txBody>
          <a:bodyPr>
            <a:normAutofit/>
          </a:bodyPr>
          <a:lstStyle/>
          <a:p>
            <a:pPr marL="0" indent="0" algn="ctr">
              <a:buNone/>
            </a:pPr>
            <a:r>
              <a:rPr lang="it-IT" sz="2800" b="1" dirty="0" err="1">
                <a:solidFill>
                  <a:srgbClr val="0F5494"/>
                </a:solidFill>
              </a:rPr>
              <a:t>Internal</a:t>
            </a:r>
            <a:r>
              <a:rPr lang="it-IT" sz="2800" b="1" dirty="0">
                <a:solidFill>
                  <a:srgbClr val="0F5494"/>
                </a:solidFill>
              </a:rPr>
              <a:t> </a:t>
            </a:r>
            <a:r>
              <a:rPr lang="it-IT" sz="2800" b="1" dirty="0" err="1">
                <a:solidFill>
                  <a:srgbClr val="0F5494"/>
                </a:solidFill>
              </a:rPr>
              <a:t>communication</a:t>
            </a:r>
            <a:endParaRPr lang="it-IT" sz="2800" b="1" dirty="0">
              <a:solidFill>
                <a:srgbClr val="0F5494"/>
              </a:solidFill>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16</a:t>
            </a:fld>
            <a:endParaRPr lang="en-GB" altLang="en-US"/>
          </a:p>
        </p:txBody>
      </p:sp>
      <p:sp>
        <p:nvSpPr>
          <p:cNvPr id="21" name="Content Placeholder 2"/>
          <p:cNvSpPr txBox="1">
            <a:spLocks/>
          </p:cNvSpPr>
          <p:nvPr/>
        </p:nvSpPr>
        <p:spPr>
          <a:xfrm>
            <a:off x="457200" y="1916832"/>
            <a:ext cx="8229600" cy="45259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200" dirty="0" smtClean="0">
                <a:solidFill>
                  <a:srgbClr val="0F5494"/>
                </a:solidFill>
              </a:rPr>
              <a:t>Mainly takes place by using </a:t>
            </a:r>
            <a:r>
              <a:rPr lang="en-US" sz="2200" b="1" dirty="0" smtClean="0">
                <a:solidFill>
                  <a:srgbClr val="0F5494"/>
                </a:solidFill>
              </a:rPr>
              <a:t>Zoom</a:t>
            </a:r>
            <a:r>
              <a:rPr lang="en-US" sz="2200" dirty="0" smtClean="0">
                <a:solidFill>
                  <a:srgbClr val="0F5494"/>
                </a:solidFill>
              </a:rPr>
              <a:t>, </a:t>
            </a:r>
            <a:r>
              <a:rPr lang="en-US" sz="2200" b="1" dirty="0" smtClean="0">
                <a:solidFill>
                  <a:srgbClr val="0F5494"/>
                </a:solidFill>
              </a:rPr>
              <a:t>Hangout</a:t>
            </a:r>
            <a:r>
              <a:rPr lang="en-US" sz="2200" dirty="0" smtClean="0">
                <a:solidFill>
                  <a:srgbClr val="0F5494"/>
                </a:solidFill>
              </a:rPr>
              <a:t> and</a:t>
            </a:r>
            <a:r>
              <a:rPr lang="en-US" sz="2200" b="1" dirty="0" smtClean="0">
                <a:solidFill>
                  <a:srgbClr val="0F5494"/>
                </a:solidFill>
              </a:rPr>
              <a:t> Skype</a:t>
            </a:r>
          </a:p>
          <a:p>
            <a:r>
              <a:rPr lang="en-US" sz="2200" dirty="0" smtClean="0">
                <a:solidFill>
                  <a:srgbClr val="0F5494"/>
                </a:solidFill>
              </a:rPr>
              <a:t>Documents will be shared via </a:t>
            </a:r>
            <a:r>
              <a:rPr lang="en-US" sz="2200" b="1" dirty="0" smtClean="0">
                <a:solidFill>
                  <a:srgbClr val="0F5494"/>
                </a:solidFill>
              </a:rPr>
              <a:t>Google drive </a:t>
            </a:r>
            <a:endParaRPr lang="en-US" sz="2200" dirty="0" smtClean="0">
              <a:solidFill>
                <a:srgbClr val="0F5494"/>
              </a:solidFill>
            </a:endParaRPr>
          </a:p>
          <a:p>
            <a:r>
              <a:rPr lang="en-US" sz="2200" dirty="0" smtClean="0">
                <a:solidFill>
                  <a:srgbClr val="0F5494"/>
                </a:solidFill>
              </a:rPr>
              <a:t>Each WP Leader will set up WP “</a:t>
            </a:r>
            <a:r>
              <a:rPr lang="en-US" sz="2200" b="1" dirty="0" smtClean="0">
                <a:solidFill>
                  <a:srgbClr val="0F5494"/>
                </a:solidFill>
              </a:rPr>
              <a:t>working groups</a:t>
            </a:r>
            <a:r>
              <a:rPr lang="en-US" sz="2200" dirty="0" smtClean="0">
                <a:solidFill>
                  <a:srgbClr val="0F5494"/>
                </a:solidFill>
              </a:rPr>
              <a:t>”</a:t>
            </a:r>
          </a:p>
          <a:p>
            <a:r>
              <a:rPr lang="en-US" sz="2200" dirty="0" smtClean="0">
                <a:solidFill>
                  <a:srgbClr val="0F5494"/>
                </a:solidFill>
              </a:rPr>
              <a:t>Coordinator is informed on the progress of the activities and main decisions </a:t>
            </a:r>
            <a:r>
              <a:rPr lang="en-US" sz="2200" b="1" dirty="0" smtClean="0">
                <a:solidFill>
                  <a:srgbClr val="0F5494"/>
                </a:solidFill>
              </a:rPr>
              <a:t>by WP Leaders</a:t>
            </a:r>
          </a:p>
          <a:p>
            <a:r>
              <a:rPr lang="en-US" sz="2200" dirty="0" smtClean="0">
                <a:solidFill>
                  <a:srgbClr val="0F5494"/>
                </a:solidFill>
              </a:rPr>
              <a:t>Communication about day-by-day project issues should be restricted among the members of the working group</a:t>
            </a:r>
          </a:p>
          <a:p>
            <a:r>
              <a:rPr lang="en-US" sz="2200" dirty="0" smtClean="0">
                <a:solidFill>
                  <a:srgbClr val="FF0000"/>
                </a:solidFill>
              </a:rPr>
              <a:t>Coordinator involved</a:t>
            </a:r>
            <a:r>
              <a:rPr lang="en-US" sz="2200" b="1" dirty="0" smtClean="0">
                <a:solidFill>
                  <a:srgbClr val="FF0000"/>
                </a:solidFill>
              </a:rPr>
              <a:t> </a:t>
            </a:r>
            <a:r>
              <a:rPr lang="en-US" sz="2200" dirty="0" smtClean="0">
                <a:solidFill>
                  <a:srgbClr val="FF0000"/>
                </a:solidFill>
              </a:rPr>
              <a:t>in important communications </a:t>
            </a:r>
          </a:p>
          <a:p>
            <a:endParaRPr lang="en-US" dirty="0" smtClean="0"/>
          </a:p>
          <a:p>
            <a:pPr marL="0" indent="0">
              <a:buFont typeface="Arial" panose="020B0604020202020204" pitchFamily="34" charset="0"/>
              <a:buNone/>
            </a:pPr>
            <a:endParaRPr lang="en-US" dirty="0"/>
          </a:p>
        </p:txBody>
      </p:sp>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1"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4"/>
          <p:cNvCxnSpPr/>
          <p:nvPr/>
        </p:nvCxnSpPr>
        <p:spPr>
          <a:xfrm>
            <a:off x="191545" y="6484511"/>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034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2907">
            <a:off x="5554191" y="4000633"/>
            <a:ext cx="3143250" cy="1457325"/>
          </a:xfrm>
          <a:prstGeom prst="rect">
            <a:avLst/>
          </a:prstGeom>
        </p:spPr>
      </p:pic>
      <p:sp>
        <p:nvSpPr>
          <p:cNvPr id="5" name="Rectangle 2"/>
          <p:cNvSpPr>
            <a:spLocks noGrp="1" noChangeArrowheads="1"/>
          </p:cNvSpPr>
          <p:nvPr>
            <p:ph idx="1"/>
          </p:nvPr>
        </p:nvSpPr>
        <p:spPr>
          <a:xfrm>
            <a:off x="291620" y="978478"/>
            <a:ext cx="8229600" cy="626040"/>
          </a:xfrm>
        </p:spPr>
        <p:txBody>
          <a:bodyPr>
            <a:normAutofit/>
          </a:bodyPr>
          <a:lstStyle/>
          <a:p>
            <a:pPr marL="0" indent="0" algn="ctr">
              <a:buNone/>
            </a:pPr>
            <a:r>
              <a:rPr lang="it-IT" sz="2800" b="1" dirty="0" err="1">
                <a:solidFill>
                  <a:srgbClr val="0F5494"/>
                </a:solidFill>
              </a:rPr>
              <a:t>External</a:t>
            </a:r>
            <a:r>
              <a:rPr lang="it-IT" sz="2800" b="1" dirty="0">
                <a:solidFill>
                  <a:srgbClr val="0F5494"/>
                </a:solidFill>
              </a:rPr>
              <a:t> </a:t>
            </a:r>
            <a:r>
              <a:rPr lang="it-IT" sz="2800" b="1" dirty="0" err="1">
                <a:solidFill>
                  <a:srgbClr val="0F5494"/>
                </a:solidFill>
              </a:rPr>
              <a:t>communication</a:t>
            </a:r>
            <a:endParaRPr lang="it-IT" sz="2800" b="1" dirty="0">
              <a:solidFill>
                <a:srgbClr val="0F5494"/>
              </a:solidFill>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17</a:t>
            </a:fld>
            <a:endParaRPr lang="en-GB" altLang="en-US"/>
          </a:p>
        </p:txBody>
      </p:sp>
      <p:sp>
        <p:nvSpPr>
          <p:cNvPr id="7" name="Tijdelijke aanduiding voor inhoud 2"/>
          <p:cNvSpPr txBox="1">
            <a:spLocks/>
          </p:cNvSpPr>
          <p:nvPr/>
        </p:nvSpPr>
        <p:spPr>
          <a:xfrm>
            <a:off x="389600" y="1885687"/>
            <a:ext cx="9028112" cy="46815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itchFamily="2" charset="2"/>
              <a:buChar char="§"/>
              <a:defRPr/>
            </a:pPr>
            <a:endParaRPr lang="en-US" altLang="en-US" sz="2000" b="1" dirty="0" smtClean="0">
              <a:solidFill>
                <a:srgbClr val="0F5494"/>
              </a:solidFill>
            </a:endParaRPr>
          </a:p>
        </p:txBody>
      </p:sp>
      <p:pic>
        <p:nvPicPr>
          <p:cNvPr id="9"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1556792"/>
            <a:ext cx="2602172" cy="1951630"/>
          </a:xfrm>
          <a:prstGeom prst="rect">
            <a:avLst/>
          </a:prstGeom>
        </p:spPr>
      </p:pic>
      <p:sp>
        <p:nvSpPr>
          <p:cNvPr id="3" name="Rettangolo 2"/>
          <p:cNvSpPr/>
          <p:nvPr/>
        </p:nvSpPr>
        <p:spPr>
          <a:xfrm>
            <a:off x="389600" y="2218213"/>
            <a:ext cx="8646896" cy="4139595"/>
          </a:xfrm>
          <a:prstGeom prst="rect">
            <a:avLst/>
          </a:prstGeom>
        </p:spPr>
        <p:txBody>
          <a:bodyPr wrap="square">
            <a:spAutoFit/>
          </a:bodyPr>
          <a:lstStyle/>
          <a:p>
            <a:pPr marL="82550" lvl="1" indent="0">
              <a:spcAft>
                <a:spcPts val="1200"/>
              </a:spcAft>
              <a:buClr>
                <a:srgbClr val="336699"/>
              </a:buClr>
              <a:buFontTx/>
              <a:buNone/>
              <a:defRPr/>
            </a:pPr>
            <a:r>
              <a:rPr lang="fr-BE" altLang="en-US" sz="2000" dirty="0">
                <a:solidFill>
                  <a:srgbClr val="0F5494"/>
                </a:solidFill>
                <a:latin typeface="+mn-lt"/>
                <a:ea typeface="Tahoma" panose="020B0604030504040204" pitchFamily="34" charset="0"/>
                <a:cs typeface="Tahoma" panose="020B0604030504040204" pitchFamily="34" charset="0"/>
              </a:rPr>
              <a:t>Project publications and </a:t>
            </a:r>
            <a:r>
              <a:rPr lang="fr-BE" altLang="en-US" sz="2000" dirty="0" err="1">
                <a:solidFill>
                  <a:srgbClr val="0F5494"/>
                </a:solidFill>
                <a:latin typeface="+mn-lt"/>
                <a:ea typeface="Tahoma" panose="020B0604030504040204" pitchFamily="34" charset="0"/>
                <a:cs typeface="Tahoma" panose="020B0604030504040204" pitchFamily="34" charset="0"/>
              </a:rPr>
              <a:t>results</a:t>
            </a:r>
            <a:r>
              <a:rPr lang="fr-BE" altLang="en-US" sz="2000" dirty="0">
                <a:solidFill>
                  <a:srgbClr val="0F5494"/>
                </a:solidFill>
                <a:latin typeface="+mn-lt"/>
                <a:ea typeface="Tahoma" panose="020B0604030504040204" pitchFamily="34" charset="0"/>
                <a:cs typeface="Tahoma" panose="020B0604030504040204" pitchFamily="34" charset="0"/>
              </a:rPr>
              <a:t> </a:t>
            </a:r>
            <a:r>
              <a:rPr lang="en-US" altLang="en-US" sz="2000" dirty="0">
                <a:solidFill>
                  <a:srgbClr val="0F5494"/>
                </a:solidFill>
                <a:latin typeface="+mn-lt"/>
                <a:ea typeface="Tahoma" panose="020B0604030504040204" pitchFamily="34" charset="0"/>
                <a:cs typeface="Tahoma" panose="020B0604030504040204" pitchFamily="34" charset="0"/>
              </a:rPr>
              <a:t>(Art. I.10.9)</a:t>
            </a:r>
            <a:r>
              <a:rPr lang="fr-BE" altLang="en-US" sz="2000" dirty="0" smtClean="0">
                <a:solidFill>
                  <a:srgbClr val="0F5494"/>
                </a:solidFill>
                <a:latin typeface="+mn-lt"/>
                <a:ea typeface="Tahoma" panose="020B0604030504040204" pitchFamily="34" charset="0"/>
                <a:cs typeface="Tahoma" panose="020B0604030504040204" pitchFamily="34" charset="0"/>
              </a:rPr>
              <a:t>:</a:t>
            </a:r>
          </a:p>
          <a:p>
            <a:pPr marL="82550" lvl="1" indent="0">
              <a:spcAft>
                <a:spcPts val="1200"/>
              </a:spcAft>
              <a:buClr>
                <a:srgbClr val="336699"/>
              </a:buClr>
              <a:buFontTx/>
              <a:buNone/>
              <a:defRPr/>
            </a:pPr>
            <a:endParaRPr lang="fr-BE" altLang="en-US" sz="2000" dirty="0">
              <a:solidFill>
                <a:srgbClr val="0F5494"/>
              </a:solidFill>
              <a:latin typeface="+mn-lt"/>
              <a:ea typeface="Tahoma" panose="020B0604030504040204" pitchFamily="34" charset="0"/>
              <a:cs typeface="Tahoma" panose="020B0604030504040204" pitchFamily="34" charset="0"/>
            </a:endParaRPr>
          </a:p>
          <a:p>
            <a:pPr marL="857250" lvl="1" indent="-342900">
              <a:spcBef>
                <a:spcPts val="600"/>
              </a:spcBef>
              <a:buClr>
                <a:srgbClr val="336699"/>
              </a:buClr>
              <a:buFont typeface="Wingdings" panose="05000000000000000000" pitchFamily="2" charset="2"/>
              <a:buChar char="§"/>
              <a:defRPr/>
            </a:pPr>
            <a:endParaRPr lang="fr-BE" altLang="en-US" sz="2000" dirty="0" smtClean="0">
              <a:solidFill>
                <a:srgbClr val="0F5494"/>
              </a:solidFill>
              <a:latin typeface="+mn-lt"/>
              <a:ea typeface="Tahoma" panose="020B0604030504040204" pitchFamily="34" charset="0"/>
              <a:cs typeface="Tahoma" panose="020B0604030504040204" pitchFamily="34" charset="0"/>
            </a:endParaRPr>
          </a:p>
          <a:p>
            <a:pPr marL="857250" lvl="1" indent="-342900">
              <a:spcBef>
                <a:spcPts val="600"/>
              </a:spcBef>
              <a:buClr>
                <a:srgbClr val="336699"/>
              </a:buClr>
              <a:buFont typeface="Wingdings" panose="05000000000000000000" pitchFamily="2" charset="2"/>
              <a:buChar char="§"/>
              <a:defRPr/>
            </a:pPr>
            <a:endParaRPr lang="fr-BE" altLang="en-US" sz="2000" dirty="0" smtClean="0">
              <a:solidFill>
                <a:srgbClr val="0F5494"/>
              </a:solidFill>
              <a:latin typeface="+mn-lt"/>
              <a:ea typeface="Tahoma" panose="020B0604030504040204" pitchFamily="34" charset="0"/>
              <a:cs typeface="Tahoma" panose="020B0604030504040204" pitchFamily="34" charset="0"/>
            </a:endParaRPr>
          </a:p>
          <a:p>
            <a:pPr marL="514350" lvl="1">
              <a:spcBef>
                <a:spcPts val="600"/>
              </a:spcBef>
              <a:buClr>
                <a:srgbClr val="336699"/>
              </a:buClr>
              <a:defRPr/>
            </a:pPr>
            <a:r>
              <a:rPr lang="fr-BE" altLang="en-US" sz="2000" dirty="0" smtClean="0">
                <a:solidFill>
                  <a:srgbClr val="0F5494"/>
                </a:solidFill>
                <a:latin typeface="+mn-lt"/>
                <a:ea typeface="Tahoma" panose="020B0604030504040204" pitchFamily="34" charset="0"/>
                <a:cs typeface="Tahoma" panose="020B0604030504040204" pitchFamily="34" charset="0"/>
              </a:rPr>
              <a:t>Must </a:t>
            </a:r>
            <a:r>
              <a:rPr lang="fr-BE" altLang="en-US" sz="2000" b="1" dirty="0" err="1">
                <a:solidFill>
                  <a:srgbClr val="0F5494"/>
                </a:solidFill>
                <a:latin typeface="+mn-lt"/>
                <a:ea typeface="Tahoma" panose="020B0604030504040204" pitchFamily="34" charset="0"/>
                <a:cs typeface="Tahoma" panose="020B0604030504040204" pitchFamily="34" charset="0"/>
              </a:rPr>
              <a:t>include</a:t>
            </a:r>
            <a:r>
              <a:rPr lang="fr-BE" altLang="en-US" sz="2000" b="1" dirty="0">
                <a:solidFill>
                  <a:srgbClr val="0F5494"/>
                </a:solidFill>
                <a:latin typeface="+mn-lt"/>
                <a:ea typeface="Tahoma" panose="020B0604030504040204" pitchFamily="34" charset="0"/>
                <a:cs typeface="Tahoma" panose="020B0604030504040204" pitchFamily="34" charset="0"/>
              </a:rPr>
              <a:t> </a:t>
            </a:r>
            <a:r>
              <a:rPr lang="fr-BE" altLang="en-US" sz="2000" b="1" dirty="0" smtClean="0">
                <a:solidFill>
                  <a:srgbClr val="0F5494"/>
                </a:solidFill>
                <a:latin typeface="+mn-lt"/>
                <a:ea typeface="Tahoma" panose="020B0604030504040204" pitchFamily="34" charset="0"/>
                <a:cs typeface="Tahoma" panose="020B0604030504040204" pitchFamily="34" charset="0"/>
              </a:rPr>
              <a:t>logo and </a:t>
            </a:r>
            <a:r>
              <a:rPr lang="fr-BE" altLang="en-US" sz="2000" b="1" dirty="0" err="1" smtClean="0">
                <a:solidFill>
                  <a:srgbClr val="0F5494"/>
                </a:solidFill>
                <a:latin typeface="+mn-lt"/>
                <a:ea typeface="Tahoma" panose="020B0604030504040204" pitchFamily="34" charset="0"/>
                <a:cs typeface="Tahoma" panose="020B0604030504040204" pitchFamily="34" charset="0"/>
              </a:rPr>
              <a:t>disclaimer</a:t>
            </a:r>
            <a:r>
              <a:rPr lang="fr-BE" altLang="en-US" sz="2000" dirty="0">
                <a:solidFill>
                  <a:srgbClr val="0F5494"/>
                </a:solidFill>
                <a:latin typeface="+mn-lt"/>
                <a:ea typeface="Tahoma" panose="020B0604030504040204" pitchFamily="34" charset="0"/>
                <a:cs typeface="Tahoma" panose="020B0604030504040204" pitchFamily="34" charset="0"/>
              </a:rPr>
              <a:t>:</a:t>
            </a:r>
          </a:p>
          <a:p>
            <a:pPr>
              <a:defRPr/>
            </a:pPr>
            <a:endParaRPr lang="en-GB" sz="2000" dirty="0" smtClean="0">
              <a:solidFill>
                <a:srgbClr val="0F5494"/>
              </a:solidFill>
              <a:ea typeface="Tahoma" panose="020B0604030504040204" pitchFamily="34" charset="0"/>
              <a:cs typeface="Tahoma" panose="020B0604030504040204" pitchFamily="34" charset="0"/>
              <a:sym typeface="Wingdings"/>
            </a:endParaRPr>
          </a:p>
          <a:p>
            <a:pPr>
              <a:defRPr/>
            </a:pPr>
            <a:endParaRPr lang="en-GB" sz="2000" dirty="0" smtClean="0">
              <a:solidFill>
                <a:srgbClr val="0F5494"/>
              </a:solidFill>
              <a:ea typeface="Tahoma" panose="020B0604030504040204" pitchFamily="34" charset="0"/>
              <a:cs typeface="Tahoma" panose="020B0604030504040204" pitchFamily="34" charset="0"/>
              <a:sym typeface="Wingdings"/>
            </a:endParaRPr>
          </a:p>
          <a:p>
            <a:pPr>
              <a:defRPr/>
            </a:pPr>
            <a:endParaRPr lang="en-GB" sz="2000" dirty="0">
              <a:solidFill>
                <a:srgbClr val="0F5494"/>
              </a:solidFill>
              <a:ea typeface="Tahoma" panose="020B0604030504040204" pitchFamily="34" charset="0"/>
              <a:cs typeface="Tahoma" panose="020B0604030504040204" pitchFamily="34" charset="0"/>
              <a:sym typeface="Wingdings"/>
            </a:endParaRPr>
          </a:p>
          <a:p>
            <a:pPr>
              <a:defRPr/>
            </a:pPr>
            <a:r>
              <a:rPr lang="en-GB" sz="2000" dirty="0" smtClean="0">
                <a:solidFill>
                  <a:srgbClr val="0F5494"/>
                </a:solidFill>
                <a:latin typeface="+mn-lt"/>
                <a:ea typeface="Tahoma" panose="020B0604030504040204" pitchFamily="34" charset="0"/>
                <a:cs typeface="Tahoma" panose="020B0604030504040204" pitchFamily="34" charset="0"/>
                <a:sym typeface="Wingdings"/>
              </a:rPr>
              <a:t>See </a:t>
            </a:r>
            <a:r>
              <a:rPr lang="en-GB" sz="2000" dirty="0">
                <a:solidFill>
                  <a:srgbClr val="0F5494"/>
                </a:solidFill>
                <a:latin typeface="+mn-lt"/>
                <a:ea typeface="Tahoma" panose="020B0604030504040204" pitchFamily="34" charset="0"/>
                <a:cs typeface="Tahoma" panose="020B0604030504040204" pitchFamily="34" charset="0"/>
                <a:sym typeface="Wingdings"/>
              </a:rPr>
              <a:t>Agency's website: </a:t>
            </a:r>
          </a:p>
          <a:p>
            <a:pPr>
              <a:defRPr/>
            </a:pPr>
            <a:r>
              <a:rPr lang="en-GB" dirty="0">
                <a:solidFill>
                  <a:srgbClr val="333399"/>
                </a:solidFill>
                <a:latin typeface="+mn-lt"/>
                <a:ea typeface="Tahoma" panose="020B0604030504040204" pitchFamily="34" charset="0"/>
                <a:cs typeface="Tahoma" panose="020B0604030504040204" pitchFamily="34" charset="0"/>
                <a:sym typeface="Wingdings"/>
                <a:hlinkClick r:id="rId5"/>
              </a:rPr>
              <a:t>https://</a:t>
            </a:r>
            <a:r>
              <a:rPr lang="en-GB" dirty="0" smtClean="0">
                <a:solidFill>
                  <a:srgbClr val="333399"/>
                </a:solidFill>
                <a:latin typeface="+mn-lt"/>
                <a:ea typeface="Tahoma" panose="020B0604030504040204" pitchFamily="34" charset="0"/>
                <a:cs typeface="Tahoma" panose="020B0604030504040204" pitchFamily="34" charset="0"/>
                <a:sym typeface="Wingdings"/>
                <a:hlinkClick r:id="rId5"/>
              </a:rPr>
              <a:t>eacea.ec.europa.eu/about-eacea/visual-identity-and-logos-eacea/erasmus-visual-identity-and-logos_en</a:t>
            </a:r>
            <a:r>
              <a:rPr lang="en-GB" dirty="0" smtClean="0">
                <a:solidFill>
                  <a:srgbClr val="333399"/>
                </a:solidFill>
                <a:latin typeface="+mn-lt"/>
                <a:ea typeface="Tahoma" panose="020B0604030504040204" pitchFamily="34" charset="0"/>
                <a:cs typeface="Tahoma" panose="020B0604030504040204" pitchFamily="34" charset="0"/>
                <a:sym typeface="Wingdings"/>
              </a:rPr>
              <a:t> </a:t>
            </a:r>
            <a:endParaRPr lang="en-GB" dirty="0">
              <a:solidFill>
                <a:srgbClr val="333399"/>
              </a:solidFill>
              <a:latin typeface="+mn-lt"/>
              <a:ea typeface="Tahoma" panose="020B0604030504040204" pitchFamily="34" charset="0"/>
              <a:cs typeface="Tahoma" panose="020B0604030504040204" pitchFamily="34" charset="0"/>
              <a:sym typeface="Wingdings"/>
            </a:endParaRPr>
          </a:p>
        </p:txBody>
      </p:sp>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458" y="2937269"/>
            <a:ext cx="350996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2" name="Picture 2" descr="\\unimarconi.loc\bpr\Progetti\USGM\UTGM_dal_6_agosto\PJ EUROPEI\PJ_IN_ESECUZIONE\BRIGHTS\WP6_Dissemination\LOGO\LOGOS\PARTNERS logos\P4. USGM\LOGO_USG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5"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4"/>
          <p:cNvCxnSpPr/>
          <p:nvPr/>
        </p:nvCxnSpPr>
        <p:spPr>
          <a:xfrm>
            <a:off x="191545" y="6484511"/>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703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204234" y="878636"/>
            <a:ext cx="8229600" cy="626040"/>
          </a:xfrm>
        </p:spPr>
        <p:txBody>
          <a:bodyPr>
            <a:normAutofit/>
          </a:bodyPr>
          <a:lstStyle/>
          <a:p>
            <a:pPr marL="0" indent="0" algn="ctr">
              <a:buNone/>
            </a:pPr>
            <a:r>
              <a:rPr lang="it-IT" sz="2800" b="1" dirty="0">
                <a:solidFill>
                  <a:srgbClr val="0F5494"/>
                </a:solidFill>
              </a:rPr>
              <a:t>Reporting: EACEA reporting</a:t>
            </a: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18</a:t>
            </a:fld>
            <a:endParaRPr lang="en-GB" altLang="en-US"/>
          </a:p>
        </p:txBody>
      </p:sp>
      <p:sp>
        <p:nvSpPr>
          <p:cNvPr id="9" name="Segnaposto contenuto 2"/>
          <p:cNvSpPr txBox="1">
            <a:spLocks/>
          </p:cNvSpPr>
          <p:nvPr/>
        </p:nvSpPr>
        <p:spPr>
          <a:xfrm>
            <a:off x="395536" y="1556792"/>
            <a:ext cx="8352928" cy="5164684"/>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0F5494"/>
                </a:solidFill>
              </a:rPr>
              <a:t>Two formal Periodic Reports must be submitted to the European </a:t>
            </a:r>
            <a:r>
              <a:rPr lang="en-US" sz="2800" b="1" dirty="0" smtClean="0">
                <a:solidFill>
                  <a:srgbClr val="0F5494"/>
                </a:solidFill>
              </a:rPr>
              <a:t>Commission</a:t>
            </a:r>
            <a:r>
              <a:rPr lang="en-US" sz="2800" b="1" dirty="0">
                <a:solidFill>
                  <a:srgbClr val="0F5494"/>
                </a:solidFill>
              </a:rPr>
              <a:t> </a:t>
            </a:r>
            <a:r>
              <a:rPr lang="en-US" sz="2800" b="1" dirty="0" smtClean="0">
                <a:solidFill>
                  <a:srgbClr val="0F5494"/>
                </a:solidFill>
              </a:rPr>
              <a:t>including:</a:t>
            </a:r>
          </a:p>
          <a:p>
            <a:pPr marL="457200" indent="-457200">
              <a:buAutoNum type="arabicParenR"/>
            </a:pPr>
            <a:r>
              <a:rPr lang="en-US" sz="2800" b="1" dirty="0" smtClean="0">
                <a:solidFill>
                  <a:srgbClr val="0F5494"/>
                </a:solidFill>
              </a:rPr>
              <a:t>Technical Implementation Report</a:t>
            </a:r>
          </a:p>
          <a:p>
            <a:pPr marL="457200" indent="-457200">
              <a:buAutoNum type="arabicParenR"/>
            </a:pPr>
            <a:r>
              <a:rPr lang="en-US" sz="2800" b="1" dirty="0" smtClean="0">
                <a:solidFill>
                  <a:srgbClr val="0F5494"/>
                </a:solidFill>
              </a:rPr>
              <a:t>Financial Statements</a:t>
            </a:r>
          </a:p>
          <a:p>
            <a:pPr marL="0" indent="0">
              <a:buNone/>
            </a:pPr>
            <a:endParaRPr lang="en-US" sz="2800" b="1" dirty="0">
              <a:solidFill>
                <a:srgbClr val="0F5494"/>
              </a:solidFill>
            </a:endParaRPr>
          </a:p>
          <a:p>
            <a:pPr>
              <a:buFontTx/>
              <a:buChar char="-"/>
            </a:pPr>
            <a:r>
              <a:rPr lang="en-US" sz="2800" b="1" dirty="0" smtClean="0">
                <a:solidFill>
                  <a:srgbClr val="FF0000"/>
                </a:solidFill>
              </a:rPr>
              <a:t>M21 </a:t>
            </a:r>
            <a:r>
              <a:rPr lang="en-US" sz="2800" b="1" dirty="0" smtClean="0">
                <a:solidFill>
                  <a:srgbClr val="FF0000"/>
                </a:solidFill>
                <a:sym typeface="Wingdings" panose="05000000000000000000" pitchFamily="2" charset="2"/>
              </a:rPr>
              <a:t> M22</a:t>
            </a:r>
          </a:p>
          <a:p>
            <a:pPr>
              <a:buFontTx/>
              <a:buChar char="-"/>
            </a:pPr>
            <a:endParaRPr lang="en-US" sz="2800" b="1" dirty="0">
              <a:solidFill>
                <a:srgbClr val="0F5494"/>
              </a:solidFill>
            </a:endParaRPr>
          </a:p>
          <a:p>
            <a:pPr>
              <a:buFontTx/>
              <a:buChar char="-"/>
            </a:pPr>
            <a:r>
              <a:rPr lang="en-US" sz="2800" b="1" dirty="0">
                <a:solidFill>
                  <a:srgbClr val="FF0000"/>
                </a:solidFill>
              </a:rPr>
              <a:t>at the concluding stage of the project (M36</a:t>
            </a:r>
            <a:r>
              <a:rPr lang="en-US" sz="2800" b="1" dirty="0" smtClean="0">
                <a:solidFill>
                  <a:srgbClr val="FF0000"/>
                </a:solidFill>
              </a:rPr>
              <a:t>) </a:t>
            </a:r>
            <a:r>
              <a:rPr lang="en-US" sz="2800" b="1" dirty="0" smtClean="0">
                <a:solidFill>
                  <a:srgbClr val="FF0000"/>
                </a:solidFill>
                <a:sym typeface="Wingdings" panose="05000000000000000000" pitchFamily="2" charset="2"/>
              </a:rPr>
              <a:t> </a:t>
            </a:r>
            <a:r>
              <a:rPr lang="it-IT" sz="2800" b="1" dirty="0" smtClean="0">
                <a:solidFill>
                  <a:srgbClr val="FF0000"/>
                </a:solidFill>
                <a:sym typeface="Wingdings" panose="05000000000000000000" pitchFamily="2" charset="2"/>
              </a:rPr>
              <a:t>2 </a:t>
            </a:r>
            <a:r>
              <a:rPr lang="it-IT" sz="2800" b="1" dirty="0" err="1" smtClean="0">
                <a:solidFill>
                  <a:srgbClr val="FF0000"/>
                </a:solidFill>
                <a:sym typeface="Wingdings" panose="05000000000000000000" pitchFamily="2" charset="2"/>
              </a:rPr>
              <a:t>months</a:t>
            </a:r>
            <a:r>
              <a:rPr lang="it-IT" sz="2800" b="1" dirty="0" smtClean="0">
                <a:solidFill>
                  <a:srgbClr val="FF0000"/>
                </a:solidFill>
                <a:sym typeface="Wingdings" panose="05000000000000000000" pitchFamily="2" charset="2"/>
              </a:rPr>
              <a:t> </a:t>
            </a:r>
            <a:r>
              <a:rPr lang="it-IT" sz="2800" b="1" dirty="0" err="1" smtClean="0">
                <a:solidFill>
                  <a:srgbClr val="FF0000"/>
                </a:solidFill>
                <a:sym typeface="Wingdings" panose="05000000000000000000" pitchFamily="2" charset="2"/>
              </a:rPr>
              <a:t>after</a:t>
            </a:r>
            <a:r>
              <a:rPr lang="it-IT" sz="2800" b="1" dirty="0" smtClean="0">
                <a:solidFill>
                  <a:srgbClr val="FF0000"/>
                </a:solidFill>
                <a:sym typeface="Wingdings" panose="05000000000000000000" pitchFamily="2" charset="2"/>
              </a:rPr>
              <a:t> UNITEL end</a:t>
            </a:r>
            <a:endParaRPr lang="it-IT" sz="2800" b="1" dirty="0">
              <a:solidFill>
                <a:srgbClr val="0F5494"/>
              </a:solidFill>
            </a:endParaRPr>
          </a:p>
          <a:p>
            <a:pPr marL="0" indent="0">
              <a:buFont typeface="Arial" panose="020B0604020202020204" pitchFamily="34" charset="0"/>
              <a:buNone/>
            </a:pPr>
            <a:r>
              <a:rPr lang="it-IT" sz="2800" i="1" dirty="0" err="1" smtClean="0">
                <a:solidFill>
                  <a:srgbClr val="0F5494"/>
                </a:solidFill>
              </a:rPr>
              <a:t>References</a:t>
            </a:r>
            <a:r>
              <a:rPr lang="it-IT" sz="2800" i="1" dirty="0" smtClean="0">
                <a:solidFill>
                  <a:srgbClr val="0F5494"/>
                </a:solidFill>
              </a:rPr>
              <a:t>: </a:t>
            </a:r>
          </a:p>
          <a:p>
            <a:pPr marL="0" indent="0">
              <a:buFont typeface="Arial" panose="020B0604020202020204" pitchFamily="34" charset="0"/>
              <a:buNone/>
            </a:pPr>
            <a:r>
              <a:rPr lang="it-IT" sz="2800" i="1" dirty="0" smtClean="0">
                <a:solidFill>
                  <a:srgbClr val="0F5494"/>
                </a:solidFill>
              </a:rPr>
              <a:t>Grant Agreement </a:t>
            </a:r>
            <a:r>
              <a:rPr lang="it-IT" sz="2800" b="1" i="1" dirty="0" smtClean="0">
                <a:solidFill>
                  <a:srgbClr val="0F5494"/>
                </a:solidFill>
              </a:rPr>
              <a:t>Art I.4.1 + </a:t>
            </a:r>
            <a:r>
              <a:rPr lang="it-IT" sz="2800" b="1" i="1" dirty="0" err="1" smtClean="0">
                <a:solidFill>
                  <a:srgbClr val="0F5494"/>
                </a:solidFill>
              </a:rPr>
              <a:t>Annex</a:t>
            </a:r>
            <a:r>
              <a:rPr lang="it-IT" sz="2800" b="1" i="1" dirty="0" smtClean="0">
                <a:solidFill>
                  <a:srgbClr val="0F5494"/>
                </a:solidFill>
              </a:rPr>
              <a:t> V</a:t>
            </a:r>
          </a:p>
          <a:p>
            <a:pPr marL="0" indent="0">
              <a:buFont typeface="Arial" panose="020B0604020202020204" pitchFamily="34" charset="0"/>
              <a:buNone/>
            </a:pPr>
            <a:endParaRPr lang="it-IT" sz="2800" i="1" dirty="0">
              <a:solidFill>
                <a:srgbClr val="0F5494"/>
              </a:solidFill>
            </a:endParaRPr>
          </a:p>
          <a:p>
            <a:pPr marL="0" indent="0">
              <a:buNone/>
            </a:pPr>
            <a:r>
              <a:rPr lang="it-IT" sz="2800" b="1" i="1" dirty="0" smtClean="0">
                <a:solidFill>
                  <a:srgbClr val="0F5494"/>
                </a:solidFill>
              </a:rPr>
              <a:t>Tools: </a:t>
            </a:r>
            <a:r>
              <a:rPr lang="it-IT" sz="2800" i="1" dirty="0">
                <a:solidFill>
                  <a:srgbClr val="0F5494"/>
                </a:solidFill>
              </a:rPr>
              <a:t>https://eacea.ec.europa.eu/erasmus-plus/beneficiaries-space/capacity-building-in-field-higher-education-2020_en</a:t>
            </a:r>
            <a:endParaRPr lang="it-IT" sz="2800" i="1" dirty="0" smtClean="0">
              <a:solidFill>
                <a:srgbClr val="0F5494"/>
              </a:solidFill>
            </a:endParaRPr>
          </a:p>
          <a:p>
            <a:pPr marL="0" indent="0">
              <a:buNone/>
            </a:pPr>
            <a:r>
              <a:rPr lang="it-IT" sz="2800" b="1" i="1" dirty="0" err="1" smtClean="0">
                <a:solidFill>
                  <a:srgbClr val="0F5494"/>
                </a:solidFill>
              </a:rPr>
              <a:t>Section</a:t>
            </a:r>
            <a:r>
              <a:rPr lang="it-IT" sz="2800" b="1" i="1" dirty="0" smtClean="0">
                <a:solidFill>
                  <a:srgbClr val="0F5494"/>
                </a:solidFill>
              </a:rPr>
              <a:t>: REPORTING</a:t>
            </a:r>
            <a:endParaRPr lang="it-IT" sz="2800" b="1" i="1" dirty="0">
              <a:solidFill>
                <a:srgbClr val="0F5494"/>
              </a:solidFill>
            </a:endParaRPr>
          </a:p>
          <a:p>
            <a:pPr marL="0" indent="0">
              <a:buNone/>
            </a:pPr>
            <a:endParaRPr lang="it-IT" sz="2200" i="1" dirty="0">
              <a:solidFill>
                <a:srgbClr val="0F5494"/>
              </a:solidFill>
            </a:endParaRPr>
          </a:p>
        </p:txBody>
      </p:sp>
      <p:sp>
        <p:nvSpPr>
          <p:cNvPr id="3" name="CasellaDiTesto 2"/>
          <p:cNvSpPr txBox="1"/>
          <p:nvPr/>
        </p:nvSpPr>
        <p:spPr>
          <a:xfrm rot="20205724">
            <a:off x="6103811" y="2314108"/>
            <a:ext cx="2553002" cy="923330"/>
          </a:xfrm>
          <a:prstGeom prst="rect">
            <a:avLst/>
          </a:prstGeom>
          <a:noFill/>
        </p:spPr>
        <p:txBody>
          <a:bodyPr wrap="square" rtlCol="0">
            <a:spAutoFit/>
          </a:bodyPr>
          <a:lstStyle/>
          <a:p>
            <a:pPr algn="ctr"/>
            <a:r>
              <a:rPr lang="it-IT" sz="5400" dirty="0" err="1" smtClean="0">
                <a:solidFill>
                  <a:srgbClr val="00B050"/>
                </a:solidFill>
                <a:effectLst>
                  <a:outerShdw blurRad="38100" dist="38100" dir="2700000" algn="tl">
                    <a:srgbClr val="000000">
                      <a:alpha val="43137"/>
                    </a:srgbClr>
                  </a:outerShdw>
                </a:effectLst>
                <a:latin typeface="Cooper Black" panose="0208090404030B020404" pitchFamily="18" charset="0"/>
              </a:rPr>
              <a:t>When</a:t>
            </a:r>
            <a:r>
              <a:rPr lang="it-IT" sz="5400" dirty="0" smtClean="0">
                <a:solidFill>
                  <a:srgbClr val="00B050"/>
                </a:solidFill>
                <a:effectLst>
                  <a:outerShdw blurRad="38100" dist="38100" dir="2700000" algn="tl">
                    <a:srgbClr val="000000">
                      <a:alpha val="43137"/>
                    </a:srgbClr>
                  </a:outerShdw>
                </a:effectLst>
                <a:latin typeface="Cooper Black" panose="0208090404030B020404" pitchFamily="18" charset="0"/>
              </a:rPr>
              <a:t>? </a:t>
            </a:r>
            <a:endParaRPr lang="it-IT" sz="5400" dirty="0">
              <a:solidFill>
                <a:srgbClr val="00B050"/>
              </a:solidFill>
              <a:effectLst>
                <a:outerShdw blurRad="38100" dist="38100" dir="2700000" algn="tl">
                  <a:srgbClr val="000000">
                    <a:alpha val="43137"/>
                  </a:srgbClr>
                </a:outerShdw>
              </a:effectLst>
              <a:latin typeface="Cooper Black" panose="0208090404030B020404" pitchFamily="18" charset="0"/>
            </a:endParaRPr>
          </a:p>
        </p:txBody>
      </p:sp>
      <p:pic>
        <p:nvPicPr>
          <p:cNvPr id="10"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3"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412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19</a:t>
            </a:fld>
            <a:endParaRPr lang="en-GB" altLang="en-US" dirty="0"/>
          </a:p>
        </p:txBody>
      </p:sp>
      <p:grpSp>
        <p:nvGrpSpPr>
          <p:cNvPr id="23" name="Group 16"/>
          <p:cNvGrpSpPr/>
          <p:nvPr/>
        </p:nvGrpSpPr>
        <p:grpSpPr>
          <a:xfrm>
            <a:off x="43856" y="2443017"/>
            <a:ext cx="2438400" cy="2105027"/>
            <a:chOff x="608012" y="1781173"/>
            <a:chExt cx="2438400" cy="2105027"/>
          </a:xfrm>
        </p:grpSpPr>
        <p:sp>
          <p:nvSpPr>
            <p:cNvPr id="24" name="Arc 8"/>
            <p:cNvSpPr/>
            <p:nvPr/>
          </p:nvSpPr>
          <p:spPr>
            <a:xfrm>
              <a:off x="1674812" y="2514600"/>
              <a:ext cx="1371600" cy="1371600"/>
            </a:xfrm>
            <a:prstGeom prst="arc">
              <a:avLst>
                <a:gd name="adj1" fmla="val 10812873"/>
                <a:gd name="adj2" fmla="val 16131434"/>
              </a:avLst>
            </a:prstGeom>
            <a:noFill/>
            <a:ln w="76200" cap="rnd" cmpd="sng" algn="ctr">
              <a:solidFill>
                <a:srgbClr val="C2D348">
                  <a:lumMod val="75000"/>
                </a:srgb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25" name="Freeform 14"/>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C2D348">
                  <a:lumMod val="75000"/>
                </a:srgb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26" name="Freeform 15"/>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C2D348">
                  <a:lumMod val="75000"/>
                </a:srgbClr>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27" name="Group 7"/>
          <p:cNvGrpSpPr/>
          <p:nvPr/>
        </p:nvGrpSpPr>
        <p:grpSpPr>
          <a:xfrm>
            <a:off x="1160631" y="3305029"/>
            <a:ext cx="1066800" cy="1066800"/>
            <a:chOff x="9726611" y="2667000"/>
            <a:chExt cx="1066800" cy="1066800"/>
          </a:xfrm>
        </p:grpSpPr>
        <p:sp>
          <p:nvSpPr>
            <p:cNvPr id="28" name="Oval 5"/>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 name="Oval 6"/>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31" name="TextBox 45"/>
          <p:cNvSpPr txBox="1"/>
          <p:nvPr/>
        </p:nvSpPr>
        <p:spPr>
          <a:xfrm>
            <a:off x="727219" y="4446541"/>
            <a:ext cx="2081018" cy="707886"/>
          </a:xfrm>
          <a:prstGeom prst="rect">
            <a:avLst/>
          </a:prstGeom>
          <a:noFill/>
        </p:spPr>
        <p:txBody>
          <a:bodyPr wrap="none" rtlCol="0" anchor="ctr">
            <a:spAutoFit/>
          </a:bodyPr>
          <a:lstStyle/>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November 2021</a:t>
            </a:r>
          </a:p>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 M10 </a:t>
            </a:r>
            <a:endParaRPr lang="en-US" sz="2000" b="1" i="1" dirty="0">
              <a:solidFill>
                <a:prstClr val="black">
                  <a:lumMod val="75000"/>
                  <a:lumOff val="25000"/>
                </a:prstClr>
              </a:solidFill>
              <a:latin typeface="Arial" panose="020B0604020202020204" pitchFamily="34" charset="0"/>
              <a:cs typeface="Arial" panose="020B0604020202020204" pitchFamily="34" charset="0"/>
            </a:endParaRPr>
          </a:p>
        </p:txBody>
      </p:sp>
      <p:sp>
        <p:nvSpPr>
          <p:cNvPr id="32" name="TextBox 50"/>
          <p:cNvSpPr txBox="1"/>
          <p:nvPr/>
        </p:nvSpPr>
        <p:spPr>
          <a:xfrm>
            <a:off x="867079" y="1412729"/>
            <a:ext cx="1843778" cy="907964"/>
          </a:xfrm>
          <a:prstGeom prst="rect">
            <a:avLst/>
          </a:prstGeom>
          <a:noFill/>
        </p:spPr>
        <p:txBody>
          <a:bodyPr wrap="square" rtlCol="0" anchor="ctr">
            <a:noAutofit/>
          </a:bodyPr>
          <a:lstStyle/>
          <a:p>
            <a:pPr algn="ctr" defTabSz="1218987"/>
            <a:r>
              <a:rPr lang="en-US" sz="1600" b="1" dirty="0" smtClean="0">
                <a:solidFill>
                  <a:srgbClr val="E46C0A"/>
                </a:solidFill>
                <a:latin typeface="Arial" panose="020B0604020202020204" pitchFamily="34" charset="0"/>
                <a:cs typeface="Arial" panose="020B0604020202020204" pitchFamily="34" charset="0"/>
              </a:rPr>
              <a:t>1</a:t>
            </a:r>
            <a:r>
              <a:rPr lang="en-US" sz="1600" b="1" baseline="30000" dirty="0" smtClean="0">
                <a:solidFill>
                  <a:srgbClr val="E46C0A"/>
                </a:solidFill>
                <a:latin typeface="Arial" panose="020B0604020202020204" pitchFamily="34" charset="0"/>
                <a:cs typeface="Arial" panose="020B0604020202020204" pitchFamily="34" charset="0"/>
              </a:rPr>
              <a:t>st</a:t>
            </a:r>
            <a:r>
              <a:rPr lang="en-US" sz="1600" b="1" dirty="0" smtClean="0">
                <a:solidFill>
                  <a:srgbClr val="E46C0A"/>
                </a:solidFill>
                <a:latin typeface="Arial" panose="020B0604020202020204" pitchFamily="34" charset="0"/>
                <a:cs typeface="Arial" panose="020B0604020202020204" pitchFamily="34" charset="0"/>
              </a:rPr>
              <a:t> internal reporting </a:t>
            </a:r>
            <a:endParaRPr lang="en-US" sz="1600" b="1" dirty="0">
              <a:solidFill>
                <a:srgbClr val="E46C0A"/>
              </a:solidFill>
              <a:latin typeface="Arial" panose="020B0604020202020204" pitchFamily="34" charset="0"/>
              <a:cs typeface="Arial" panose="020B0604020202020204" pitchFamily="34" charset="0"/>
            </a:endParaRPr>
          </a:p>
        </p:txBody>
      </p:sp>
      <p:sp>
        <p:nvSpPr>
          <p:cNvPr id="33" name="Freeform 49"/>
          <p:cNvSpPr>
            <a:spLocks/>
          </p:cNvSpPr>
          <p:nvPr/>
        </p:nvSpPr>
        <p:spPr bwMode="auto">
          <a:xfrm>
            <a:off x="1559978" y="3633685"/>
            <a:ext cx="325655" cy="345645"/>
          </a:xfrm>
          <a:custGeom>
            <a:avLst/>
            <a:gdLst>
              <a:gd name="T0" fmla="*/ 1893 w 1988"/>
              <a:gd name="T1" fmla="*/ 2 h 1751"/>
              <a:gd name="T2" fmla="*/ 1908 w 1988"/>
              <a:gd name="T3" fmla="*/ 18 h 1751"/>
              <a:gd name="T4" fmla="*/ 1928 w 1988"/>
              <a:gd name="T5" fmla="*/ 47 h 1751"/>
              <a:gd name="T6" fmla="*/ 1951 w 1988"/>
              <a:gd name="T7" fmla="*/ 80 h 1751"/>
              <a:gd name="T8" fmla="*/ 1972 w 1988"/>
              <a:gd name="T9" fmla="*/ 110 h 1751"/>
              <a:gd name="T10" fmla="*/ 1984 w 1988"/>
              <a:gd name="T11" fmla="*/ 129 h 1751"/>
              <a:gd name="T12" fmla="*/ 1988 w 1988"/>
              <a:gd name="T13" fmla="*/ 145 h 1751"/>
              <a:gd name="T14" fmla="*/ 1977 w 1988"/>
              <a:gd name="T15" fmla="*/ 168 h 1751"/>
              <a:gd name="T16" fmla="*/ 1816 w 1988"/>
              <a:gd name="T17" fmla="*/ 327 h 1751"/>
              <a:gd name="T18" fmla="*/ 1663 w 1988"/>
              <a:gd name="T19" fmla="*/ 496 h 1751"/>
              <a:gd name="T20" fmla="*/ 1519 w 1988"/>
              <a:gd name="T21" fmla="*/ 668 h 1751"/>
              <a:gd name="T22" fmla="*/ 1386 w 1988"/>
              <a:gd name="T23" fmla="*/ 843 h 1751"/>
              <a:gd name="T24" fmla="*/ 1264 w 1988"/>
              <a:gd name="T25" fmla="*/ 1016 h 1751"/>
              <a:gd name="T26" fmla="*/ 1154 w 1988"/>
              <a:gd name="T27" fmla="*/ 1182 h 1751"/>
              <a:gd name="T28" fmla="*/ 1058 w 1988"/>
              <a:gd name="T29" fmla="*/ 1341 h 1751"/>
              <a:gd name="T30" fmla="*/ 978 w 1988"/>
              <a:gd name="T31" fmla="*/ 1487 h 1751"/>
              <a:gd name="T32" fmla="*/ 913 w 1988"/>
              <a:gd name="T33" fmla="*/ 1617 h 1751"/>
              <a:gd name="T34" fmla="*/ 864 w 1988"/>
              <a:gd name="T35" fmla="*/ 1730 h 1751"/>
              <a:gd name="T36" fmla="*/ 850 w 1988"/>
              <a:gd name="T37" fmla="*/ 1747 h 1751"/>
              <a:gd name="T38" fmla="*/ 837 w 1988"/>
              <a:gd name="T39" fmla="*/ 1751 h 1751"/>
              <a:gd name="T40" fmla="*/ 822 w 1988"/>
              <a:gd name="T41" fmla="*/ 1749 h 1751"/>
              <a:gd name="T42" fmla="*/ 0 w 1988"/>
              <a:gd name="T43" fmla="*/ 904 h 1751"/>
              <a:gd name="T44" fmla="*/ 9 w 1988"/>
              <a:gd name="T45" fmla="*/ 893 h 1751"/>
              <a:gd name="T46" fmla="*/ 34 w 1988"/>
              <a:gd name="T47" fmla="*/ 867 h 1751"/>
              <a:gd name="T48" fmla="*/ 74 w 1988"/>
              <a:gd name="T49" fmla="*/ 832 h 1751"/>
              <a:gd name="T50" fmla="*/ 118 w 1988"/>
              <a:gd name="T51" fmla="*/ 790 h 1751"/>
              <a:gd name="T52" fmla="*/ 164 w 1988"/>
              <a:gd name="T53" fmla="*/ 750 h 1751"/>
              <a:gd name="T54" fmla="*/ 205 w 1988"/>
              <a:gd name="T55" fmla="*/ 716 h 1751"/>
              <a:gd name="T56" fmla="*/ 235 w 1988"/>
              <a:gd name="T57" fmla="*/ 694 h 1751"/>
              <a:gd name="T58" fmla="*/ 250 w 1988"/>
              <a:gd name="T59" fmla="*/ 687 h 1751"/>
              <a:gd name="T60" fmla="*/ 728 w 1988"/>
              <a:gd name="T61" fmla="*/ 1002 h 1751"/>
              <a:gd name="T62" fmla="*/ 811 w 1988"/>
              <a:gd name="T63" fmla="*/ 910 h 1751"/>
              <a:gd name="T64" fmla="*/ 911 w 1988"/>
              <a:gd name="T65" fmla="*/ 800 h 1751"/>
              <a:gd name="T66" fmla="*/ 1032 w 1988"/>
              <a:gd name="T67" fmla="*/ 679 h 1751"/>
              <a:gd name="T68" fmla="*/ 1172 w 1988"/>
              <a:gd name="T69" fmla="*/ 547 h 1751"/>
              <a:gd name="T70" fmla="*/ 1328 w 1988"/>
              <a:gd name="T71" fmla="*/ 411 h 1751"/>
              <a:gd name="T72" fmla="*/ 1498 w 1988"/>
              <a:gd name="T73" fmla="*/ 272 h 1751"/>
              <a:gd name="T74" fmla="*/ 1687 w 1988"/>
              <a:gd name="T75" fmla="*/ 134 h 1751"/>
              <a:gd name="T76" fmla="*/ 1889 w 1988"/>
              <a:gd name="T77"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88" h="1751">
                <a:moveTo>
                  <a:pt x="1889" y="0"/>
                </a:moveTo>
                <a:lnTo>
                  <a:pt x="1893" y="2"/>
                </a:lnTo>
                <a:lnTo>
                  <a:pt x="1898" y="9"/>
                </a:lnTo>
                <a:lnTo>
                  <a:pt x="1908" y="18"/>
                </a:lnTo>
                <a:lnTo>
                  <a:pt x="1917" y="32"/>
                </a:lnTo>
                <a:lnTo>
                  <a:pt x="1928" y="47"/>
                </a:lnTo>
                <a:lnTo>
                  <a:pt x="1940" y="64"/>
                </a:lnTo>
                <a:lnTo>
                  <a:pt x="1951" y="80"/>
                </a:lnTo>
                <a:lnTo>
                  <a:pt x="1962" y="96"/>
                </a:lnTo>
                <a:lnTo>
                  <a:pt x="1972" y="110"/>
                </a:lnTo>
                <a:lnTo>
                  <a:pt x="1978" y="121"/>
                </a:lnTo>
                <a:lnTo>
                  <a:pt x="1984" y="129"/>
                </a:lnTo>
                <a:lnTo>
                  <a:pt x="1985" y="132"/>
                </a:lnTo>
                <a:lnTo>
                  <a:pt x="1988" y="145"/>
                </a:lnTo>
                <a:lnTo>
                  <a:pt x="1985" y="157"/>
                </a:lnTo>
                <a:lnTo>
                  <a:pt x="1977" y="168"/>
                </a:lnTo>
                <a:lnTo>
                  <a:pt x="1896" y="246"/>
                </a:lnTo>
                <a:lnTo>
                  <a:pt x="1816" y="327"/>
                </a:lnTo>
                <a:lnTo>
                  <a:pt x="1738" y="411"/>
                </a:lnTo>
                <a:lnTo>
                  <a:pt x="1663" y="496"/>
                </a:lnTo>
                <a:lnTo>
                  <a:pt x="1589" y="581"/>
                </a:lnTo>
                <a:lnTo>
                  <a:pt x="1519" y="668"/>
                </a:lnTo>
                <a:lnTo>
                  <a:pt x="1451" y="756"/>
                </a:lnTo>
                <a:lnTo>
                  <a:pt x="1386" y="843"/>
                </a:lnTo>
                <a:lnTo>
                  <a:pt x="1324" y="929"/>
                </a:lnTo>
                <a:lnTo>
                  <a:pt x="1264" y="1016"/>
                </a:lnTo>
                <a:lnTo>
                  <a:pt x="1207" y="1099"/>
                </a:lnTo>
                <a:lnTo>
                  <a:pt x="1154" y="1182"/>
                </a:lnTo>
                <a:lnTo>
                  <a:pt x="1104" y="1263"/>
                </a:lnTo>
                <a:lnTo>
                  <a:pt x="1058" y="1341"/>
                </a:lnTo>
                <a:lnTo>
                  <a:pt x="1016" y="1415"/>
                </a:lnTo>
                <a:lnTo>
                  <a:pt x="978" y="1487"/>
                </a:lnTo>
                <a:lnTo>
                  <a:pt x="943" y="1554"/>
                </a:lnTo>
                <a:lnTo>
                  <a:pt x="913" y="1617"/>
                </a:lnTo>
                <a:lnTo>
                  <a:pt x="886" y="1677"/>
                </a:lnTo>
                <a:lnTo>
                  <a:pt x="864" y="1730"/>
                </a:lnTo>
                <a:lnTo>
                  <a:pt x="859" y="1740"/>
                </a:lnTo>
                <a:lnTo>
                  <a:pt x="850" y="1747"/>
                </a:lnTo>
                <a:lnTo>
                  <a:pt x="841" y="1751"/>
                </a:lnTo>
                <a:lnTo>
                  <a:pt x="837" y="1751"/>
                </a:lnTo>
                <a:lnTo>
                  <a:pt x="834" y="1751"/>
                </a:lnTo>
                <a:lnTo>
                  <a:pt x="822" y="1749"/>
                </a:lnTo>
                <a:lnTo>
                  <a:pt x="811" y="1741"/>
                </a:lnTo>
                <a:lnTo>
                  <a:pt x="0" y="904"/>
                </a:lnTo>
                <a:lnTo>
                  <a:pt x="2" y="902"/>
                </a:lnTo>
                <a:lnTo>
                  <a:pt x="9" y="893"/>
                </a:lnTo>
                <a:lnTo>
                  <a:pt x="19" y="882"/>
                </a:lnTo>
                <a:lnTo>
                  <a:pt x="34" y="867"/>
                </a:lnTo>
                <a:lnTo>
                  <a:pt x="53" y="849"/>
                </a:lnTo>
                <a:lnTo>
                  <a:pt x="74" y="832"/>
                </a:lnTo>
                <a:lnTo>
                  <a:pt x="95" y="811"/>
                </a:lnTo>
                <a:lnTo>
                  <a:pt x="118" y="790"/>
                </a:lnTo>
                <a:lnTo>
                  <a:pt x="141" y="770"/>
                </a:lnTo>
                <a:lnTo>
                  <a:pt x="164" y="750"/>
                </a:lnTo>
                <a:lnTo>
                  <a:pt x="185" y="733"/>
                </a:lnTo>
                <a:lnTo>
                  <a:pt x="205" y="716"/>
                </a:lnTo>
                <a:lnTo>
                  <a:pt x="221" y="704"/>
                </a:lnTo>
                <a:lnTo>
                  <a:pt x="235" y="694"/>
                </a:lnTo>
                <a:lnTo>
                  <a:pt x="246" y="689"/>
                </a:lnTo>
                <a:lnTo>
                  <a:pt x="250" y="687"/>
                </a:lnTo>
                <a:lnTo>
                  <a:pt x="696" y="1040"/>
                </a:lnTo>
                <a:lnTo>
                  <a:pt x="728" y="1002"/>
                </a:lnTo>
                <a:lnTo>
                  <a:pt x="766" y="958"/>
                </a:lnTo>
                <a:lnTo>
                  <a:pt x="811" y="910"/>
                </a:lnTo>
                <a:lnTo>
                  <a:pt x="859" y="856"/>
                </a:lnTo>
                <a:lnTo>
                  <a:pt x="911" y="800"/>
                </a:lnTo>
                <a:lnTo>
                  <a:pt x="970" y="741"/>
                </a:lnTo>
                <a:lnTo>
                  <a:pt x="1032" y="679"/>
                </a:lnTo>
                <a:lnTo>
                  <a:pt x="1100" y="614"/>
                </a:lnTo>
                <a:lnTo>
                  <a:pt x="1172" y="547"/>
                </a:lnTo>
                <a:lnTo>
                  <a:pt x="1248" y="480"/>
                </a:lnTo>
                <a:lnTo>
                  <a:pt x="1328" y="411"/>
                </a:lnTo>
                <a:lnTo>
                  <a:pt x="1412" y="341"/>
                </a:lnTo>
                <a:lnTo>
                  <a:pt x="1498" y="272"/>
                </a:lnTo>
                <a:lnTo>
                  <a:pt x="1591" y="202"/>
                </a:lnTo>
                <a:lnTo>
                  <a:pt x="1687" y="134"/>
                </a:lnTo>
                <a:lnTo>
                  <a:pt x="1786" y="66"/>
                </a:lnTo>
                <a:lnTo>
                  <a:pt x="1889" y="0"/>
                </a:lnTo>
                <a:close/>
              </a:path>
            </a:pathLst>
          </a:custGeom>
          <a:solidFill>
            <a:srgbClr val="00B05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endParaRPr>
          </a:p>
        </p:txBody>
      </p:sp>
      <p:grpSp>
        <p:nvGrpSpPr>
          <p:cNvPr id="34" name="Group 17"/>
          <p:cNvGrpSpPr/>
          <p:nvPr/>
        </p:nvGrpSpPr>
        <p:grpSpPr>
          <a:xfrm flipV="1">
            <a:off x="2258322" y="3115497"/>
            <a:ext cx="2438400" cy="2105027"/>
            <a:chOff x="608012" y="1781173"/>
            <a:chExt cx="2438400" cy="2105027"/>
          </a:xfrm>
        </p:grpSpPr>
        <p:sp>
          <p:nvSpPr>
            <p:cNvPr id="35" name="Arc 18"/>
            <p:cNvSpPr/>
            <p:nvPr/>
          </p:nvSpPr>
          <p:spPr>
            <a:xfrm>
              <a:off x="1674812" y="2514600"/>
              <a:ext cx="1371600" cy="1371600"/>
            </a:xfrm>
            <a:prstGeom prst="arc">
              <a:avLst>
                <a:gd name="adj1" fmla="val 10812873"/>
                <a:gd name="adj2" fmla="val 16131434"/>
              </a:avLst>
            </a:prstGeom>
            <a:noFill/>
            <a:ln w="76200" cap="rnd" cmpd="sng" algn="ctr">
              <a:solidFill>
                <a:srgbClr val="3BA0BB"/>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36" name="Freeform 1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3BA0BB"/>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37" name="Freeform 2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3BA0BB"/>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38" name="Group 21"/>
          <p:cNvGrpSpPr/>
          <p:nvPr/>
        </p:nvGrpSpPr>
        <p:grpSpPr>
          <a:xfrm>
            <a:off x="3371221" y="3224854"/>
            <a:ext cx="1066800" cy="1066800"/>
            <a:chOff x="9726611" y="2667000"/>
            <a:chExt cx="1066800" cy="1066800"/>
          </a:xfrm>
        </p:grpSpPr>
        <p:sp>
          <p:nvSpPr>
            <p:cNvPr id="39" name="Oval 22"/>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Oval 23"/>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41" name="Freeform 58"/>
          <p:cNvSpPr>
            <a:spLocks noEditPoints="1"/>
          </p:cNvSpPr>
          <p:nvPr/>
        </p:nvSpPr>
        <p:spPr bwMode="auto">
          <a:xfrm>
            <a:off x="3657376" y="3513002"/>
            <a:ext cx="494491" cy="490504"/>
          </a:xfrm>
          <a:custGeom>
            <a:avLst/>
            <a:gdLst>
              <a:gd name="T0" fmla="*/ 52 w 105"/>
              <a:gd name="T1" fmla="*/ 47 h 104"/>
              <a:gd name="T2" fmla="*/ 52 w 105"/>
              <a:gd name="T3" fmla="*/ 58 h 104"/>
              <a:gd name="T4" fmla="*/ 52 w 105"/>
              <a:gd name="T5" fmla="*/ 38 h 104"/>
              <a:gd name="T6" fmla="*/ 52 w 105"/>
              <a:gd name="T7" fmla="*/ 67 h 104"/>
              <a:gd name="T8" fmla="*/ 52 w 105"/>
              <a:gd name="T9" fmla="*/ 38 h 104"/>
              <a:gd name="T10" fmla="*/ 19 w 105"/>
              <a:gd name="T11" fmla="*/ 71 h 104"/>
              <a:gd name="T12" fmla="*/ 12 w 105"/>
              <a:gd name="T13" fmla="*/ 85 h 104"/>
              <a:gd name="T14" fmla="*/ 26 w 105"/>
              <a:gd name="T15" fmla="*/ 93 h 104"/>
              <a:gd name="T16" fmla="*/ 42 w 105"/>
              <a:gd name="T17" fmla="*/ 90 h 104"/>
              <a:gd name="T18" fmla="*/ 47 w 105"/>
              <a:gd name="T19" fmla="*/ 104 h 104"/>
              <a:gd name="T20" fmla="*/ 62 w 105"/>
              <a:gd name="T21" fmla="*/ 99 h 104"/>
              <a:gd name="T22" fmla="*/ 72 w 105"/>
              <a:gd name="T23" fmla="*/ 86 h 104"/>
              <a:gd name="T24" fmla="*/ 86 w 105"/>
              <a:gd name="T25" fmla="*/ 93 h 104"/>
              <a:gd name="T26" fmla="*/ 93 w 105"/>
              <a:gd name="T27" fmla="*/ 79 h 104"/>
              <a:gd name="T28" fmla="*/ 90 w 105"/>
              <a:gd name="T29" fmla="*/ 63 h 104"/>
              <a:gd name="T30" fmla="*/ 105 w 105"/>
              <a:gd name="T31" fmla="*/ 57 h 104"/>
              <a:gd name="T32" fmla="*/ 100 w 105"/>
              <a:gd name="T33" fmla="*/ 42 h 104"/>
              <a:gd name="T34" fmla="*/ 86 w 105"/>
              <a:gd name="T35" fmla="*/ 33 h 104"/>
              <a:gd name="T36" fmla="*/ 93 w 105"/>
              <a:gd name="T37" fmla="*/ 19 h 104"/>
              <a:gd name="T38" fmla="*/ 79 w 105"/>
              <a:gd name="T39" fmla="*/ 12 h 104"/>
              <a:gd name="T40" fmla="*/ 63 w 105"/>
              <a:gd name="T41" fmla="*/ 15 h 104"/>
              <a:gd name="T42" fmla="*/ 58 w 105"/>
              <a:gd name="T43" fmla="*/ 0 h 104"/>
              <a:gd name="T44" fmla="*/ 42 w 105"/>
              <a:gd name="T45" fmla="*/ 5 h 104"/>
              <a:gd name="T46" fmla="*/ 33 w 105"/>
              <a:gd name="T47" fmla="*/ 18 h 104"/>
              <a:gd name="T48" fmla="*/ 19 w 105"/>
              <a:gd name="T49" fmla="*/ 12 h 104"/>
              <a:gd name="T50" fmla="*/ 12 w 105"/>
              <a:gd name="T51" fmla="*/ 26 h 104"/>
              <a:gd name="T52" fmla="*/ 15 w 105"/>
              <a:gd name="T53" fmla="*/ 42 h 104"/>
              <a:gd name="T54" fmla="*/ 0 w 105"/>
              <a:gd name="T55" fmla="*/ 47 h 104"/>
              <a:gd name="T56" fmla="*/ 5 w 105"/>
              <a:gd name="T57" fmla="*/ 62 h 104"/>
              <a:gd name="T58" fmla="*/ 52 w 105"/>
              <a:gd name="T59" fmla="*/ 29 h 104"/>
              <a:gd name="T60" fmla="*/ 52 w 105"/>
              <a:gd name="T61" fmla="*/ 76 h 104"/>
              <a:gd name="T62" fmla="*/ 52 w 105"/>
              <a:gd name="T63" fmla="*/ 2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 h="104">
                <a:moveTo>
                  <a:pt x="47" y="52"/>
                </a:moveTo>
                <a:cubicBezTo>
                  <a:pt x="47" y="49"/>
                  <a:pt x="49" y="47"/>
                  <a:pt x="52" y="47"/>
                </a:cubicBezTo>
                <a:cubicBezTo>
                  <a:pt x="56" y="47"/>
                  <a:pt x="58" y="49"/>
                  <a:pt x="58" y="52"/>
                </a:cubicBezTo>
                <a:cubicBezTo>
                  <a:pt x="58" y="55"/>
                  <a:pt x="56" y="58"/>
                  <a:pt x="52" y="58"/>
                </a:cubicBezTo>
                <a:cubicBezTo>
                  <a:pt x="49" y="58"/>
                  <a:pt x="47" y="55"/>
                  <a:pt x="47" y="52"/>
                </a:cubicBezTo>
                <a:close/>
                <a:moveTo>
                  <a:pt x="52" y="38"/>
                </a:moveTo>
                <a:cubicBezTo>
                  <a:pt x="44" y="38"/>
                  <a:pt x="38" y="44"/>
                  <a:pt x="38" y="52"/>
                </a:cubicBezTo>
                <a:cubicBezTo>
                  <a:pt x="38" y="60"/>
                  <a:pt x="44" y="67"/>
                  <a:pt x="52" y="67"/>
                </a:cubicBezTo>
                <a:cubicBezTo>
                  <a:pt x="60" y="67"/>
                  <a:pt x="67" y="60"/>
                  <a:pt x="67" y="52"/>
                </a:cubicBezTo>
                <a:cubicBezTo>
                  <a:pt x="67" y="44"/>
                  <a:pt x="60" y="38"/>
                  <a:pt x="52" y="38"/>
                </a:cubicBezTo>
                <a:close/>
                <a:moveTo>
                  <a:pt x="15" y="63"/>
                </a:moveTo>
                <a:cubicBezTo>
                  <a:pt x="16" y="66"/>
                  <a:pt x="17" y="69"/>
                  <a:pt x="19" y="71"/>
                </a:cubicBezTo>
                <a:cubicBezTo>
                  <a:pt x="12" y="79"/>
                  <a:pt x="12" y="79"/>
                  <a:pt x="12" y="79"/>
                </a:cubicBezTo>
                <a:cubicBezTo>
                  <a:pt x="10" y="80"/>
                  <a:pt x="10" y="84"/>
                  <a:pt x="12" y="85"/>
                </a:cubicBezTo>
                <a:cubicBezTo>
                  <a:pt x="19" y="93"/>
                  <a:pt x="19" y="93"/>
                  <a:pt x="19" y="93"/>
                </a:cubicBezTo>
                <a:cubicBezTo>
                  <a:pt x="21" y="95"/>
                  <a:pt x="24" y="95"/>
                  <a:pt x="26" y="93"/>
                </a:cubicBezTo>
                <a:cubicBezTo>
                  <a:pt x="33" y="86"/>
                  <a:pt x="33" y="86"/>
                  <a:pt x="33" y="86"/>
                </a:cubicBezTo>
                <a:cubicBezTo>
                  <a:pt x="36" y="88"/>
                  <a:pt x="39" y="89"/>
                  <a:pt x="42" y="90"/>
                </a:cubicBezTo>
                <a:cubicBezTo>
                  <a:pt x="42" y="99"/>
                  <a:pt x="42" y="99"/>
                  <a:pt x="42" y="99"/>
                </a:cubicBezTo>
                <a:cubicBezTo>
                  <a:pt x="42" y="102"/>
                  <a:pt x="45" y="104"/>
                  <a:pt x="47" y="104"/>
                </a:cubicBezTo>
                <a:cubicBezTo>
                  <a:pt x="58" y="104"/>
                  <a:pt x="58" y="104"/>
                  <a:pt x="58" y="104"/>
                </a:cubicBezTo>
                <a:cubicBezTo>
                  <a:pt x="60" y="104"/>
                  <a:pt x="62" y="102"/>
                  <a:pt x="62" y="99"/>
                </a:cubicBezTo>
                <a:cubicBezTo>
                  <a:pt x="63" y="90"/>
                  <a:pt x="63" y="90"/>
                  <a:pt x="63" y="90"/>
                </a:cubicBezTo>
                <a:cubicBezTo>
                  <a:pt x="66" y="89"/>
                  <a:pt x="69" y="88"/>
                  <a:pt x="72" y="86"/>
                </a:cubicBezTo>
                <a:cubicBezTo>
                  <a:pt x="79" y="93"/>
                  <a:pt x="79" y="93"/>
                  <a:pt x="79" y="93"/>
                </a:cubicBezTo>
                <a:cubicBezTo>
                  <a:pt x="81" y="95"/>
                  <a:pt x="84" y="95"/>
                  <a:pt x="86" y="93"/>
                </a:cubicBezTo>
                <a:cubicBezTo>
                  <a:pt x="93" y="85"/>
                  <a:pt x="93" y="85"/>
                  <a:pt x="93" y="85"/>
                </a:cubicBezTo>
                <a:cubicBezTo>
                  <a:pt x="95" y="84"/>
                  <a:pt x="95" y="80"/>
                  <a:pt x="93" y="79"/>
                </a:cubicBezTo>
                <a:cubicBezTo>
                  <a:pt x="86" y="71"/>
                  <a:pt x="86" y="71"/>
                  <a:pt x="86" y="71"/>
                </a:cubicBezTo>
                <a:cubicBezTo>
                  <a:pt x="88" y="69"/>
                  <a:pt x="89" y="66"/>
                  <a:pt x="90" y="63"/>
                </a:cubicBezTo>
                <a:cubicBezTo>
                  <a:pt x="100" y="62"/>
                  <a:pt x="100" y="62"/>
                  <a:pt x="100" y="62"/>
                </a:cubicBezTo>
                <a:cubicBezTo>
                  <a:pt x="102" y="62"/>
                  <a:pt x="105" y="60"/>
                  <a:pt x="105" y="57"/>
                </a:cubicBezTo>
                <a:cubicBezTo>
                  <a:pt x="105" y="47"/>
                  <a:pt x="105" y="47"/>
                  <a:pt x="105" y="47"/>
                </a:cubicBezTo>
                <a:cubicBezTo>
                  <a:pt x="105" y="44"/>
                  <a:pt x="102" y="42"/>
                  <a:pt x="100" y="42"/>
                </a:cubicBezTo>
                <a:cubicBezTo>
                  <a:pt x="90" y="42"/>
                  <a:pt x="90" y="42"/>
                  <a:pt x="90" y="42"/>
                </a:cubicBezTo>
                <a:cubicBezTo>
                  <a:pt x="89" y="39"/>
                  <a:pt x="88" y="36"/>
                  <a:pt x="86" y="33"/>
                </a:cubicBezTo>
                <a:cubicBezTo>
                  <a:pt x="93" y="26"/>
                  <a:pt x="93" y="26"/>
                  <a:pt x="93" y="26"/>
                </a:cubicBezTo>
                <a:cubicBezTo>
                  <a:pt x="95" y="24"/>
                  <a:pt x="95" y="21"/>
                  <a:pt x="93" y="19"/>
                </a:cubicBezTo>
                <a:cubicBezTo>
                  <a:pt x="86" y="12"/>
                  <a:pt x="86" y="12"/>
                  <a:pt x="86" y="12"/>
                </a:cubicBezTo>
                <a:cubicBezTo>
                  <a:pt x="84" y="10"/>
                  <a:pt x="81" y="10"/>
                  <a:pt x="79" y="12"/>
                </a:cubicBezTo>
                <a:cubicBezTo>
                  <a:pt x="72" y="18"/>
                  <a:pt x="72" y="18"/>
                  <a:pt x="72" y="18"/>
                </a:cubicBezTo>
                <a:cubicBezTo>
                  <a:pt x="69" y="17"/>
                  <a:pt x="66" y="16"/>
                  <a:pt x="63" y="15"/>
                </a:cubicBezTo>
                <a:cubicBezTo>
                  <a:pt x="62" y="5"/>
                  <a:pt x="62" y="5"/>
                  <a:pt x="62" y="5"/>
                </a:cubicBezTo>
                <a:cubicBezTo>
                  <a:pt x="62" y="2"/>
                  <a:pt x="60" y="0"/>
                  <a:pt x="58" y="0"/>
                </a:cubicBezTo>
                <a:cubicBezTo>
                  <a:pt x="47" y="0"/>
                  <a:pt x="47" y="0"/>
                  <a:pt x="47" y="0"/>
                </a:cubicBezTo>
                <a:cubicBezTo>
                  <a:pt x="45" y="0"/>
                  <a:pt x="42" y="2"/>
                  <a:pt x="42" y="5"/>
                </a:cubicBezTo>
                <a:cubicBezTo>
                  <a:pt x="42" y="15"/>
                  <a:pt x="42" y="15"/>
                  <a:pt x="42" y="15"/>
                </a:cubicBezTo>
                <a:cubicBezTo>
                  <a:pt x="39" y="16"/>
                  <a:pt x="36" y="17"/>
                  <a:pt x="33" y="18"/>
                </a:cubicBezTo>
                <a:cubicBezTo>
                  <a:pt x="26" y="12"/>
                  <a:pt x="26" y="12"/>
                  <a:pt x="26" y="12"/>
                </a:cubicBezTo>
                <a:cubicBezTo>
                  <a:pt x="24" y="10"/>
                  <a:pt x="21" y="10"/>
                  <a:pt x="19" y="12"/>
                </a:cubicBezTo>
                <a:cubicBezTo>
                  <a:pt x="12" y="19"/>
                  <a:pt x="12" y="19"/>
                  <a:pt x="12" y="19"/>
                </a:cubicBezTo>
                <a:cubicBezTo>
                  <a:pt x="10" y="21"/>
                  <a:pt x="10" y="24"/>
                  <a:pt x="12" y="26"/>
                </a:cubicBezTo>
                <a:cubicBezTo>
                  <a:pt x="19" y="33"/>
                  <a:pt x="19" y="33"/>
                  <a:pt x="19" y="33"/>
                </a:cubicBezTo>
                <a:cubicBezTo>
                  <a:pt x="17" y="36"/>
                  <a:pt x="16" y="39"/>
                  <a:pt x="15" y="42"/>
                </a:cubicBezTo>
                <a:cubicBezTo>
                  <a:pt x="5" y="42"/>
                  <a:pt x="5" y="42"/>
                  <a:pt x="5" y="42"/>
                </a:cubicBezTo>
                <a:cubicBezTo>
                  <a:pt x="3" y="42"/>
                  <a:pt x="0" y="44"/>
                  <a:pt x="0" y="47"/>
                </a:cubicBezTo>
                <a:cubicBezTo>
                  <a:pt x="0" y="57"/>
                  <a:pt x="0" y="57"/>
                  <a:pt x="0" y="57"/>
                </a:cubicBezTo>
                <a:cubicBezTo>
                  <a:pt x="0" y="60"/>
                  <a:pt x="3" y="62"/>
                  <a:pt x="5" y="62"/>
                </a:cubicBezTo>
                <a:lnTo>
                  <a:pt x="15" y="63"/>
                </a:lnTo>
                <a:close/>
                <a:moveTo>
                  <a:pt x="52" y="29"/>
                </a:moveTo>
                <a:cubicBezTo>
                  <a:pt x="65" y="29"/>
                  <a:pt x="76" y="39"/>
                  <a:pt x="76" y="52"/>
                </a:cubicBezTo>
                <a:cubicBezTo>
                  <a:pt x="76" y="65"/>
                  <a:pt x="65" y="76"/>
                  <a:pt x="52" y="76"/>
                </a:cubicBezTo>
                <a:cubicBezTo>
                  <a:pt x="40" y="76"/>
                  <a:pt x="29" y="65"/>
                  <a:pt x="29" y="52"/>
                </a:cubicBezTo>
                <a:cubicBezTo>
                  <a:pt x="29" y="39"/>
                  <a:pt x="40" y="29"/>
                  <a:pt x="52" y="29"/>
                </a:cubicBezTo>
                <a:close/>
              </a:path>
            </a:pathLst>
          </a:custGeom>
          <a:solidFill>
            <a:srgbClr val="3BA0BB"/>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sp>
        <p:nvSpPr>
          <p:cNvPr id="42" name="TextBox 46"/>
          <p:cNvSpPr txBox="1"/>
          <p:nvPr/>
        </p:nvSpPr>
        <p:spPr>
          <a:xfrm>
            <a:off x="2893064" y="2366153"/>
            <a:ext cx="2151551" cy="707886"/>
          </a:xfrm>
          <a:prstGeom prst="rect">
            <a:avLst/>
          </a:prstGeom>
          <a:noFill/>
        </p:spPr>
        <p:txBody>
          <a:bodyPr wrap="none" rtlCol="0" anchor="ctr">
            <a:spAutoFit/>
          </a:bodyPr>
          <a:lstStyle/>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September 2022</a:t>
            </a:r>
          </a:p>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M21</a:t>
            </a:r>
            <a:r>
              <a:rPr lang="en-US" sz="2000" i="1" dirty="0" smtClean="0">
                <a:solidFill>
                  <a:prstClr val="black">
                    <a:lumMod val="75000"/>
                    <a:lumOff val="25000"/>
                  </a:prstClr>
                </a:solidFill>
                <a:latin typeface="Arial" panose="020B0604020202020204" pitchFamily="34" charset="0"/>
                <a:cs typeface="Arial" panose="020B0604020202020204" pitchFamily="34" charset="0"/>
              </a:rPr>
              <a:t> </a:t>
            </a:r>
            <a:endParaRPr lang="en-US" sz="2000" i="1" dirty="0">
              <a:solidFill>
                <a:prstClr val="black">
                  <a:lumMod val="75000"/>
                  <a:lumOff val="25000"/>
                </a:prstClr>
              </a:solidFill>
              <a:latin typeface="Arial" panose="020B0604020202020204" pitchFamily="34" charset="0"/>
              <a:cs typeface="Arial" panose="020B0604020202020204" pitchFamily="34" charset="0"/>
            </a:endParaRPr>
          </a:p>
        </p:txBody>
      </p:sp>
      <p:sp>
        <p:nvSpPr>
          <p:cNvPr id="43" name="TextBox 52"/>
          <p:cNvSpPr txBox="1"/>
          <p:nvPr/>
        </p:nvSpPr>
        <p:spPr>
          <a:xfrm>
            <a:off x="3081891" y="5433612"/>
            <a:ext cx="1843778" cy="907964"/>
          </a:xfrm>
          <a:prstGeom prst="rect">
            <a:avLst/>
          </a:prstGeom>
          <a:noFill/>
        </p:spPr>
        <p:txBody>
          <a:bodyPr wrap="square" rtlCol="0" anchor="ctr">
            <a:noAutofit/>
          </a:bodyPr>
          <a:lstStyle/>
          <a:p>
            <a:pPr algn="ctr" defTabSz="1218987"/>
            <a:r>
              <a:rPr lang="en-US" sz="1600" b="1" dirty="0" smtClean="0">
                <a:solidFill>
                  <a:srgbClr val="3BA0BB"/>
                </a:solidFill>
                <a:latin typeface="Arial" panose="020B0604020202020204" pitchFamily="34" charset="0"/>
                <a:cs typeface="Arial" panose="020B0604020202020204" pitchFamily="34" charset="0"/>
              </a:rPr>
              <a:t>Interim report for the EACEA and 2</a:t>
            </a:r>
            <a:r>
              <a:rPr lang="en-US" sz="1600" b="1" baseline="30000" dirty="0" smtClean="0">
                <a:solidFill>
                  <a:srgbClr val="3BA0BB"/>
                </a:solidFill>
                <a:latin typeface="Arial" panose="020B0604020202020204" pitchFamily="34" charset="0"/>
                <a:cs typeface="Arial" panose="020B0604020202020204" pitchFamily="34" charset="0"/>
              </a:rPr>
              <a:t>nd</a:t>
            </a:r>
            <a:r>
              <a:rPr lang="en-US" sz="1600" b="1" dirty="0" smtClean="0">
                <a:solidFill>
                  <a:srgbClr val="3BA0BB"/>
                </a:solidFill>
                <a:latin typeface="Arial" panose="020B0604020202020204" pitchFamily="34" charset="0"/>
                <a:cs typeface="Arial" panose="020B0604020202020204" pitchFamily="34" charset="0"/>
              </a:rPr>
              <a:t> internal reporting</a:t>
            </a: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44" name="Group 27"/>
          <p:cNvGrpSpPr/>
          <p:nvPr/>
        </p:nvGrpSpPr>
        <p:grpSpPr>
          <a:xfrm>
            <a:off x="4507717" y="2443016"/>
            <a:ext cx="2438400" cy="2105027"/>
            <a:chOff x="608012" y="1781173"/>
            <a:chExt cx="2438400" cy="2105027"/>
          </a:xfrm>
        </p:grpSpPr>
        <p:sp>
          <p:nvSpPr>
            <p:cNvPr id="45" name="Arc 28"/>
            <p:cNvSpPr/>
            <p:nvPr/>
          </p:nvSpPr>
          <p:spPr>
            <a:xfrm>
              <a:off x="1674812" y="2514600"/>
              <a:ext cx="1371600" cy="1371600"/>
            </a:xfrm>
            <a:prstGeom prst="arc">
              <a:avLst>
                <a:gd name="adj1" fmla="val 10812873"/>
                <a:gd name="adj2" fmla="val 16131434"/>
              </a:avLst>
            </a:prstGeom>
            <a:noFill/>
            <a:ln w="76200" cap="rnd" cmpd="sng" algn="ctr">
              <a:solidFill>
                <a:srgbClr val="896FA8"/>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46" name="Freeform 2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896FA8"/>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47" name="Freeform 3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896FA8"/>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48" name="Group 24"/>
          <p:cNvGrpSpPr/>
          <p:nvPr/>
        </p:nvGrpSpPr>
        <p:grpSpPr>
          <a:xfrm>
            <a:off x="5638800" y="3305029"/>
            <a:ext cx="1066800" cy="1066800"/>
            <a:chOff x="9726611" y="2667000"/>
            <a:chExt cx="1066800" cy="1066800"/>
          </a:xfrm>
        </p:grpSpPr>
        <p:sp>
          <p:nvSpPr>
            <p:cNvPr id="49" name="Oval 25"/>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50" name="Oval 26"/>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51" name="TextBox 47"/>
          <p:cNvSpPr txBox="1"/>
          <p:nvPr/>
        </p:nvSpPr>
        <p:spPr>
          <a:xfrm>
            <a:off x="5620089" y="4446541"/>
            <a:ext cx="1409360" cy="707886"/>
          </a:xfrm>
          <a:prstGeom prst="rect">
            <a:avLst/>
          </a:prstGeom>
          <a:noFill/>
        </p:spPr>
        <p:txBody>
          <a:bodyPr wrap="none" rtlCol="0" anchor="ctr">
            <a:spAutoFit/>
          </a:bodyPr>
          <a:lstStyle/>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April 2023</a:t>
            </a:r>
          </a:p>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M28</a:t>
            </a:r>
            <a:endParaRPr lang="en-US" sz="2000" b="1" i="1" dirty="0">
              <a:solidFill>
                <a:prstClr val="black">
                  <a:lumMod val="75000"/>
                  <a:lumOff val="25000"/>
                </a:prstClr>
              </a:solidFill>
              <a:latin typeface="Arial" panose="020B0604020202020204" pitchFamily="34" charset="0"/>
              <a:cs typeface="Arial" panose="020B0604020202020204" pitchFamily="34" charset="0"/>
            </a:endParaRPr>
          </a:p>
        </p:txBody>
      </p:sp>
      <p:sp>
        <p:nvSpPr>
          <p:cNvPr id="52" name="TextBox 53"/>
          <p:cNvSpPr txBox="1"/>
          <p:nvPr/>
        </p:nvSpPr>
        <p:spPr>
          <a:xfrm>
            <a:off x="5489899" y="1412729"/>
            <a:ext cx="1843778" cy="907964"/>
          </a:xfrm>
          <a:prstGeom prst="rect">
            <a:avLst/>
          </a:prstGeom>
          <a:noFill/>
        </p:spPr>
        <p:txBody>
          <a:bodyPr wrap="square" rtlCol="0" anchor="ctr">
            <a:noAutofit/>
          </a:bodyPr>
          <a:lstStyle/>
          <a:p>
            <a:pPr algn="ctr" defTabSz="1218987"/>
            <a:r>
              <a:rPr lang="en-US" sz="1600" b="1" dirty="0" smtClean="0">
                <a:solidFill>
                  <a:srgbClr val="896FA8"/>
                </a:solidFill>
                <a:latin typeface="Arial" panose="020B0604020202020204" pitchFamily="34" charset="0"/>
                <a:cs typeface="Arial" panose="020B0604020202020204" pitchFamily="34" charset="0"/>
              </a:rPr>
              <a:t>3</a:t>
            </a:r>
            <a:r>
              <a:rPr lang="en-US" sz="1600" b="1" baseline="30000" dirty="0" smtClean="0">
                <a:solidFill>
                  <a:srgbClr val="896FA8"/>
                </a:solidFill>
                <a:latin typeface="Arial" panose="020B0604020202020204" pitchFamily="34" charset="0"/>
                <a:cs typeface="Arial" panose="020B0604020202020204" pitchFamily="34" charset="0"/>
              </a:rPr>
              <a:t>rd</a:t>
            </a:r>
            <a:r>
              <a:rPr lang="en-US" sz="1600" b="1" dirty="0" smtClean="0">
                <a:solidFill>
                  <a:srgbClr val="896FA8"/>
                </a:solidFill>
                <a:latin typeface="Arial" panose="020B0604020202020204" pitchFamily="34" charset="0"/>
                <a:cs typeface="Arial" panose="020B0604020202020204" pitchFamily="34" charset="0"/>
              </a:rPr>
              <a:t> internal reporting</a:t>
            </a: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53" name="Freeform 5"/>
          <p:cNvSpPr>
            <a:spLocks noEditPoints="1"/>
          </p:cNvSpPr>
          <p:nvPr/>
        </p:nvSpPr>
        <p:spPr bwMode="auto">
          <a:xfrm flipH="1">
            <a:off x="5932695" y="3637914"/>
            <a:ext cx="479010" cy="401031"/>
          </a:xfrm>
          <a:custGeom>
            <a:avLst/>
            <a:gdLst>
              <a:gd name="T0" fmla="*/ 97 w 106"/>
              <a:gd name="T1" fmla="*/ 74 h 89"/>
              <a:gd name="T2" fmla="*/ 106 w 106"/>
              <a:gd name="T3" fmla="*/ 65 h 89"/>
              <a:gd name="T4" fmla="*/ 106 w 106"/>
              <a:gd name="T5" fmla="*/ 9 h 89"/>
              <a:gd name="T6" fmla="*/ 97 w 106"/>
              <a:gd name="T7" fmla="*/ 0 h 89"/>
              <a:gd name="T8" fmla="*/ 48 w 106"/>
              <a:gd name="T9" fmla="*/ 0 h 89"/>
              <a:gd name="T10" fmla="*/ 39 w 106"/>
              <a:gd name="T11" fmla="*/ 9 h 89"/>
              <a:gd name="T12" fmla="*/ 39 w 106"/>
              <a:gd name="T13" fmla="*/ 18 h 89"/>
              <a:gd name="T14" fmla="*/ 26 w 106"/>
              <a:gd name="T15" fmla="*/ 18 h 89"/>
              <a:gd name="T16" fmla="*/ 18 w 106"/>
              <a:gd name="T17" fmla="*/ 21 h 89"/>
              <a:gd name="T18" fmla="*/ 7 w 106"/>
              <a:gd name="T19" fmla="*/ 33 h 89"/>
              <a:gd name="T20" fmla="*/ 4 w 106"/>
              <a:gd name="T21" fmla="*/ 40 h 89"/>
              <a:gd name="T22" fmla="*/ 4 w 106"/>
              <a:gd name="T23" fmla="*/ 63 h 89"/>
              <a:gd name="T24" fmla="*/ 0 w 106"/>
              <a:gd name="T25" fmla="*/ 68 h 89"/>
              <a:gd name="T26" fmla="*/ 5 w 106"/>
              <a:gd name="T27" fmla="*/ 74 h 89"/>
              <a:gd name="T28" fmla="*/ 13 w 106"/>
              <a:gd name="T29" fmla="*/ 74 h 89"/>
              <a:gd name="T30" fmla="*/ 29 w 106"/>
              <a:gd name="T31" fmla="*/ 89 h 89"/>
              <a:gd name="T32" fmla="*/ 46 w 106"/>
              <a:gd name="T33" fmla="*/ 74 h 89"/>
              <a:gd name="T34" fmla="*/ 62 w 106"/>
              <a:gd name="T35" fmla="*/ 74 h 89"/>
              <a:gd name="T36" fmla="*/ 78 w 106"/>
              <a:gd name="T37" fmla="*/ 89 h 89"/>
              <a:gd name="T38" fmla="*/ 95 w 106"/>
              <a:gd name="T39" fmla="*/ 74 h 89"/>
              <a:gd name="T40" fmla="*/ 97 w 106"/>
              <a:gd name="T41" fmla="*/ 74 h 89"/>
              <a:gd name="T42" fmla="*/ 35 w 106"/>
              <a:gd name="T43" fmla="*/ 73 h 89"/>
              <a:gd name="T44" fmla="*/ 29 w 106"/>
              <a:gd name="T45" fmla="*/ 78 h 89"/>
              <a:gd name="T46" fmla="*/ 24 w 106"/>
              <a:gd name="T47" fmla="*/ 73 h 89"/>
              <a:gd name="T48" fmla="*/ 29 w 106"/>
              <a:gd name="T49" fmla="*/ 67 h 89"/>
              <a:gd name="T50" fmla="*/ 35 w 106"/>
              <a:gd name="T51" fmla="*/ 73 h 89"/>
              <a:gd name="T52" fmla="*/ 84 w 106"/>
              <a:gd name="T53" fmla="*/ 73 h 89"/>
              <a:gd name="T54" fmla="*/ 78 w 106"/>
              <a:gd name="T55" fmla="*/ 78 h 89"/>
              <a:gd name="T56" fmla="*/ 73 w 106"/>
              <a:gd name="T57" fmla="*/ 73 h 89"/>
              <a:gd name="T58" fmla="*/ 78 w 106"/>
              <a:gd name="T59" fmla="*/ 67 h 89"/>
              <a:gd name="T60" fmla="*/ 84 w 106"/>
              <a:gd name="T61" fmla="*/ 73 h 89"/>
              <a:gd name="T62" fmla="*/ 15 w 106"/>
              <a:gd name="T63" fmla="*/ 47 h 89"/>
              <a:gd name="T64" fmla="*/ 15 w 106"/>
              <a:gd name="T65" fmla="*/ 41 h 89"/>
              <a:gd name="T66" fmla="*/ 18 w 106"/>
              <a:gd name="T67" fmla="*/ 37 h 89"/>
              <a:gd name="T68" fmla="*/ 22 w 106"/>
              <a:gd name="T69" fmla="*/ 32 h 89"/>
              <a:gd name="T70" fmla="*/ 27 w 106"/>
              <a:gd name="T71" fmla="*/ 29 h 89"/>
              <a:gd name="T72" fmla="*/ 39 w 106"/>
              <a:gd name="T73" fmla="*/ 29 h 89"/>
              <a:gd name="T74" fmla="*/ 39 w 106"/>
              <a:gd name="T75" fmla="*/ 47 h 89"/>
              <a:gd name="T76" fmla="*/ 15 w 106"/>
              <a:gd name="T77" fmla="*/ 4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89">
                <a:moveTo>
                  <a:pt x="97" y="74"/>
                </a:moveTo>
                <a:cubicBezTo>
                  <a:pt x="102" y="74"/>
                  <a:pt x="106" y="70"/>
                  <a:pt x="106" y="65"/>
                </a:cubicBezTo>
                <a:cubicBezTo>
                  <a:pt x="106" y="9"/>
                  <a:pt x="106" y="9"/>
                  <a:pt x="106" y="9"/>
                </a:cubicBezTo>
                <a:cubicBezTo>
                  <a:pt x="106" y="4"/>
                  <a:pt x="102" y="0"/>
                  <a:pt x="97" y="0"/>
                </a:cubicBezTo>
                <a:cubicBezTo>
                  <a:pt x="48" y="0"/>
                  <a:pt x="48" y="0"/>
                  <a:pt x="48" y="0"/>
                </a:cubicBezTo>
                <a:cubicBezTo>
                  <a:pt x="43" y="0"/>
                  <a:pt x="39" y="4"/>
                  <a:pt x="39" y="9"/>
                </a:cubicBezTo>
                <a:cubicBezTo>
                  <a:pt x="39" y="18"/>
                  <a:pt x="39" y="18"/>
                  <a:pt x="39" y="18"/>
                </a:cubicBezTo>
                <a:cubicBezTo>
                  <a:pt x="26" y="18"/>
                  <a:pt x="26" y="18"/>
                  <a:pt x="26" y="18"/>
                </a:cubicBezTo>
                <a:cubicBezTo>
                  <a:pt x="23" y="18"/>
                  <a:pt x="20" y="19"/>
                  <a:pt x="18" y="21"/>
                </a:cubicBezTo>
                <a:cubicBezTo>
                  <a:pt x="7" y="33"/>
                  <a:pt x="7" y="33"/>
                  <a:pt x="7" y="33"/>
                </a:cubicBezTo>
                <a:cubicBezTo>
                  <a:pt x="5" y="35"/>
                  <a:pt x="4" y="37"/>
                  <a:pt x="4" y="40"/>
                </a:cubicBezTo>
                <a:cubicBezTo>
                  <a:pt x="4" y="63"/>
                  <a:pt x="4" y="63"/>
                  <a:pt x="4" y="63"/>
                </a:cubicBezTo>
                <a:cubicBezTo>
                  <a:pt x="1" y="63"/>
                  <a:pt x="0" y="65"/>
                  <a:pt x="0" y="68"/>
                </a:cubicBezTo>
                <a:cubicBezTo>
                  <a:pt x="0" y="71"/>
                  <a:pt x="2" y="74"/>
                  <a:pt x="5" y="74"/>
                </a:cubicBezTo>
                <a:cubicBezTo>
                  <a:pt x="13" y="74"/>
                  <a:pt x="13" y="74"/>
                  <a:pt x="13" y="74"/>
                </a:cubicBezTo>
                <a:cubicBezTo>
                  <a:pt x="13" y="82"/>
                  <a:pt x="21" y="89"/>
                  <a:pt x="29" y="89"/>
                </a:cubicBezTo>
                <a:cubicBezTo>
                  <a:pt x="38" y="89"/>
                  <a:pt x="46" y="82"/>
                  <a:pt x="46" y="74"/>
                </a:cubicBezTo>
                <a:cubicBezTo>
                  <a:pt x="62" y="74"/>
                  <a:pt x="62" y="74"/>
                  <a:pt x="62" y="74"/>
                </a:cubicBezTo>
                <a:cubicBezTo>
                  <a:pt x="62" y="82"/>
                  <a:pt x="69" y="89"/>
                  <a:pt x="78" y="89"/>
                </a:cubicBezTo>
                <a:cubicBezTo>
                  <a:pt x="87" y="89"/>
                  <a:pt x="94" y="82"/>
                  <a:pt x="95" y="74"/>
                </a:cubicBezTo>
                <a:lnTo>
                  <a:pt x="97" y="74"/>
                </a:lnTo>
                <a:close/>
                <a:moveTo>
                  <a:pt x="35" y="73"/>
                </a:moveTo>
                <a:cubicBezTo>
                  <a:pt x="35" y="76"/>
                  <a:pt x="33" y="78"/>
                  <a:pt x="29" y="78"/>
                </a:cubicBezTo>
                <a:cubicBezTo>
                  <a:pt x="26" y="78"/>
                  <a:pt x="24" y="76"/>
                  <a:pt x="24" y="73"/>
                </a:cubicBezTo>
                <a:cubicBezTo>
                  <a:pt x="24" y="69"/>
                  <a:pt x="26" y="67"/>
                  <a:pt x="29" y="67"/>
                </a:cubicBezTo>
                <a:cubicBezTo>
                  <a:pt x="33" y="67"/>
                  <a:pt x="35" y="69"/>
                  <a:pt x="35" y="73"/>
                </a:cubicBezTo>
                <a:close/>
                <a:moveTo>
                  <a:pt x="84" y="73"/>
                </a:moveTo>
                <a:cubicBezTo>
                  <a:pt x="84" y="76"/>
                  <a:pt x="81" y="78"/>
                  <a:pt x="78" y="78"/>
                </a:cubicBezTo>
                <a:cubicBezTo>
                  <a:pt x="75" y="78"/>
                  <a:pt x="73" y="76"/>
                  <a:pt x="73" y="73"/>
                </a:cubicBezTo>
                <a:cubicBezTo>
                  <a:pt x="73" y="69"/>
                  <a:pt x="75" y="67"/>
                  <a:pt x="78" y="67"/>
                </a:cubicBezTo>
                <a:cubicBezTo>
                  <a:pt x="81" y="67"/>
                  <a:pt x="84" y="69"/>
                  <a:pt x="84" y="73"/>
                </a:cubicBezTo>
                <a:close/>
                <a:moveTo>
                  <a:pt x="15" y="47"/>
                </a:moveTo>
                <a:cubicBezTo>
                  <a:pt x="15" y="41"/>
                  <a:pt x="15" y="41"/>
                  <a:pt x="15" y="41"/>
                </a:cubicBezTo>
                <a:cubicBezTo>
                  <a:pt x="15" y="39"/>
                  <a:pt x="16" y="38"/>
                  <a:pt x="18" y="37"/>
                </a:cubicBezTo>
                <a:cubicBezTo>
                  <a:pt x="22" y="32"/>
                  <a:pt x="22" y="32"/>
                  <a:pt x="22" y="32"/>
                </a:cubicBezTo>
                <a:cubicBezTo>
                  <a:pt x="24" y="30"/>
                  <a:pt x="25" y="29"/>
                  <a:pt x="27" y="29"/>
                </a:cubicBezTo>
                <a:cubicBezTo>
                  <a:pt x="39" y="29"/>
                  <a:pt x="39" y="29"/>
                  <a:pt x="39" y="29"/>
                </a:cubicBezTo>
                <a:cubicBezTo>
                  <a:pt x="39" y="47"/>
                  <a:pt x="39" y="47"/>
                  <a:pt x="39" y="47"/>
                </a:cubicBezTo>
                <a:lnTo>
                  <a:pt x="15" y="47"/>
                </a:lnTo>
                <a:close/>
              </a:path>
            </a:pathLst>
          </a:custGeom>
          <a:solidFill>
            <a:srgbClr val="896FA8"/>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grpSp>
        <p:nvGrpSpPr>
          <p:cNvPr id="54" name="Group 31"/>
          <p:cNvGrpSpPr/>
          <p:nvPr/>
        </p:nvGrpSpPr>
        <p:grpSpPr>
          <a:xfrm flipV="1">
            <a:off x="6769883" y="3187155"/>
            <a:ext cx="2438400" cy="2105027"/>
            <a:chOff x="608012" y="1781173"/>
            <a:chExt cx="2438400" cy="2105027"/>
          </a:xfrm>
        </p:grpSpPr>
        <p:sp>
          <p:nvSpPr>
            <p:cNvPr id="55" name="Arc 32"/>
            <p:cNvSpPr/>
            <p:nvPr/>
          </p:nvSpPr>
          <p:spPr>
            <a:xfrm>
              <a:off x="1674812" y="2514600"/>
              <a:ext cx="1371600" cy="1371600"/>
            </a:xfrm>
            <a:prstGeom prst="arc">
              <a:avLst>
                <a:gd name="adj1" fmla="val 10812873"/>
                <a:gd name="adj2" fmla="val 16131434"/>
              </a:avLst>
            </a:prstGeom>
            <a:noFill/>
            <a:ln w="76200" cap="rnd" cmpd="sng" algn="ctr">
              <a:solidFill>
                <a:srgbClr val="55983A"/>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33"/>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55983A"/>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34"/>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55983A"/>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58" name="Group 35"/>
          <p:cNvGrpSpPr/>
          <p:nvPr/>
        </p:nvGrpSpPr>
        <p:grpSpPr>
          <a:xfrm>
            <a:off x="7897792" y="3305029"/>
            <a:ext cx="1066800" cy="1066800"/>
            <a:chOff x="9726611" y="2667000"/>
            <a:chExt cx="1066800" cy="1066800"/>
          </a:xfrm>
        </p:grpSpPr>
        <p:sp>
          <p:nvSpPr>
            <p:cNvPr id="59" name="Oval 36"/>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60" name="Oval 37"/>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61" name="TextBox 48"/>
          <p:cNvSpPr txBox="1"/>
          <p:nvPr/>
        </p:nvSpPr>
        <p:spPr>
          <a:xfrm>
            <a:off x="7782703" y="2320342"/>
            <a:ext cx="1239442" cy="1015663"/>
          </a:xfrm>
          <a:prstGeom prst="rect">
            <a:avLst/>
          </a:prstGeom>
          <a:noFill/>
        </p:spPr>
        <p:txBody>
          <a:bodyPr wrap="none" rtlCol="0" anchor="ctr">
            <a:spAutoFit/>
          </a:bodyPr>
          <a:lstStyle/>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January </a:t>
            </a:r>
          </a:p>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2024</a:t>
            </a:r>
          </a:p>
          <a:p>
            <a:pPr algn="ctr" defTabSz="1218987"/>
            <a:r>
              <a:rPr lang="en-US" sz="2000" b="1" i="1" dirty="0" smtClean="0">
                <a:solidFill>
                  <a:prstClr val="black">
                    <a:lumMod val="75000"/>
                    <a:lumOff val="25000"/>
                  </a:prstClr>
                </a:solidFill>
                <a:latin typeface="Arial" panose="020B0604020202020204" pitchFamily="34" charset="0"/>
                <a:cs typeface="Arial" panose="020B0604020202020204" pitchFamily="34" charset="0"/>
              </a:rPr>
              <a:t>M36</a:t>
            </a:r>
            <a:endParaRPr lang="en-US" sz="2000" b="1" i="1" dirty="0">
              <a:solidFill>
                <a:prstClr val="black">
                  <a:lumMod val="75000"/>
                  <a:lumOff val="25000"/>
                </a:prstClr>
              </a:solidFill>
              <a:latin typeface="Arial" panose="020B0604020202020204" pitchFamily="34" charset="0"/>
              <a:cs typeface="Arial" panose="020B0604020202020204" pitchFamily="34" charset="0"/>
            </a:endParaRPr>
          </a:p>
        </p:txBody>
      </p:sp>
      <p:sp>
        <p:nvSpPr>
          <p:cNvPr id="62" name="TextBox 54"/>
          <p:cNvSpPr txBox="1"/>
          <p:nvPr/>
        </p:nvSpPr>
        <p:spPr>
          <a:xfrm>
            <a:off x="7459269" y="5209942"/>
            <a:ext cx="1843778" cy="907964"/>
          </a:xfrm>
          <a:prstGeom prst="rect">
            <a:avLst/>
          </a:prstGeom>
          <a:noFill/>
        </p:spPr>
        <p:txBody>
          <a:bodyPr wrap="square" rtlCol="0" anchor="ctr">
            <a:noAutofit/>
          </a:bodyPr>
          <a:lstStyle/>
          <a:p>
            <a:pPr algn="ctr" defTabSz="1218987"/>
            <a:r>
              <a:rPr lang="en-US" sz="1600" b="1" dirty="0" smtClean="0">
                <a:solidFill>
                  <a:srgbClr val="55983A"/>
                </a:solidFill>
                <a:latin typeface="Arial" panose="020B0604020202020204" pitchFamily="34" charset="0"/>
                <a:cs typeface="Arial" panose="020B0604020202020204" pitchFamily="34" charset="0"/>
              </a:rPr>
              <a:t>Final report to EACEA</a:t>
            </a: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3" name="Freeform 57"/>
          <p:cNvSpPr>
            <a:spLocks noEditPoints="1"/>
          </p:cNvSpPr>
          <p:nvPr/>
        </p:nvSpPr>
        <p:spPr bwMode="auto">
          <a:xfrm>
            <a:off x="8204362" y="3586199"/>
            <a:ext cx="504463" cy="504461"/>
          </a:xfrm>
          <a:custGeom>
            <a:avLst/>
            <a:gdLst>
              <a:gd name="T0" fmla="*/ 20 w 107"/>
              <a:gd name="T1" fmla="*/ 26 h 107"/>
              <a:gd name="T2" fmla="*/ 20 w 107"/>
              <a:gd name="T3" fmla="*/ 27 h 107"/>
              <a:gd name="T4" fmla="*/ 26 w 107"/>
              <a:gd name="T5" fmla="*/ 65 h 107"/>
              <a:gd name="T6" fmla="*/ 49 w 107"/>
              <a:gd name="T7" fmla="*/ 83 h 107"/>
              <a:gd name="T8" fmla="*/ 54 w 107"/>
              <a:gd name="T9" fmla="*/ 85 h 107"/>
              <a:gd name="T10" fmla="*/ 58 w 107"/>
              <a:gd name="T11" fmla="*/ 83 h 107"/>
              <a:gd name="T12" fmla="*/ 81 w 107"/>
              <a:gd name="T13" fmla="*/ 65 h 107"/>
              <a:gd name="T14" fmla="*/ 87 w 107"/>
              <a:gd name="T15" fmla="*/ 27 h 107"/>
              <a:gd name="T16" fmla="*/ 87 w 107"/>
              <a:gd name="T17" fmla="*/ 26 h 107"/>
              <a:gd name="T18" fmla="*/ 84 w 107"/>
              <a:gd name="T19" fmla="*/ 22 h 107"/>
              <a:gd name="T20" fmla="*/ 54 w 107"/>
              <a:gd name="T21" fmla="*/ 19 h 107"/>
              <a:gd name="T22" fmla="*/ 23 w 107"/>
              <a:gd name="T23" fmla="*/ 22 h 107"/>
              <a:gd name="T24" fmla="*/ 20 w 107"/>
              <a:gd name="T25" fmla="*/ 26 h 107"/>
              <a:gd name="T26" fmla="*/ 0 w 107"/>
              <a:gd name="T27" fmla="*/ 14 h 107"/>
              <a:gd name="T28" fmla="*/ 0 w 107"/>
              <a:gd name="T29" fmla="*/ 14 h 107"/>
              <a:gd name="T30" fmla="*/ 9 w 107"/>
              <a:gd name="T31" fmla="*/ 76 h 107"/>
              <a:gd name="T32" fmla="*/ 46 w 107"/>
              <a:gd name="T33" fmla="*/ 104 h 107"/>
              <a:gd name="T34" fmla="*/ 54 w 107"/>
              <a:gd name="T35" fmla="*/ 107 h 107"/>
              <a:gd name="T36" fmla="*/ 61 w 107"/>
              <a:gd name="T37" fmla="*/ 104 h 107"/>
              <a:gd name="T38" fmla="*/ 98 w 107"/>
              <a:gd name="T39" fmla="*/ 76 h 107"/>
              <a:gd name="T40" fmla="*/ 107 w 107"/>
              <a:gd name="T41" fmla="*/ 14 h 107"/>
              <a:gd name="T42" fmla="*/ 107 w 107"/>
              <a:gd name="T43" fmla="*/ 14 h 107"/>
              <a:gd name="T44" fmla="*/ 102 w 107"/>
              <a:gd name="T45" fmla="*/ 7 h 107"/>
              <a:gd name="T46" fmla="*/ 54 w 107"/>
              <a:gd name="T47" fmla="*/ 0 h 107"/>
              <a:gd name="T48" fmla="*/ 5 w 107"/>
              <a:gd name="T49" fmla="*/ 7 h 107"/>
              <a:gd name="T50" fmla="*/ 0 w 107"/>
              <a:gd name="T51" fmla="*/ 14 h 107"/>
              <a:gd name="T52" fmla="*/ 11 w 107"/>
              <a:gd name="T53" fmla="*/ 21 h 107"/>
              <a:gd name="T54" fmla="*/ 15 w 107"/>
              <a:gd name="T55" fmla="*/ 16 h 107"/>
              <a:gd name="T56" fmla="*/ 54 w 107"/>
              <a:gd name="T57" fmla="*/ 11 h 107"/>
              <a:gd name="T58" fmla="*/ 92 w 107"/>
              <a:gd name="T59" fmla="*/ 16 h 107"/>
              <a:gd name="T60" fmla="*/ 96 w 107"/>
              <a:gd name="T61" fmla="*/ 21 h 107"/>
              <a:gd name="T62" fmla="*/ 96 w 107"/>
              <a:gd name="T63" fmla="*/ 21 h 107"/>
              <a:gd name="T64" fmla="*/ 89 w 107"/>
              <a:gd name="T65" fmla="*/ 71 h 107"/>
              <a:gd name="T66" fmla="*/ 60 w 107"/>
              <a:gd name="T67" fmla="*/ 93 h 107"/>
              <a:gd name="T68" fmla="*/ 54 w 107"/>
              <a:gd name="T69" fmla="*/ 95 h 107"/>
              <a:gd name="T70" fmla="*/ 48 w 107"/>
              <a:gd name="T71" fmla="*/ 93 h 107"/>
              <a:gd name="T72" fmla="*/ 18 w 107"/>
              <a:gd name="T73" fmla="*/ 71 h 107"/>
              <a:gd name="T74" fmla="*/ 11 w 107"/>
              <a:gd name="T75" fmla="*/ 2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07">
                <a:moveTo>
                  <a:pt x="20" y="26"/>
                </a:moveTo>
                <a:cubicBezTo>
                  <a:pt x="20" y="27"/>
                  <a:pt x="20" y="27"/>
                  <a:pt x="20" y="27"/>
                </a:cubicBezTo>
                <a:cubicBezTo>
                  <a:pt x="21" y="46"/>
                  <a:pt x="25" y="64"/>
                  <a:pt x="26" y="65"/>
                </a:cubicBezTo>
                <a:cubicBezTo>
                  <a:pt x="30" y="71"/>
                  <a:pt x="42" y="79"/>
                  <a:pt x="49" y="83"/>
                </a:cubicBezTo>
                <a:cubicBezTo>
                  <a:pt x="51" y="84"/>
                  <a:pt x="52" y="85"/>
                  <a:pt x="54" y="85"/>
                </a:cubicBezTo>
                <a:cubicBezTo>
                  <a:pt x="55" y="85"/>
                  <a:pt x="57" y="84"/>
                  <a:pt x="58" y="83"/>
                </a:cubicBezTo>
                <a:cubicBezTo>
                  <a:pt x="65" y="79"/>
                  <a:pt x="77" y="71"/>
                  <a:pt x="81" y="65"/>
                </a:cubicBezTo>
                <a:cubicBezTo>
                  <a:pt x="83" y="64"/>
                  <a:pt x="86" y="46"/>
                  <a:pt x="87" y="27"/>
                </a:cubicBezTo>
                <a:cubicBezTo>
                  <a:pt x="87" y="26"/>
                  <a:pt x="87" y="26"/>
                  <a:pt x="87" y="26"/>
                </a:cubicBezTo>
                <a:cubicBezTo>
                  <a:pt x="87" y="25"/>
                  <a:pt x="86" y="23"/>
                  <a:pt x="84" y="22"/>
                </a:cubicBezTo>
                <a:cubicBezTo>
                  <a:pt x="76" y="20"/>
                  <a:pt x="63" y="19"/>
                  <a:pt x="54" y="19"/>
                </a:cubicBezTo>
                <a:cubicBezTo>
                  <a:pt x="44" y="19"/>
                  <a:pt x="31" y="20"/>
                  <a:pt x="23" y="22"/>
                </a:cubicBezTo>
                <a:cubicBezTo>
                  <a:pt x="21" y="23"/>
                  <a:pt x="20" y="25"/>
                  <a:pt x="20" y="26"/>
                </a:cubicBezTo>
                <a:close/>
                <a:moveTo>
                  <a:pt x="0" y="14"/>
                </a:moveTo>
                <a:cubicBezTo>
                  <a:pt x="0" y="14"/>
                  <a:pt x="0" y="14"/>
                  <a:pt x="0" y="14"/>
                </a:cubicBezTo>
                <a:cubicBezTo>
                  <a:pt x="1" y="45"/>
                  <a:pt x="6" y="73"/>
                  <a:pt x="9" y="76"/>
                </a:cubicBezTo>
                <a:cubicBezTo>
                  <a:pt x="15" y="84"/>
                  <a:pt x="35" y="97"/>
                  <a:pt x="46" y="104"/>
                </a:cubicBezTo>
                <a:cubicBezTo>
                  <a:pt x="49" y="105"/>
                  <a:pt x="51" y="107"/>
                  <a:pt x="54" y="107"/>
                </a:cubicBezTo>
                <a:cubicBezTo>
                  <a:pt x="56" y="107"/>
                  <a:pt x="59" y="105"/>
                  <a:pt x="61" y="104"/>
                </a:cubicBezTo>
                <a:cubicBezTo>
                  <a:pt x="72" y="97"/>
                  <a:pt x="92" y="84"/>
                  <a:pt x="98" y="76"/>
                </a:cubicBezTo>
                <a:cubicBezTo>
                  <a:pt x="101" y="73"/>
                  <a:pt x="106" y="45"/>
                  <a:pt x="107" y="14"/>
                </a:cubicBezTo>
                <a:cubicBezTo>
                  <a:pt x="107" y="14"/>
                  <a:pt x="107" y="14"/>
                  <a:pt x="107" y="14"/>
                </a:cubicBezTo>
                <a:cubicBezTo>
                  <a:pt x="107" y="11"/>
                  <a:pt x="105" y="8"/>
                  <a:pt x="102" y="7"/>
                </a:cubicBezTo>
                <a:cubicBezTo>
                  <a:pt x="89" y="3"/>
                  <a:pt x="70" y="0"/>
                  <a:pt x="54" y="0"/>
                </a:cubicBezTo>
                <a:cubicBezTo>
                  <a:pt x="38" y="0"/>
                  <a:pt x="18" y="3"/>
                  <a:pt x="5" y="7"/>
                </a:cubicBezTo>
                <a:cubicBezTo>
                  <a:pt x="2" y="8"/>
                  <a:pt x="0" y="11"/>
                  <a:pt x="0" y="14"/>
                </a:cubicBezTo>
                <a:close/>
                <a:moveTo>
                  <a:pt x="11" y="21"/>
                </a:moveTo>
                <a:cubicBezTo>
                  <a:pt x="11" y="19"/>
                  <a:pt x="13" y="17"/>
                  <a:pt x="15" y="16"/>
                </a:cubicBezTo>
                <a:cubicBezTo>
                  <a:pt x="25" y="12"/>
                  <a:pt x="41" y="11"/>
                  <a:pt x="54" y="11"/>
                </a:cubicBezTo>
                <a:cubicBezTo>
                  <a:pt x="66" y="11"/>
                  <a:pt x="82" y="12"/>
                  <a:pt x="92" y="16"/>
                </a:cubicBezTo>
                <a:cubicBezTo>
                  <a:pt x="95" y="17"/>
                  <a:pt x="96" y="19"/>
                  <a:pt x="96" y="21"/>
                </a:cubicBezTo>
                <a:cubicBezTo>
                  <a:pt x="96" y="21"/>
                  <a:pt x="96" y="21"/>
                  <a:pt x="96" y="21"/>
                </a:cubicBezTo>
                <a:cubicBezTo>
                  <a:pt x="95" y="46"/>
                  <a:pt x="91" y="68"/>
                  <a:pt x="89" y="71"/>
                </a:cubicBezTo>
                <a:cubicBezTo>
                  <a:pt x="84" y="77"/>
                  <a:pt x="68" y="88"/>
                  <a:pt x="60" y="93"/>
                </a:cubicBezTo>
                <a:cubicBezTo>
                  <a:pt x="57" y="94"/>
                  <a:pt x="56" y="95"/>
                  <a:pt x="54" y="95"/>
                </a:cubicBezTo>
                <a:cubicBezTo>
                  <a:pt x="51" y="95"/>
                  <a:pt x="50" y="94"/>
                  <a:pt x="48" y="93"/>
                </a:cubicBezTo>
                <a:cubicBezTo>
                  <a:pt x="39" y="88"/>
                  <a:pt x="23" y="77"/>
                  <a:pt x="18" y="71"/>
                </a:cubicBezTo>
                <a:cubicBezTo>
                  <a:pt x="16" y="68"/>
                  <a:pt x="12" y="46"/>
                  <a:pt x="11" y="21"/>
                </a:cubicBezTo>
                <a:close/>
              </a:path>
            </a:pathLst>
          </a:custGeom>
          <a:solidFill>
            <a:srgbClr val="55983A"/>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sp>
        <p:nvSpPr>
          <p:cNvPr id="64" name="CasellaDiTesto 63"/>
          <p:cNvSpPr txBox="1"/>
          <p:nvPr/>
        </p:nvSpPr>
        <p:spPr>
          <a:xfrm rot="20325525">
            <a:off x="325407" y="5296052"/>
            <a:ext cx="1363882" cy="1200329"/>
          </a:xfrm>
          <a:prstGeom prst="rect">
            <a:avLst/>
          </a:prstGeom>
          <a:noFill/>
        </p:spPr>
        <p:txBody>
          <a:bodyPr wrap="square" rtlCol="0">
            <a:spAutoFit/>
          </a:bodyPr>
          <a:lstStyle/>
          <a:p>
            <a:pPr algn="ctr"/>
            <a:r>
              <a:rPr lang="it-IT" sz="1200" b="1" dirty="0" err="1" smtClean="0">
                <a:solidFill>
                  <a:srgbClr val="00B050"/>
                </a:solidFill>
              </a:rPr>
              <a:t>Instructions</a:t>
            </a:r>
            <a:r>
              <a:rPr lang="it-IT" sz="1200" b="1" dirty="0" smtClean="0">
                <a:solidFill>
                  <a:srgbClr val="00B050"/>
                </a:solidFill>
              </a:rPr>
              <a:t> &amp; </a:t>
            </a:r>
            <a:r>
              <a:rPr lang="it-IT" sz="1200" b="1" dirty="0" err="1" smtClean="0">
                <a:solidFill>
                  <a:srgbClr val="00B050"/>
                </a:solidFill>
              </a:rPr>
              <a:t>templates</a:t>
            </a:r>
            <a:r>
              <a:rPr lang="it-IT" sz="1200" b="1" dirty="0" smtClean="0">
                <a:solidFill>
                  <a:srgbClr val="00B050"/>
                </a:solidFill>
              </a:rPr>
              <a:t> </a:t>
            </a:r>
          </a:p>
          <a:p>
            <a:pPr algn="ctr"/>
            <a:r>
              <a:rPr lang="it-IT" sz="1200" b="1" dirty="0" smtClean="0">
                <a:solidFill>
                  <a:srgbClr val="00B050"/>
                </a:solidFill>
              </a:rPr>
              <a:t>for </a:t>
            </a:r>
            <a:r>
              <a:rPr lang="it-IT" sz="1200" b="1" dirty="0" err="1" smtClean="0">
                <a:solidFill>
                  <a:srgbClr val="00B050"/>
                </a:solidFill>
              </a:rPr>
              <a:t>internal</a:t>
            </a:r>
            <a:r>
              <a:rPr lang="it-IT" sz="1200" b="1" dirty="0" smtClean="0">
                <a:solidFill>
                  <a:srgbClr val="00B050"/>
                </a:solidFill>
              </a:rPr>
              <a:t> reporting:</a:t>
            </a:r>
          </a:p>
          <a:p>
            <a:pPr algn="ctr"/>
            <a:r>
              <a:rPr lang="it-IT" sz="1200" b="1" dirty="0" smtClean="0">
                <a:solidFill>
                  <a:srgbClr val="00B050"/>
                </a:solidFill>
                <a:effectLst>
                  <a:outerShdw blurRad="38100" dist="38100" dir="2700000" algn="tl">
                    <a:srgbClr val="000000">
                      <a:alpha val="43137"/>
                    </a:srgbClr>
                  </a:outerShdw>
                </a:effectLst>
              </a:rPr>
              <a:t>Management </a:t>
            </a:r>
            <a:r>
              <a:rPr lang="it-IT" sz="1200" b="1" dirty="0" err="1" smtClean="0">
                <a:solidFill>
                  <a:srgbClr val="00B050"/>
                </a:solidFill>
                <a:effectLst>
                  <a:outerShdw blurRad="38100" dist="38100" dir="2700000" algn="tl">
                    <a:srgbClr val="000000">
                      <a:alpha val="43137"/>
                    </a:srgbClr>
                  </a:outerShdw>
                </a:effectLst>
              </a:rPr>
              <a:t>Handbook</a:t>
            </a:r>
            <a:endParaRPr lang="it-IT" sz="1200" b="1" dirty="0">
              <a:solidFill>
                <a:srgbClr val="00B050"/>
              </a:solidFill>
              <a:effectLst>
                <a:outerShdw blurRad="38100" dist="38100" dir="2700000" algn="tl">
                  <a:srgbClr val="000000">
                    <a:alpha val="43137"/>
                  </a:srgbClr>
                </a:outerShdw>
              </a:effectLst>
            </a:endParaRPr>
          </a:p>
        </p:txBody>
      </p:sp>
      <p:pic>
        <p:nvPicPr>
          <p:cNvPr id="65"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67"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68"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69"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623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686872" y="6453336"/>
            <a:ext cx="2133600" cy="365125"/>
          </a:xfrm>
        </p:spPr>
        <p:txBody>
          <a:bodyPr/>
          <a:lstStyle/>
          <a:p>
            <a:pPr>
              <a:defRPr/>
            </a:pPr>
            <a:fld id="{3ECC6F11-B421-43CF-B5E5-22889C2D69D2}" type="slidenum">
              <a:rPr lang="it-IT" smtClean="0">
                <a:solidFill>
                  <a:schemeClr val="tx1"/>
                </a:solidFill>
              </a:rPr>
              <a:pPr>
                <a:defRPr/>
              </a:pPr>
              <a:t>2</a:t>
            </a:fld>
            <a:endParaRPr lang="it-IT" dirty="0">
              <a:solidFill>
                <a:schemeClr val="tx1"/>
              </a:solidFill>
            </a:endParaRPr>
          </a:p>
        </p:txBody>
      </p:sp>
      <p:pic>
        <p:nvPicPr>
          <p:cNvPr id="12" name="Picture 11" descr="e6vczs.jp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72400" y="116632"/>
            <a:ext cx="841303" cy="793980"/>
          </a:xfrm>
          <a:prstGeom prst="rect">
            <a:avLst/>
          </a:prstGeom>
        </p:spPr>
      </p:pic>
      <p:cxnSp>
        <p:nvCxnSpPr>
          <p:cNvPr id="13" name="Straight Connector 12"/>
          <p:cNvCxnSpPr/>
          <p:nvPr/>
        </p:nvCxnSpPr>
        <p:spPr>
          <a:xfrm>
            <a:off x="1115616" y="764704"/>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a:spLocks noChangeArrowheads="1"/>
          </p:cNvSpPr>
          <p:nvPr/>
        </p:nvSpPr>
        <p:spPr bwMode="auto">
          <a:xfrm>
            <a:off x="1943708" y="202996"/>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cxnSp>
        <p:nvCxnSpPr>
          <p:cNvPr id="5" name="Straight Connector 4"/>
          <p:cNvCxnSpPr/>
          <p:nvPr/>
        </p:nvCxnSpPr>
        <p:spPr>
          <a:xfrm>
            <a:off x="251520" y="6453336"/>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pic>
        <p:nvPicPr>
          <p:cNvPr id="3074"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5" y="75140"/>
            <a:ext cx="939800" cy="63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idx="1"/>
          </p:nvPr>
        </p:nvSpPr>
        <p:spPr>
          <a:xfrm>
            <a:off x="219466" y="938014"/>
            <a:ext cx="8229600" cy="626040"/>
          </a:xfrm>
        </p:spPr>
        <p:txBody>
          <a:bodyPr/>
          <a:lstStyle/>
          <a:p>
            <a:pPr marL="0" indent="0" algn="ctr">
              <a:buNone/>
            </a:pPr>
            <a:r>
              <a:rPr lang="it-IT" sz="2400" b="1" dirty="0" smtClean="0">
                <a:solidFill>
                  <a:srgbClr val="0F5494"/>
                </a:solidFill>
              </a:rPr>
              <a:t> </a:t>
            </a:r>
            <a:r>
              <a:rPr lang="en-GB" sz="2800" b="1" dirty="0" smtClean="0">
                <a:solidFill>
                  <a:srgbClr val="0F5494"/>
                </a:solidFill>
              </a:rPr>
              <a:t>UNITEL main aims </a:t>
            </a:r>
            <a:endParaRPr lang="it-IT" sz="2800" b="1" dirty="0">
              <a:solidFill>
                <a:srgbClr val="0F5494"/>
              </a:solidFill>
            </a:endParaRPr>
          </a:p>
        </p:txBody>
      </p:sp>
      <p:sp>
        <p:nvSpPr>
          <p:cNvPr id="7" name="Rettangolo 6"/>
          <p:cNvSpPr/>
          <p:nvPr/>
        </p:nvSpPr>
        <p:spPr>
          <a:xfrm>
            <a:off x="85260" y="1468665"/>
            <a:ext cx="8794236" cy="1446550"/>
          </a:xfrm>
          <a:prstGeom prst="rect">
            <a:avLst/>
          </a:prstGeom>
        </p:spPr>
        <p:txBody>
          <a:bodyPr wrap="square">
            <a:spAutoFit/>
          </a:bodyPr>
          <a:lstStyle/>
          <a:p>
            <a:r>
              <a:rPr lang="it-IT" sz="2200" dirty="0">
                <a:solidFill>
                  <a:srgbClr val="0F5494"/>
                </a:solidFill>
                <a:latin typeface="+mn-lt"/>
                <a:ea typeface="+mn-ea"/>
              </a:rPr>
              <a:t>The </a:t>
            </a:r>
            <a:r>
              <a:rPr lang="it-IT" sz="2200" dirty="0" err="1">
                <a:solidFill>
                  <a:srgbClr val="0F5494"/>
                </a:solidFill>
                <a:latin typeface="+mn-lt"/>
                <a:ea typeface="+mn-ea"/>
              </a:rPr>
              <a:t>main</a:t>
            </a:r>
            <a:r>
              <a:rPr lang="it-IT" sz="2200" dirty="0">
                <a:solidFill>
                  <a:srgbClr val="0F5494"/>
                </a:solidFill>
                <a:latin typeface="+mn-lt"/>
                <a:ea typeface="+mn-ea"/>
              </a:rPr>
              <a:t> idea </a:t>
            </a:r>
            <a:r>
              <a:rPr lang="it-IT" sz="2200" dirty="0" err="1">
                <a:solidFill>
                  <a:srgbClr val="0F5494"/>
                </a:solidFill>
                <a:latin typeface="+mn-lt"/>
                <a:ea typeface="+mn-ea"/>
              </a:rPr>
              <a:t>underlying</a:t>
            </a:r>
            <a:r>
              <a:rPr lang="it-IT" sz="2200" dirty="0">
                <a:solidFill>
                  <a:srgbClr val="0F5494"/>
                </a:solidFill>
                <a:latin typeface="+mn-lt"/>
                <a:ea typeface="+mn-ea"/>
              </a:rPr>
              <a:t> the </a:t>
            </a:r>
            <a:r>
              <a:rPr lang="it-IT" sz="2200" dirty="0" err="1">
                <a:solidFill>
                  <a:srgbClr val="0F5494"/>
                </a:solidFill>
                <a:latin typeface="+mn-lt"/>
                <a:ea typeface="+mn-ea"/>
              </a:rPr>
              <a:t>project</a:t>
            </a:r>
            <a:r>
              <a:rPr lang="it-IT" sz="2200" dirty="0">
                <a:solidFill>
                  <a:srgbClr val="0F5494"/>
                </a:solidFill>
                <a:latin typeface="+mn-lt"/>
                <a:ea typeface="+mn-ea"/>
              </a:rPr>
              <a:t> </a:t>
            </a:r>
            <a:r>
              <a:rPr lang="it-IT" sz="2200" dirty="0" err="1">
                <a:solidFill>
                  <a:srgbClr val="0F5494"/>
                </a:solidFill>
                <a:latin typeface="+mn-lt"/>
                <a:ea typeface="+mn-ea"/>
              </a:rPr>
              <a:t>implementation</a:t>
            </a:r>
            <a:r>
              <a:rPr lang="it-IT" sz="2200" dirty="0">
                <a:solidFill>
                  <a:srgbClr val="0F5494"/>
                </a:solidFill>
                <a:latin typeface="+mn-lt"/>
                <a:ea typeface="+mn-ea"/>
              </a:rPr>
              <a:t> </a:t>
            </a:r>
            <a:r>
              <a:rPr lang="it-IT" sz="2200" dirty="0" err="1">
                <a:solidFill>
                  <a:srgbClr val="0F5494"/>
                </a:solidFill>
                <a:latin typeface="+mn-lt"/>
                <a:ea typeface="+mn-ea"/>
              </a:rPr>
              <a:t>is</a:t>
            </a:r>
            <a:r>
              <a:rPr lang="it-IT" sz="2200" dirty="0">
                <a:solidFill>
                  <a:srgbClr val="0F5494"/>
                </a:solidFill>
                <a:latin typeface="+mn-lt"/>
                <a:ea typeface="+mn-ea"/>
              </a:rPr>
              <a:t> to </a:t>
            </a:r>
            <a:r>
              <a:rPr lang="it-IT" sz="2200" dirty="0" err="1">
                <a:solidFill>
                  <a:srgbClr val="0F5494"/>
                </a:solidFill>
                <a:latin typeface="+mn-lt"/>
                <a:ea typeface="+mn-ea"/>
              </a:rPr>
              <a:t>improve</a:t>
            </a:r>
            <a:r>
              <a:rPr lang="it-IT" sz="2200" dirty="0">
                <a:solidFill>
                  <a:srgbClr val="0F5494"/>
                </a:solidFill>
                <a:latin typeface="+mn-lt"/>
                <a:ea typeface="+mn-ea"/>
              </a:rPr>
              <a:t> </a:t>
            </a:r>
            <a:r>
              <a:rPr lang="it-IT" sz="2200" dirty="0" err="1">
                <a:solidFill>
                  <a:srgbClr val="0F5494"/>
                </a:solidFill>
                <a:latin typeface="+mn-lt"/>
                <a:ea typeface="+mn-ea"/>
              </a:rPr>
              <a:t>technology</a:t>
            </a:r>
            <a:r>
              <a:rPr lang="it-IT" sz="2200" dirty="0">
                <a:solidFill>
                  <a:srgbClr val="0F5494"/>
                </a:solidFill>
                <a:latin typeface="+mn-lt"/>
                <a:ea typeface="+mn-ea"/>
              </a:rPr>
              <a:t> </a:t>
            </a:r>
            <a:r>
              <a:rPr lang="it-IT" sz="2200" dirty="0" err="1">
                <a:solidFill>
                  <a:srgbClr val="0F5494"/>
                </a:solidFill>
                <a:latin typeface="+mn-lt"/>
                <a:ea typeface="+mn-ea"/>
              </a:rPr>
              <a:t>enhanced</a:t>
            </a:r>
            <a:r>
              <a:rPr lang="it-IT" sz="2200" dirty="0">
                <a:solidFill>
                  <a:srgbClr val="0F5494"/>
                </a:solidFill>
                <a:latin typeface="+mn-lt"/>
                <a:ea typeface="+mn-ea"/>
              </a:rPr>
              <a:t> </a:t>
            </a:r>
            <a:r>
              <a:rPr lang="it-IT" sz="2200" dirty="0" err="1">
                <a:solidFill>
                  <a:srgbClr val="0F5494"/>
                </a:solidFill>
                <a:latin typeface="+mn-lt"/>
                <a:ea typeface="+mn-ea"/>
              </a:rPr>
              <a:t>learning</a:t>
            </a:r>
            <a:r>
              <a:rPr lang="it-IT" sz="2200" dirty="0">
                <a:solidFill>
                  <a:srgbClr val="0F5494"/>
                </a:solidFill>
                <a:latin typeface="+mn-lt"/>
                <a:ea typeface="+mn-ea"/>
              </a:rPr>
              <a:t> </a:t>
            </a:r>
            <a:r>
              <a:rPr lang="it-IT" sz="2200" dirty="0" err="1">
                <a:solidFill>
                  <a:srgbClr val="0F5494"/>
                </a:solidFill>
                <a:latin typeface="+mn-lt"/>
                <a:ea typeface="+mn-ea"/>
              </a:rPr>
              <a:t>methodologies</a:t>
            </a:r>
            <a:r>
              <a:rPr lang="it-IT" sz="2200" dirty="0">
                <a:solidFill>
                  <a:srgbClr val="0F5494"/>
                </a:solidFill>
                <a:latin typeface="+mn-lt"/>
                <a:ea typeface="+mn-ea"/>
              </a:rPr>
              <a:t> </a:t>
            </a:r>
            <a:r>
              <a:rPr lang="it-IT" sz="2200" dirty="0" err="1">
                <a:solidFill>
                  <a:srgbClr val="0F5494"/>
                </a:solidFill>
                <a:latin typeface="+mn-lt"/>
                <a:ea typeface="+mn-ea"/>
              </a:rPr>
              <a:t>within</a:t>
            </a:r>
            <a:r>
              <a:rPr lang="it-IT" sz="2200" dirty="0">
                <a:solidFill>
                  <a:srgbClr val="0F5494"/>
                </a:solidFill>
                <a:latin typeface="+mn-lt"/>
                <a:ea typeface="+mn-ea"/>
              </a:rPr>
              <a:t> </a:t>
            </a:r>
            <a:r>
              <a:rPr lang="it-IT" sz="2200" dirty="0" smtClean="0">
                <a:solidFill>
                  <a:srgbClr val="0F5494"/>
                </a:solidFill>
                <a:latin typeface="+mn-lt"/>
                <a:ea typeface="+mn-ea"/>
              </a:rPr>
              <a:t>the </a:t>
            </a:r>
            <a:r>
              <a:rPr lang="it-IT" sz="2200" dirty="0" err="1">
                <a:solidFill>
                  <a:srgbClr val="0F5494"/>
                </a:solidFill>
                <a:latin typeface="+mn-lt"/>
                <a:ea typeface="+mn-ea"/>
              </a:rPr>
              <a:t>involved</a:t>
            </a:r>
            <a:r>
              <a:rPr lang="it-IT" sz="2200" dirty="0">
                <a:solidFill>
                  <a:srgbClr val="0F5494"/>
                </a:solidFill>
                <a:latin typeface="+mn-lt"/>
                <a:ea typeface="+mn-ea"/>
              </a:rPr>
              <a:t> </a:t>
            </a:r>
            <a:r>
              <a:rPr lang="it-IT" sz="2200" dirty="0" err="1" smtClean="0">
                <a:solidFill>
                  <a:srgbClr val="0F5494"/>
                </a:solidFill>
                <a:latin typeface="+mn-lt"/>
                <a:ea typeface="+mn-ea"/>
              </a:rPr>
              <a:t>HEIs</a:t>
            </a:r>
            <a:r>
              <a:rPr lang="it-IT" sz="2200" dirty="0" smtClean="0">
                <a:solidFill>
                  <a:srgbClr val="0F5494"/>
                </a:solidFill>
                <a:latin typeface="+mn-lt"/>
                <a:ea typeface="+mn-ea"/>
              </a:rPr>
              <a:t> in Iran and </a:t>
            </a:r>
            <a:r>
              <a:rPr lang="it-IT" sz="2200" dirty="0" err="1">
                <a:solidFill>
                  <a:srgbClr val="0F5494"/>
                </a:solidFill>
                <a:latin typeface="+mn-lt"/>
                <a:ea typeface="+mn-ea"/>
              </a:rPr>
              <a:t>at</a:t>
            </a:r>
            <a:r>
              <a:rPr lang="it-IT" sz="2200" dirty="0">
                <a:solidFill>
                  <a:srgbClr val="0F5494"/>
                </a:solidFill>
                <a:latin typeface="+mn-lt"/>
                <a:ea typeface="+mn-ea"/>
              </a:rPr>
              <a:t> the </a:t>
            </a:r>
            <a:r>
              <a:rPr lang="it-IT" sz="2200" dirty="0" err="1">
                <a:solidFill>
                  <a:srgbClr val="0F5494"/>
                </a:solidFill>
                <a:latin typeface="+mn-lt"/>
                <a:ea typeface="+mn-ea"/>
              </a:rPr>
              <a:t>same</a:t>
            </a:r>
            <a:r>
              <a:rPr lang="it-IT" sz="2200" dirty="0">
                <a:solidFill>
                  <a:srgbClr val="0F5494"/>
                </a:solidFill>
                <a:latin typeface="+mn-lt"/>
                <a:ea typeface="+mn-ea"/>
              </a:rPr>
              <a:t> time to </a:t>
            </a:r>
            <a:r>
              <a:rPr lang="it-IT" sz="2200" dirty="0" err="1">
                <a:solidFill>
                  <a:srgbClr val="0F5494"/>
                </a:solidFill>
                <a:latin typeface="+mn-lt"/>
                <a:ea typeface="+mn-ea"/>
              </a:rPr>
              <a:t>boost</a:t>
            </a:r>
            <a:r>
              <a:rPr lang="it-IT" sz="2200" dirty="0">
                <a:solidFill>
                  <a:srgbClr val="0F5494"/>
                </a:solidFill>
                <a:latin typeface="+mn-lt"/>
                <a:ea typeface="+mn-ea"/>
              </a:rPr>
              <a:t> </a:t>
            </a:r>
            <a:r>
              <a:rPr lang="it-IT" sz="2200" dirty="0" err="1">
                <a:solidFill>
                  <a:srgbClr val="0F5494"/>
                </a:solidFill>
                <a:latin typeface="+mn-lt"/>
                <a:ea typeface="+mn-ea"/>
              </a:rPr>
              <a:t>current</a:t>
            </a:r>
            <a:r>
              <a:rPr lang="it-IT" sz="2200" dirty="0">
                <a:solidFill>
                  <a:srgbClr val="0F5494"/>
                </a:solidFill>
                <a:latin typeface="+mn-lt"/>
                <a:ea typeface="+mn-ea"/>
              </a:rPr>
              <a:t> trends in </a:t>
            </a:r>
            <a:r>
              <a:rPr lang="it-IT" sz="2200" dirty="0" err="1">
                <a:solidFill>
                  <a:srgbClr val="0F5494"/>
                </a:solidFill>
                <a:latin typeface="+mn-lt"/>
                <a:ea typeface="+mn-ea"/>
              </a:rPr>
              <a:t>pedagogy</a:t>
            </a:r>
            <a:r>
              <a:rPr lang="it-IT" sz="2200" dirty="0">
                <a:solidFill>
                  <a:srgbClr val="0F5494"/>
                </a:solidFill>
                <a:latin typeface="+mn-lt"/>
                <a:ea typeface="+mn-ea"/>
              </a:rPr>
              <a:t> in </a:t>
            </a:r>
            <a:r>
              <a:rPr lang="it-IT" sz="2200" dirty="0" err="1">
                <a:solidFill>
                  <a:srgbClr val="0F5494"/>
                </a:solidFill>
                <a:latin typeface="+mn-lt"/>
                <a:ea typeface="+mn-ea"/>
              </a:rPr>
              <a:t>order</a:t>
            </a:r>
            <a:r>
              <a:rPr lang="it-IT" sz="2200" dirty="0">
                <a:solidFill>
                  <a:srgbClr val="0F5494"/>
                </a:solidFill>
                <a:latin typeface="+mn-lt"/>
                <a:ea typeface="+mn-ea"/>
              </a:rPr>
              <a:t> to </a:t>
            </a:r>
            <a:r>
              <a:rPr lang="it-IT" sz="2200" dirty="0" err="1">
                <a:solidFill>
                  <a:srgbClr val="0F5494"/>
                </a:solidFill>
                <a:latin typeface="+mn-lt"/>
                <a:ea typeface="+mn-ea"/>
              </a:rPr>
              <a:t>enhance</a:t>
            </a:r>
            <a:r>
              <a:rPr lang="it-IT" sz="2200" dirty="0">
                <a:solidFill>
                  <a:srgbClr val="0F5494"/>
                </a:solidFill>
                <a:latin typeface="+mn-lt"/>
                <a:ea typeface="+mn-ea"/>
              </a:rPr>
              <a:t> self-</a:t>
            </a:r>
            <a:r>
              <a:rPr lang="it-IT" sz="2200" dirty="0" err="1">
                <a:solidFill>
                  <a:srgbClr val="0F5494"/>
                </a:solidFill>
                <a:latin typeface="+mn-lt"/>
                <a:ea typeface="+mn-ea"/>
              </a:rPr>
              <a:t>directed</a:t>
            </a:r>
            <a:r>
              <a:rPr lang="it-IT" sz="2200" dirty="0">
                <a:solidFill>
                  <a:srgbClr val="0F5494"/>
                </a:solidFill>
                <a:latin typeface="+mn-lt"/>
                <a:ea typeface="+mn-ea"/>
              </a:rPr>
              <a:t> and collaborative </a:t>
            </a:r>
            <a:r>
              <a:rPr lang="it-IT" sz="2200" dirty="0" err="1">
                <a:solidFill>
                  <a:srgbClr val="0F5494"/>
                </a:solidFill>
                <a:latin typeface="+mn-lt"/>
                <a:ea typeface="+mn-ea"/>
              </a:rPr>
              <a:t>learning</a:t>
            </a:r>
            <a:r>
              <a:rPr lang="it-IT" sz="2200" dirty="0">
                <a:solidFill>
                  <a:srgbClr val="0F5494"/>
                </a:solidFill>
                <a:latin typeface="+mn-lt"/>
                <a:ea typeface="+mn-ea"/>
              </a:rPr>
              <a:t>.</a:t>
            </a:r>
          </a:p>
        </p:txBody>
      </p:sp>
      <p:sp>
        <p:nvSpPr>
          <p:cNvPr id="8" name="Rettangolo 7"/>
          <p:cNvSpPr/>
          <p:nvPr/>
        </p:nvSpPr>
        <p:spPr>
          <a:xfrm>
            <a:off x="13719" y="3168108"/>
            <a:ext cx="8999984" cy="3139321"/>
          </a:xfrm>
          <a:prstGeom prst="rect">
            <a:avLst/>
          </a:prstGeom>
        </p:spPr>
        <p:txBody>
          <a:bodyPr wrap="square">
            <a:spAutoFit/>
          </a:bodyPr>
          <a:lstStyle/>
          <a:p>
            <a:r>
              <a:rPr lang="it-IT" sz="2200" dirty="0" err="1" smtClean="0">
                <a:solidFill>
                  <a:srgbClr val="0F5494"/>
                </a:solidFill>
                <a:latin typeface="+mn-lt"/>
                <a:ea typeface="+mn-ea"/>
              </a:rPr>
              <a:t>Specific</a:t>
            </a:r>
            <a:r>
              <a:rPr lang="it-IT" sz="2200" dirty="0" smtClean="0">
                <a:solidFill>
                  <a:srgbClr val="0F5494"/>
                </a:solidFill>
                <a:latin typeface="+mn-lt"/>
                <a:ea typeface="+mn-ea"/>
              </a:rPr>
              <a:t> </a:t>
            </a:r>
            <a:r>
              <a:rPr lang="it-IT" sz="2200" dirty="0" err="1">
                <a:solidFill>
                  <a:srgbClr val="0F5494"/>
                </a:solidFill>
                <a:latin typeface="+mn-lt"/>
                <a:ea typeface="+mn-ea"/>
              </a:rPr>
              <a:t>objectives</a:t>
            </a:r>
            <a:r>
              <a:rPr lang="it-IT" sz="2200" dirty="0">
                <a:solidFill>
                  <a:srgbClr val="0F5494"/>
                </a:solidFill>
                <a:latin typeface="+mn-lt"/>
                <a:ea typeface="+mn-ea"/>
              </a:rPr>
              <a:t>:</a:t>
            </a:r>
          </a:p>
          <a:p>
            <a:pPr marL="457200" indent="-457200">
              <a:buFont typeface="+mj-lt"/>
              <a:buAutoNum type="arabicPeriod"/>
            </a:pPr>
            <a:r>
              <a:rPr lang="it-IT" sz="2200" dirty="0" err="1">
                <a:solidFill>
                  <a:srgbClr val="0F5494"/>
                </a:solidFill>
                <a:latin typeface="+mn-lt"/>
                <a:ea typeface="+mn-ea"/>
              </a:rPr>
              <a:t>Empowering</a:t>
            </a:r>
            <a:r>
              <a:rPr lang="it-IT" sz="2200" dirty="0">
                <a:solidFill>
                  <a:srgbClr val="0F5494"/>
                </a:solidFill>
                <a:latin typeface="+mn-lt"/>
                <a:ea typeface="+mn-ea"/>
              </a:rPr>
              <a:t> </a:t>
            </a:r>
            <a:r>
              <a:rPr lang="it-IT" sz="2200" dirty="0" err="1">
                <a:solidFill>
                  <a:srgbClr val="0F5494"/>
                </a:solidFill>
                <a:latin typeface="+mn-lt"/>
                <a:ea typeface="+mn-ea"/>
              </a:rPr>
              <a:t>engineering</a:t>
            </a:r>
            <a:r>
              <a:rPr lang="it-IT" sz="2200" dirty="0">
                <a:solidFill>
                  <a:srgbClr val="0F5494"/>
                </a:solidFill>
                <a:latin typeface="+mn-lt"/>
                <a:ea typeface="+mn-ea"/>
              </a:rPr>
              <a:t> and STEM </a:t>
            </a:r>
            <a:r>
              <a:rPr lang="it-IT" sz="2200" dirty="0" err="1">
                <a:solidFill>
                  <a:srgbClr val="0F5494"/>
                </a:solidFill>
                <a:latin typeface="+mn-lt"/>
                <a:ea typeface="+mn-ea"/>
              </a:rPr>
              <a:t>departments</a:t>
            </a:r>
            <a:r>
              <a:rPr lang="it-IT" sz="2200" dirty="0">
                <a:solidFill>
                  <a:srgbClr val="0F5494"/>
                </a:solidFill>
                <a:latin typeface="+mn-lt"/>
                <a:ea typeface="+mn-ea"/>
              </a:rPr>
              <a:t> in </a:t>
            </a:r>
            <a:r>
              <a:rPr lang="it-IT" sz="2200" dirty="0" smtClean="0">
                <a:solidFill>
                  <a:srgbClr val="0F5494"/>
                </a:solidFill>
                <a:latin typeface="+mn-lt"/>
                <a:ea typeface="+mn-ea"/>
              </a:rPr>
              <a:t>IR </a:t>
            </a:r>
            <a:r>
              <a:rPr lang="it-IT" sz="2200" dirty="0" err="1" smtClean="0">
                <a:solidFill>
                  <a:srgbClr val="0F5494"/>
                </a:solidFill>
                <a:latin typeface="+mn-lt"/>
                <a:ea typeface="+mn-ea"/>
              </a:rPr>
              <a:t>universities</a:t>
            </a:r>
            <a:r>
              <a:rPr lang="it-IT" sz="2200" dirty="0" smtClean="0">
                <a:solidFill>
                  <a:srgbClr val="0F5494"/>
                </a:solidFill>
                <a:latin typeface="+mn-lt"/>
                <a:ea typeface="+mn-ea"/>
              </a:rPr>
              <a:t> </a:t>
            </a:r>
            <a:r>
              <a:rPr lang="it-IT" sz="2200" dirty="0">
                <a:solidFill>
                  <a:srgbClr val="0F5494"/>
                </a:solidFill>
                <a:latin typeface="+mn-lt"/>
                <a:ea typeface="+mn-ea"/>
              </a:rPr>
              <a:t>in </a:t>
            </a:r>
            <a:r>
              <a:rPr lang="it-IT" sz="2200" dirty="0" err="1">
                <a:solidFill>
                  <a:srgbClr val="0F5494"/>
                </a:solidFill>
                <a:latin typeface="+mn-lt"/>
                <a:ea typeface="+mn-ea"/>
              </a:rPr>
              <a:t>enhancing</a:t>
            </a:r>
            <a:r>
              <a:rPr lang="it-IT" sz="2200" dirty="0">
                <a:solidFill>
                  <a:srgbClr val="0F5494"/>
                </a:solidFill>
                <a:latin typeface="+mn-lt"/>
                <a:ea typeface="+mn-ea"/>
              </a:rPr>
              <a:t> </a:t>
            </a:r>
            <a:r>
              <a:rPr lang="it-IT" sz="2200" dirty="0" err="1">
                <a:solidFill>
                  <a:srgbClr val="0F5494"/>
                </a:solidFill>
                <a:latin typeface="+mn-lt"/>
                <a:ea typeface="+mn-ea"/>
              </a:rPr>
              <a:t>skills</a:t>
            </a:r>
            <a:r>
              <a:rPr lang="it-IT" sz="2200" dirty="0">
                <a:solidFill>
                  <a:srgbClr val="0F5494"/>
                </a:solidFill>
                <a:latin typeface="+mn-lt"/>
                <a:ea typeface="+mn-ea"/>
              </a:rPr>
              <a:t> and </a:t>
            </a:r>
            <a:r>
              <a:rPr lang="it-IT" sz="2200" dirty="0" err="1">
                <a:solidFill>
                  <a:srgbClr val="0F5494"/>
                </a:solidFill>
                <a:latin typeface="+mn-lt"/>
                <a:ea typeface="+mn-ea"/>
              </a:rPr>
              <a:t>competences</a:t>
            </a:r>
            <a:r>
              <a:rPr lang="it-IT" sz="2200" dirty="0">
                <a:solidFill>
                  <a:srgbClr val="0F5494"/>
                </a:solidFill>
                <a:latin typeface="+mn-lt"/>
                <a:ea typeface="+mn-ea"/>
              </a:rPr>
              <a:t> of </a:t>
            </a:r>
            <a:r>
              <a:rPr lang="it-IT" sz="2200" dirty="0" err="1">
                <a:solidFill>
                  <a:srgbClr val="0F5494"/>
                </a:solidFill>
                <a:latin typeface="+mn-lt"/>
                <a:ea typeface="+mn-ea"/>
              </a:rPr>
              <a:t>professors</a:t>
            </a:r>
            <a:r>
              <a:rPr lang="it-IT" sz="2200" dirty="0">
                <a:solidFill>
                  <a:srgbClr val="0F5494"/>
                </a:solidFill>
                <a:latin typeface="+mn-lt"/>
                <a:ea typeface="+mn-ea"/>
              </a:rPr>
              <a:t> and </a:t>
            </a:r>
            <a:r>
              <a:rPr lang="it-IT" sz="2200" dirty="0" err="1">
                <a:solidFill>
                  <a:srgbClr val="0F5494"/>
                </a:solidFill>
                <a:latin typeface="+mn-lt"/>
                <a:ea typeface="+mn-ea"/>
              </a:rPr>
              <a:t>instructional</a:t>
            </a:r>
            <a:r>
              <a:rPr lang="it-IT" sz="2200" dirty="0">
                <a:solidFill>
                  <a:srgbClr val="0F5494"/>
                </a:solidFill>
                <a:latin typeface="+mn-lt"/>
                <a:ea typeface="+mn-ea"/>
              </a:rPr>
              <a:t> designers on innovative collaborative ICT-</a:t>
            </a:r>
            <a:r>
              <a:rPr lang="it-IT" sz="2200" dirty="0" err="1">
                <a:solidFill>
                  <a:srgbClr val="0F5494"/>
                </a:solidFill>
                <a:latin typeface="+mn-lt"/>
                <a:ea typeface="+mn-ea"/>
              </a:rPr>
              <a:t>based</a:t>
            </a:r>
            <a:r>
              <a:rPr lang="it-IT" sz="2200" dirty="0">
                <a:solidFill>
                  <a:srgbClr val="0F5494"/>
                </a:solidFill>
                <a:latin typeface="+mn-lt"/>
                <a:ea typeface="+mn-ea"/>
              </a:rPr>
              <a:t> </a:t>
            </a:r>
            <a:r>
              <a:rPr lang="it-IT" sz="2200" dirty="0" err="1">
                <a:solidFill>
                  <a:srgbClr val="0F5494"/>
                </a:solidFill>
                <a:latin typeface="+mn-lt"/>
                <a:ea typeface="+mn-ea"/>
              </a:rPr>
              <a:t>practices</a:t>
            </a:r>
            <a:r>
              <a:rPr lang="it-IT" sz="2200" dirty="0">
                <a:solidFill>
                  <a:srgbClr val="0F5494"/>
                </a:solidFill>
                <a:latin typeface="+mn-lt"/>
                <a:ea typeface="+mn-ea"/>
              </a:rPr>
              <a:t> </a:t>
            </a:r>
            <a:r>
              <a:rPr lang="it-IT" sz="2200" dirty="0" err="1">
                <a:solidFill>
                  <a:srgbClr val="0F5494"/>
                </a:solidFill>
                <a:latin typeface="+mn-lt"/>
                <a:ea typeface="+mn-ea"/>
              </a:rPr>
              <a:t>as</a:t>
            </a:r>
            <a:r>
              <a:rPr lang="it-IT" sz="2200" dirty="0">
                <a:solidFill>
                  <a:srgbClr val="0F5494"/>
                </a:solidFill>
                <a:latin typeface="+mn-lt"/>
                <a:ea typeface="+mn-ea"/>
              </a:rPr>
              <a:t> a </a:t>
            </a:r>
            <a:r>
              <a:rPr lang="it-IT" sz="2200" dirty="0" err="1">
                <a:solidFill>
                  <a:srgbClr val="0F5494"/>
                </a:solidFill>
                <a:latin typeface="+mn-lt"/>
                <a:ea typeface="+mn-ea"/>
              </a:rPr>
              <a:t>means</a:t>
            </a:r>
            <a:r>
              <a:rPr lang="it-IT" sz="2200" dirty="0">
                <a:solidFill>
                  <a:srgbClr val="0F5494"/>
                </a:solidFill>
                <a:latin typeface="+mn-lt"/>
                <a:ea typeface="+mn-ea"/>
              </a:rPr>
              <a:t> to </a:t>
            </a:r>
            <a:r>
              <a:rPr lang="it-IT" sz="2200" dirty="0" err="1">
                <a:solidFill>
                  <a:srgbClr val="0F5494"/>
                </a:solidFill>
                <a:latin typeface="+mn-lt"/>
                <a:ea typeface="+mn-ea"/>
              </a:rPr>
              <a:t>increase</a:t>
            </a:r>
            <a:r>
              <a:rPr lang="it-IT" sz="2200" dirty="0">
                <a:solidFill>
                  <a:srgbClr val="0F5494"/>
                </a:solidFill>
                <a:latin typeface="+mn-lt"/>
                <a:ea typeface="+mn-ea"/>
              </a:rPr>
              <a:t> curriculum </a:t>
            </a:r>
            <a:r>
              <a:rPr lang="it-IT" sz="2200" dirty="0" err="1">
                <a:solidFill>
                  <a:srgbClr val="0F5494"/>
                </a:solidFill>
                <a:latin typeface="+mn-lt"/>
                <a:ea typeface="+mn-ea"/>
              </a:rPr>
              <a:t>modernisation</a:t>
            </a:r>
            <a:r>
              <a:rPr lang="it-IT" sz="2200" dirty="0">
                <a:solidFill>
                  <a:srgbClr val="0F5494"/>
                </a:solidFill>
                <a:latin typeface="+mn-lt"/>
                <a:ea typeface="+mn-ea"/>
              </a:rPr>
              <a:t> and </a:t>
            </a:r>
            <a:r>
              <a:rPr lang="it-IT" sz="2200" dirty="0" err="1" smtClean="0">
                <a:solidFill>
                  <a:srgbClr val="0F5494"/>
                </a:solidFill>
                <a:latin typeface="+mn-lt"/>
                <a:ea typeface="+mn-ea"/>
              </a:rPr>
              <a:t>internationalisation</a:t>
            </a:r>
            <a:endParaRPr lang="it-IT" sz="2200" dirty="0">
              <a:solidFill>
                <a:srgbClr val="0F5494"/>
              </a:solidFill>
              <a:latin typeface="+mn-lt"/>
              <a:ea typeface="+mn-ea"/>
            </a:endParaRPr>
          </a:p>
          <a:p>
            <a:pPr marL="457200" indent="-457200">
              <a:buFont typeface="+mj-lt"/>
              <a:buAutoNum type="arabicPeriod"/>
            </a:pPr>
            <a:r>
              <a:rPr lang="it-IT" sz="2200" dirty="0" err="1" smtClean="0">
                <a:solidFill>
                  <a:srgbClr val="0F5494"/>
                </a:solidFill>
                <a:latin typeface="+mn-lt"/>
                <a:ea typeface="+mn-ea"/>
              </a:rPr>
              <a:t>Modernisation</a:t>
            </a:r>
            <a:r>
              <a:rPr lang="it-IT" sz="2200" dirty="0" smtClean="0">
                <a:solidFill>
                  <a:srgbClr val="0F5494"/>
                </a:solidFill>
                <a:latin typeface="+mn-lt"/>
                <a:ea typeface="+mn-ea"/>
              </a:rPr>
              <a:t> </a:t>
            </a:r>
            <a:r>
              <a:rPr lang="it-IT" sz="2200" dirty="0">
                <a:solidFill>
                  <a:srgbClr val="0F5494"/>
                </a:solidFill>
                <a:latin typeface="+mn-lt"/>
                <a:ea typeface="+mn-ea"/>
              </a:rPr>
              <a:t>of </a:t>
            </a:r>
            <a:r>
              <a:rPr lang="it-IT" sz="2200" dirty="0" err="1">
                <a:solidFill>
                  <a:srgbClr val="0F5494"/>
                </a:solidFill>
                <a:latin typeface="+mn-lt"/>
                <a:ea typeface="+mn-ea"/>
              </a:rPr>
              <a:t>engineering</a:t>
            </a:r>
            <a:r>
              <a:rPr lang="it-IT" sz="2200" dirty="0">
                <a:solidFill>
                  <a:srgbClr val="0F5494"/>
                </a:solidFill>
                <a:latin typeface="+mn-lt"/>
                <a:ea typeface="+mn-ea"/>
              </a:rPr>
              <a:t> and STEM curriculum </a:t>
            </a:r>
            <a:r>
              <a:rPr lang="it-IT" sz="2200" dirty="0" err="1">
                <a:solidFill>
                  <a:srgbClr val="0F5494"/>
                </a:solidFill>
                <a:latin typeface="+mn-lt"/>
                <a:ea typeface="+mn-ea"/>
              </a:rPr>
              <a:t>through</a:t>
            </a:r>
            <a:r>
              <a:rPr lang="it-IT" sz="2200" dirty="0">
                <a:solidFill>
                  <a:srgbClr val="0F5494"/>
                </a:solidFill>
                <a:latin typeface="+mn-lt"/>
                <a:ea typeface="+mn-ea"/>
              </a:rPr>
              <a:t> the </a:t>
            </a:r>
            <a:r>
              <a:rPr lang="it-IT" sz="2200" dirty="0" err="1">
                <a:solidFill>
                  <a:srgbClr val="0F5494"/>
                </a:solidFill>
                <a:latin typeface="+mn-lt"/>
                <a:ea typeface="+mn-ea"/>
              </a:rPr>
              <a:t>development</a:t>
            </a:r>
            <a:r>
              <a:rPr lang="it-IT" sz="2200" dirty="0">
                <a:solidFill>
                  <a:srgbClr val="0F5494"/>
                </a:solidFill>
                <a:latin typeface="+mn-lt"/>
                <a:ea typeface="+mn-ea"/>
              </a:rPr>
              <a:t> of </a:t>
            </a:r>
            <a:r>
              <a:rPr lang="it-IT" sz="2200" dirty="0" err="1">
                <a:solidFill>
                  <a:srgbClr val="0F5494"/>
                </a:solidFill>
                <a:latin typeface="+mn-lt"/>
                <a:ea typeface="+mn-ea"/>
              </a:rPr>
              <a:t>flexible</a:t>
            </a:r>
            <a:r>
              <a:rPr lang="it-IT" sz="2200" dirty="0">
                <a:solidFill>
                  <a:srgbClr val="0F5494"/>
                </a:solidFill>
                <a:latin typeface="+mn-lt"/>
                <a:ea typeface="+mn-ea"/>
              </a:rPr>
              <a:t> and </a:t>
            </a:r>
            <a:r>
              <a:rPr lang="it-IT" sz="2200" dirty="0" err="1">
                <a:solidFill>
                  <a:srgbClr val="0F5494"/>
                </a:solidFill>
                <a:latin typeface="+mn-lt"/>
                <a:ea typeface="+mn-ea"/>
              </a:rPr>
              <a:t>accessible</a:t>
            </a:r>
            <a:r>
              <a:rPr lang="it-IT" sz="2200" dirty="0">
                <a:solidFill>
                  <a:srgbClr val="0F5494"/>
                </a:solidFill>
                <a:latin typeface="+mn-lt"/>
                <a:ea typeface="+mn-ea"/>
              </a:rPr>
              <a:t> training </a:t>
            </a:r>
            <a:r>
              <a:rPr lang="it-IT" sz="2200" dirty="0" err="1">
                <a:solidFill>
                  <a:srgbClr val="0F5494"/>
                </a:solidFill>
                <a:latin typeface="+mn-lt"/>
                <a:ea typeface="+mn-ea"/>
              </a:rPr>
              <a:t>path</a:t>
            </a:r>
            <a:r>
              <a:rPr lang="it-IT" sz="2200" dirty="0">
                <a:solidFill>
                  <a:srgbClr val="0F5494"/>
                </a:solidFill>
                <a:latin typeface="+mn-lt"/>
                <a:ea typeface="+mn-ea"/>
              </a:rPr>
              <a:t> </a:t>
            </a:r>
            <a:r>
              <a:rPr lang="it-IT" sz="2200" dirty="0" err="1">
                <a:solidFill>
                  <a:srgbClr val="0F5494"/>
                </a:solidFill>
                <a:latin typeface="+mn-lt"/>
                <a:ea typeface="+mn-ea"/>
              </a:rPr>
              <a:t>boosting</a:t>
            </a:r>
            <a:r>
              <a:rPr lang="it-IT" sz="2200" dirty="0">
                <a:solidFill>
                  <a:srgbClr val="0F5494"/>
                </a:solidFill>
                <a:latin typeface="+mn-lt"/>
                <a:ea typeface="+mn-ea"/>
              </a:rPr>
              <a:t> new educational </a:t>
            </a:r>
            <a:r>
              <a:rPr lang="it-IT" sz="2200" dirty="0" err="1">
                <a:solidFill>
                  <a:srgbClr val="0F5494"/>
                </a:solidFill>
                <a:latin typeface="+mn-lt"/>
                <a:ea typeface="+mn-ea"/>
              </a:rPr>
              <a:t>approaches</a:t>
            </a:r>
            <a:r>
              <a:rPr lang="it-IT" sz="2200" dirty="0">
                <a:solidFill>
                  <a:srgbClr val="0F5494"/>
                </a:solidFill>
                <a:latin typeface="+mn-lt"/>
                <a:ea typeface="+mn-ea"/>
              </a:rPr>
              <a:t> </a:t>
            </a:r>
            <a:r>
              <a:rPr lang="it-IT" sz="2200" dirty="0" err="1">
                <a:solidFill>
                  <a:srgbClr val="0F5494"/>
                </a:solidFill>
                <a:latin typeface="+mn-lt"/>
                <a:ea typeface="+mn-ea"/>
              </a:rPr>
              <a:t>based</a:t>
            </a:r>
            <a:r>
              <a:rPr lang="it-IT" sz="2200" dirty="0">
                <a:solidFill>
                  <a:srgbClr val="0F5494"/>
                </a:solidFill>
                <a:latin typeface="+mn-lt"/>
                <a:ea typeface="+mn-ea"/>
              </a:rPr>
              <a:t> on </a:t>
            </a:r>
            <a:r>
              <a:rPr lang="it-IT" sz="2200" dirty="0" err="1">
                <a:solidFill>
                  <a:srgbClr val="0F5494"/>
                </a:solidFill>
                <a:latin typeface="+mn-lt"/>
                <a:ea typeface="+mn-ea"/>
              </a:rPr>
              <a:t>technology</a:t>
            </a:r>
            <a:r>
              <a:rPr lang="it-IT" sz="2200" dirty="0">
                <a:solidFill>
                  <a:srgbClr val="0F5494"/>
                </a:solidFill>
                <a:latin typeface="+mn-lt"/>
                <a:ea typeface="+mn-ea"/>
              </a:rPr>
              <a:t> </a:t>
            </a:r>
            <a:r>
              <a:rPr lang="it-IT" sz="2200" dirty="0" err="1">
                <a:solidFill>
                  <a:srgbClr val="0F5494"/>
                </a:solidFill>
                <a:latin typeface="+mn-lt"/>
                <a:ea typeface="+mn-ea"/>
              </a:rPr>
              <a:t>enhanced</a:t>
            </a:r>
            <a:r>
              <a:rPr lang="it-IT" sz="2200" dirty="0">
                <a:solidFill>
                  <a:srgbClr val="0F5494"/>
                </a:solidFill>
                <a:latin typeface="+mn-lt"/>
                <a:ea typeface="+mn-ea"/>
              </a:rPr>
              <a:t> </a:t>
            </a:r>
            <a:r>
              <a:rPr lang="it-IT" sz="2200" dirty="0" err="1">
                <a:solidFill>
                  <a:srgbClr val="0F5494"/>
                </a:solidFill>
                <a:latin typeface="+mn-lt"/>
                <a:ea typeface="+mn-ea"/>
              </a:rPr>
              <a:t>learning</a:t>
            </a:r>
            <a:r>
              <a:rPr lang="it-IT" sz="2200" dirty="0">
                <a:solidFill>
                  <a:srgbClr val="0F5494"/>
                </a:solidFill>
                <a:latin typeface="+mn-lt"/>
                <a:ea typeface="+mn-ea"/>
              </a:rPr>
              <a:t> and collaborative </a:t>
            </a:r>
            <a:r>
              <a:rPr lang="it-IT" sz="2200" dirty="0" err="1">
                <a:solidFill>
                  <a:srgbClr val="0F5494"/>
                </a:solidFill>
                <a:latin typeface="+mn-lt"/>
                <a:ea typeface="+mn-ea"/>
              </a:rPr>
              <a:t>methodologies</a:t>
            </a:r>
            <a:r>
              <a:rPr lang="it-IT" sz="2200" dirty="0">
                <a:solidFill>
                  <a:srgbClr val="0F5494"/>
                </a:solidFill>
                <a:latin typeface="+mn-lt"/>
                <a:ea typeface="+mn-ea"/>
              </a:rPr>
              <a:t>.</a:t>
            </a:r>
          </a:p>
        </p:txBody>
      </p:sp>
    </p:spTree>
    <p:extLst>
      <p:ext uri="{BB962C8B-B14F-4D97-AF65-F5344CB8AC3E}">
        <p14:creationId xmlns:p14="http://schemas.microsoft.com/office/powerpoint/2010/main" val="3813338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noGrp="1"/>
          </p:cNvSpPr>
          <p:nvPr>
            <p:ph type="title"/>
          </p:nvPr>
        </p:nvSpPr>
        <p:spPr>
          <a:xfrm>
            <a:off x="0" y="1123496"/>
            <a:ext cx="9518650" cy="6492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BE" dirty="0" smtClean="0">
                <a:solidFill>
                  <a:srgbClr val="0F5494"/>
                </a:solidFill>
              </a:rPr>
              <a:t>UNITEL </a:t>
            </a:r>
            <a:r>
              <a:rPr lang="fr-BE" dirty="0" err="1">
                <a:solidFill>
                  <a:srgbClr val="0F5494"/>
                </a:solidFill>
              </a:rPr>
              <a:t>project</a:t>
            </a:r>
            <a:r>
              <a:rPr lang="fr-BE" dirty="0">
                <a:solidFill>
                  <a:srgbClr val="0F5494"/>
                </a:solidFill>
              </a:rPr>
              <a:t> </a:t>
            </a:r>
            <a:r>
              <a:rPr lang="fr-BE" dirty="0" err="1">
                <a:solidFill>
                  <a:srgbClr val="0F5494"/>
                </a:solidFill>
              </a:rPr>
              <a:t>will</a:t>
            </a:r>
            <a:r>
              <a:rPr lang="fr-BE" dirty="0">
                <a:solidFill>
                  <a:srgbClr val="0F5494"/>
                </a:solidFill>
              </a:rPr>
              <a:t> </a:t>
            </a:r>
            <a:r>
              <a:rPr lang="fr-BE" dirty="0" err="1">
                <a:solidFill>
                  <a:srgbClr val="0F5494"/>
                </a:solidFill>
              </a:rPr>
              <a:t>be</a:t>
            </a:r>
            <a:r>
              <a:rPr lang="fr-BE" dirty="0">
                <a:solidFill>
                  <a:srgbClr val="0F5494"/>
                </a:solidFill>
              </a:rPr>
              <a:t> </a:t>
            </a:r>
            <a:r>
              <a:rPr lang="fr-BE" dirty="0" err="1">
                <a:solidFill>
                  <a:srgbClr val="0F5494"/>
                </a:solidFill>
              </a:rPr>
              <a:t>monitored</a:t>
            </a:r>
            <a:r>
              <a:rPr lang="fr-BE" dirty="0">
                <a:solidFill>
                  <a:srgbClr val="0F5494"/>
                </a:solidFill>
              </a:rPr>
              <a:t> by EC…</a:t>
            </a: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20</a:t>
            </a:fld>
            <a:endParaRPr lang="en-GB" altLang="en-US"/>
          </a:p>
        </p:txBody>
      </p:sp>
      <p:sp>
        <p:nvSpPr>
          <p:cNvPr id="8" name="Content Placeholder 6"/>
          <p:cNvSpPr txBox="1">
            <a:spLocks/>
          </p:cNvSpPr>
          <p:nvPr/>
        </p:nvSpPr>
        <p:spPr>
          <a:xfrm>
            <a:off x="190214" y="1772783"/>
            <a:ext cx="9398000" cy="458356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0">
              <a:buClr>
                <a:srgbClr val="006C92"/>
              </a:buClr>
              <a:buNone/>
              <a:defRPr/>
            </a:pPr>
            <a:endParaRPr lang="en-GB" sz="2400" dirty="0" smtClean="0">
              <a:solidFill>
                <a:schemeClr val="accent1">
                  <a:lumMod val="75000"/>
                </a:schemeClr>
              </a:solidFill>
              <a:ea typeface="Tahoma" panose="020B0604030504040204" pitchFamily="34" charset="0"/>
              <a:cs typeface="Tahoma" panose="020B0604030504040204" pitchFamily="34" charset="0"/>
            </a:endParaRPr>
          </a:p>
          <a:p>
            <a:pPr marL="228600" indent="0">
              <a:buClr>
                <a:srgbClr val="006C92"/>
              </a:buClr>
              <a:buNone/>
              <a:defRPr/>
            </a:pPr>
            <a:r>
              <a:rPr lang="en-GB" sz="2400" dirty="0" smtClean="0">
                <a:solidFill>
                  <a:schemeClr val="accent1">
                    <a:lumMod val="75000"/>
                  </a:schemeClr>
                </a:solidFill>
                <a:ea typeface="Tahoma" panose="020B0604030504040204" pitchFamily="34" charset="0"/>
                <a:cs typeface="Tahoma" panose="020B0604030504040204" pitchFamily="34" charset="0"/>
              </a:rPr>
              <a:t>a) On an on-going "</a:t>
            </a:r>
            <a:r>
              <a:rPr lang="en-GB" sz="2400" b="1" i="1" dirty="0" smtClean="0">
                <a:solidFill>
                  <a:schemeClr val="accent1">
                    <a:lumMod val="75000"/>
                  </a:schemeClr>
                </a:solidFill>
                <a:ea typeface="Tahoma" panose="020B0604030504040204" pitchFamily="34" charset="0"/>
                <a:cs typeface="Tahoma" panose="020B0604030504040204" pitchFamily="34" charset="0"/>
              </a:rPr>
              <a:t>ad hoc basis</a:t>
            </a:r>
            <a:r>
              <a:rPr lang="en-GB" sz="2400" dirty="0" smtClean="0">
                <a:solidFill>
                  <a:schemeClr val="accent1">
                    <a:lumMod val="75000"/>
                  </a:schemeClr>
                </a:solidFill>
                <a:ea typeface="Tahoma" panose="020B0604030504040204" pitchFamily="34" charset="0"/>
                <a:cs typeface="Tahoma" panose="020B0604030504040204" pitchFamily="34" charset="0"/>
              </a:rPr>
              <a:t>" whenever considered </a:t>
            </a:r>
            <a:r>
              <a:rPr lang="en-GB" sz="2400" b="1" dirty="0" smtClean="0">
                <a:solidFill>
                  <a:schemeClr val="accent1">
                    <a:lumMod val="75000"/>
                  </a:schemeClr>
                </a:solidFill>
                <a:ea typeface="Tahoma" panose="020B0604030504040204" pitchFamily="34" charset="0"/>
                <a:cs typeface="Tahoma" panose="020B0604030504040204" pitchFamily="34" charset="0"/>
              </a:rPr>
              <a:t>necessary</a:t>
            </a:r>
            <a:endParaRPr lang="en-GB" sz="2400" dirty="0" smtClean="0">
              <a:solidFill>
                <a:schemeClr val="accent1">
                  <a:lumMod val="75000"/>
                </a:schemeClr>
              </a:solidFill>
              <a:ea typeface="Tahoma" panose="020B0604030504040204" pitchFamily="34" charset="0"/>
              <a:cs typeface="Tahoma" panose="020B0604030504040204" pitchFamily="34" charset="0"/>
            </a:endParaRPr>
          </a:p>
          <a:p>
            <a:pPr marL="228600" indent="0">
              <a:buClr>
                <a:srgbClr val="006C92"/>
              </a:buClr>
              <a:buNone/>
              <a:defRPr/>
            </a:pPr>
            <a:r>
              <a:rPr lang="en-GB" sz="2400" dirty="0" smtClean="0">
                <a:solidFill>
                  <a:schemeClr val="accent1">
                    <a:lumMod val="75000"/>
                  </a:schemeClr>
                </a:solidFill>
                <a:ea typeface="Tahoma" panose="020B0604030504040204" pitchFamily="34" charset="0"/>
                <a:cs typeface="Tahoma" panose="020B0604030504040204" pitchFamily="34" charset="0"/>
              </a:rPr>
              <a:t>b) On a </a:t>
            </a:r>
            <a:r>
              <a:rPr lang="en-GB" sz="2400" i="1" dirty="0" smtClean="0">
                <a:solidFill>
                  <a:schemeClr val="accent1">
                    <a:lumMod val="75000"/>
                  </a:schemeClr>
                </a:solidFill>
                <a:ea typeface="Tahoma" panose="020B0604030504040204" pitchFamily="34" charset="0"/>
                <a:cs typeface="Tahoma" panose="020B0604030504040204" pitchFamily="34" charset="0"/>
              </a:rPr>
              <a:t>"</a:t>
            </a:r>
            <a:r>
              <a:rPr lang="en-GB" sz="2400" b="1" i="1" dirty="0" smtClean="0">
                <a:solidFill>
                  <a:schemeClr val="accent1">
                    <a:lumMod val="75000"/>
                  </a:schemeClr>
                </a:solidFill>
                <a:ea typeface="Tahoma" panose="020B0604030504040204" pitchFamily="34" charset="0"/>
                <a:cs typeface="Tahoma" panose="020B0604030504040204" pitchFamily="34" charset="0"/>
              </a:rPr>
              <a:t>periodic basis</a:t>
            </a:r>
            <a:r>
              <a:rPr lang="en-GB" sz="2400" dirty="0" smtClean="0">
                <a:solidFill>
                  <a:schemeClr val="accent1">
                    <a:lumMod val="75000"/>
                  </a:schemeClr>
                </a:solidFill>
                <a:ea typeface="Tahoma" panose="020B0604030504040204" pitchFamily="34" charset="0"/>
                <a:cs typeface="Tahoma" panose="020B0604030504040204" pitchFamily="34" charset="0"/>
              </a:rPr>
              <a:t>" in accordance with a specific timetable:</a:t>
            </a:r>
          </a:p>
          <a:p>
            <a:pPr marL="228600" indent="0">
              <a:buClr>
                <a:srgbClr val="006C92"/>
              </a:buClr>
              <a:buNone/>
              <a:defRPr/>
            </a:pPr>
            <a:r>
              <a:rPr lang="en-GB" sz="2400" dirty="0" smtClean="0">
                <a:solidFill>
                  <a:srgbClr val="FF0000"/>
                </a:solidFill>
                <a:ea typeface="Tahoma" panose="020B0604030504040204" pitchFamily="34" charset="0"/>
                <a:cs typeface="Tahoma" panose="020B0604030504040204" pitchFamily="34" charset="0"/>
              </a:rPr>
              <a:t>Field monitoring:</a:t>
            </a:r>
          </a:p>
          <a:p>
            <a:pPr marL="228600" indent="0">
              <a:buClr>
                <a:srgbClr val="006C92"/>
              </a:buClr>
              <a:buNone/>
              <a:defRPr/>
            </a:pPr>
            <a:r>
              <a:rPr lang="en-GB" sz="2400" dirty="0" smtClean="0">
                <a:solidFill>
                  <a:srgbClr val="FF0000"/>
                </a:solidFill>
                <a:ea typeface="Tahoma" panose="020B0604030504040204" pitchFamily="34" charset="0"/>
                <a:cs typeface="Tahoma" panose="020B0604030504040204" pitchFamily="34" charset="0"/>
              </a:rPr>
              <a:t>Will be conducted by PO since no NEO is foreseen for the area</a:t>
            </a:r>
            <a:endParaRPr lang="en-GB" sz="2400" dirty="0">
              <a:solidFill>
                <a:schemeClr val="accent1">
                  <a:lumMod val="75000"/>
                </a:schemeClr>
              </a:solidFill>
              <a:ea typeface="Tahoma" panose="020B0604030504040204" pitchFamily="34" charset="0"/>
              <a:cs typeface="Tahoma" panose="020B0604030504040204" pitchFamily="34" charset="0"/>
            </a:endParaRPr>
          </a:p>
        </p:txBody>
      </p:sp>
      <p:pic>
        <p:nvPicPr>
          <p:cNvPr id="12"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5"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08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21</a:t>
            </a:fld>
            <a:endParaRPr lang="en-GB" altLang="en-US"/>
          </a:p>
        </p:txBody>
      </p:sp>
      <p:sp>
        <p:nvSpPr>
          <p:cNvPr id="9" name="Content Placeholder 2"/>
          <p:cNvSpPr>
            <a:spLocks noGrp="1"/>
          </p:cNvSpPr>
          <p:nvPr>
            <p:ph idx="1"/>
          </p:nvPr>
        </p:nvSpPr>
        <p:spPr>
          <a:xfrm>
            <a:off x="519735" y="1916832"/>
            <a:ext cx="8229600" cy="4685266"/>
          </a:xfrm>
          <a:ln>
            <a:noFill/>
          </a:ln>
        </p:spPr>
        <p:txBody>
          <a:bodyPr>
            <a:normAutofit/>
          </a:bodyPr>
          <a:lstStyle/>
          <a:p>
            <a:pPr marL="0" indent="0">
              <a:buNone/>
            </a:pPr>
            <a:r>
              <a:rPr lang="en-US" sz="2000" b="1" dirty="0" smtClean="0">
                <a:solidFill>
                  <a:srgbClr val="0F5494"/>
                </a:solidFill>
                <a:cs typeface="Arial" charset="0"/>
              </a:rPr>
              <a:t>UNITEL Project </a:t>
            </a:r>
            <a:r>
              <a:rPr lang="en-US" sz="2000" b="1" dirty="0">
                <a:solidFill>
                  <a:srgbClr val="0F5494"/>
                </a:solidFill>
                <a:cs typeface="Arial" charset="0"/>
              </a:rPr>
              <a:t>Handbook </a:t>
            </a:r>
          </a:p>
          <a:p>
            <a:pPr marL="0" indent="0">
              <a:buNone/>
            </a:pPr>
            <a:r>
              <a:rPr lang="en-US" sz="2000" dirty="0" smtClean="0">
                <a:solidFill>
                  <a:srgbClr val="0F5494"/>
                </a:solidFill>
                <a:cs typeface="Arial"/>
              </a:rPr>
              <a:t>Internal guidelines </a:t>
            </a:r>
            <a:r>
              <a:rPr lang="en-US" sz="2000" dirty="0">
                <a:solidFill>
                  <a:srgbClr val="0F5494"/>
                </a:solidFill>
                <a:cs typeface="Arial"/>
              </a:rPr>
              <a:t>for project </a:t>
            </a:r>
            <a:r>
              <a:rPr lang="en-US" sz="2000" dirty="0" smtClean="0">
                <a:solidFill>
                  <a:srgbClr val="0F5494"/>
                </a:solidFill>
                <a:cs typeface="Arial"/>
              </a:rPr>
              <a:t>management</a:t>
            </a:r>
          </a:p>
          <a:p>
            <a:pPr marL="0" indent="0">
              <a:buNone/>
            </a:pPr>
            <a:r>
              <a:rPr lang="en-US" sz="2000" dirty="0" smtClean="0">
                <a:solidFill>
                  <a:srgbClr val="0F5494"/>
                </a:solidFill>
                <a:cs typeface="Arial"/>
              </a:rPr>
              <a:t>Delivery date: </a:t>
            </a:r>
            <a:r>
              <a:rPr lang="en-US" sz="2000" b="1" dirty="0" smtClean="0">
                <a:solidFill>
                  <a:srgbClr val="0F5494"/>
                </a:solidFill>
                <a:cs typeface="Arial" charset="0"/>
              </a:rPr>
              <a:t>Mid March 2021</a:t>
            </a:r>
            <a:r>
              <a:rPr lang="en-US" sz="2000" dirty="0" smtClean="0">
                <a:solidFill>
                  <a:srgbClr val="0F5494"/>
                </a:solidFill>
                <a:cs typeface="Arial"/>
              </a:rPr>
              <a:t> – USGM</a:t>
            </a:r>
          </a:p>
          <a:p>
            <a:pPr marL="0" indent="0">
              <a:buNone/>
            </a:pPr>
            <a:endParaRPr lang="en-US" sz="2000" dirty="0" smtClean="0">
              <a:solidFill>
                <a:srgbClr val="0F5494"/>
              </a:solidFill>
              <a:cs typeface="Arial"/>
            </a:endParaRPr>
          </a:p>
          <a:p>
            <a:r>
              <a:rPr lang="en-US" sz="2000" dirty="0" smtClean="0">
                <a:solidFill>
                  <a:srgbClr val="0F5494"/>
                </a:solidFill>
                <a:cs typeface="Arial"/>
              </a:rPr>
              <a:t>Key project </a:t>
            </a:r>
            <a:r>
              <a:rPr lang="en-US" sz="2000" dirty="0">
                <a:solidFill>
                  <a:srgbClr val="0F5494"/>
                </a:solidFill>
                <a:cs typeface="Arial"/>
              </a:rPr>
              <a:t>i</a:t>
            </a:r>
            <a:r>
              <a:rPr lang="en-US" sz="2000" dirty="0" smtClean="0">
                <a:solidFill>
                  <a:srgbClr val="0F5494"/>
                </a:solidFill>
                <a:cs typeface="Arial"/>
              </a:rPr>
              <a:t>nformation </a:t>
            </a:r>
          </a:p>
          <a:p>
            <a:r>
              <a:rPr lang="en-US" sz="2000" dirty="0">
                <a:solidFill>
                  <a:srgbClr val="0F5494"/>
                </a:solidFill>
                <a:ea typeface="Verdana"/>
                <a:cs typeface="Arial"/>
              </a:rPr>
              <a:t>Table of results/deliverables</a:t>
            </a:r>
            <a:r>
              <a:rPr lang="en-US" sz="2000" dirty="0" smtClean="0">
                <a:solidFill>
                  <a:srgbClr val="0F5494"/>
                </a:solidFill>
                <a:cs typeface="Arial"/>
              </a:rPr>
              <a:t>: roles &amp; deadlines</a:t>
            </a:r>
          </a:p>
          <a:p>
            <a:r>
              <a:rPr lang="en-US" sz="2000" dirty="0" smtClean="0">
                <a:solidFill>
                  <a:srgbClr val="0F5494"/>
                </a:solidFill>
                <a:cs typeface="Arial"/>
              </a:rPr>
              <a:t>Communication rules among the partners</a:t>
            </a:r>
          </a:p>
          <a:p>
            <a:r>
              <a:rPr lang="en-US" sz="2000" dirty="0" smtClean="0">
                <a:solidFill>
                  <a:srgbClr val="0F5494"/>
                </a:solidFill>
                <a:cs typeface="Arial"/>
              </a:rPr>
              <a:t>Reporting obligations &amp; deadlines</a:t>
            </a:r>
          </a:p>
          <a:p>
            <a:r>
              <a:rPr lang="en-US" sz="2000" dirty="0" smtClean="0">
                <a:solidFill>
                  <a:srgbClr val="0F5494"/>
                </a:solidFill>
                <a:cs typeface="Arial"/>
              </a:rPr>
              <a:t>Financial Management</a:t>
            </a:r>
          </a:p>
          <a:p>
            <a:r>
              <a:rPr lang="en-US" sz="2000" dirty="0" smtClean="0">
                <a:solidFill>
                  <a:srgbClr val="0F5494"/>
                </a:solidFill>
                <a:cs typeface="Arial"/>
              </a:rPr>
              <a:t>Annexes: reporting tools, project templates (deliverable template + PPT template), VAT certificate</a:t>
            </a:r>
          </a:p>
          <a:p>
            <a:pPr marL="0" indent="0">
              <a:buNone/>
            </a:pPr>
            <a:endParaRPr lang="en-US" dirty="0" smtClean="0">
              <a:latin typeface="Arial"/>
              <a:cs typeface="Arial"/>
            </a:endParaRPr>
          </a:p>
          <a:p>
            <a:endParaRPr lang="en-US" dirty="0"/>
          </a:p>
        </p:txBody>
      </p:sp>
      <p:sp>
        <p:nvSpPr>
          <p:cNvPr id="10" name="Title 4"/>
          <p:cNvSpPr txBox="1">
            <a:spLocks noGrp="1"/>
          </p:cNvSpPr>
          <p:nvPr>
            <p:ph type="title"/>
          </p:nvPr>
        </p:nvSpPr>
        <p:spPr>
          <a:xfrm>
            <a:off x="0" y="1123496"/>
            <a:ext cx="9518650" cy="6492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BE" dirty="0" smtClean="0">
                <a:solidFill>
                  <a:srgbClr val="0F5494"/>
                </a:solidFill>
              </a:rPr>
              <a:t>UNITEL Project </a:t>
            </a:r>
            <a:r>
              <a:rPr lang="fr-BE" dirty="0" err="1">
                <a:solidFill>
                  <a:srgbClr val="0F5494"/>
                </a:solidFill>
              </a:rPr>
              <a:t>Handbook</a:t>
            </a:r>
            <a:endParaRPr lang="fr-BE" dirty="0">
              <a:solidFill>
                <a:srgbClr val="0F5494"/>
              </a:solidFill>
            </a:endParaRPr>
          </a:p>
        </p:txBody>
      </p:sp>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3"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071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22</a:t>
            </a:fld>
            <a:endParaRPr lang="en-GB" altLang="en-US"/>
          </a:p>
        </p:txBody>
      </p:sp>
      <p:sp>
        <p:nvSpPr>
          <p:cNvPr id="8" name="Title 4"/>
          <p:cNvSpPr txBox="1">
            <a:spLocks noGrp="1"/>
          </p:cNvSpPr>
          <p:nvPr>
            <p:ph type="title"/>
          </p:nvPr>
        </p:nvSpPr>
        <p:spPr>
          <a:xfrm>
            <a:off x="-57311" y="953207"/>
            <a:ext cx="9518650" cy="6492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BE" dirty="0" smtClean="0">
                <a:solidFill>
                  <a:srgbClr val="0F5494"/>
                </a:solidFill>
                <a:effectLst>
                  <a:outerShdw blurRad="38100" dist="38100" dir="2700000" algn="tl">
                    <a:srgbClr val="000000">
                      <a:alpha val="43137"/>
                    </a:srgbClr>
                  </a:outerShdw>
                </a:effectLst>
              </a:rPr>
              <a:t>UNITEL </a:t>
            </a:r>
            <a:r>
              <a:rPr lang="fr-BE" dirty="0" err="1" smtClean="0">
                <a:solidFill>
                  <a:srgbClr val="0F5494"/>
                </a:solidFill>
                <a:effectLst>
                  <a:outerShdw blurRad="38100" dist="38100" dir="2700000" algn="tl">
                    <a:srgbClr val="000000">
                      <a:alpha val="43137"/>
                    </a:srgbClr>
                  </a:outerShdw>
                </a:effectLst>
              </a:rPr>
              <a:t>project</a:t>
            </a:r>
            <a:r>
              <a:rPr lang="fr-BE" dirty="0" smtClean="0">
                <a:solidFill>
                  <a:srgbClr val="0F5494"/>
                </a:solidFill>
                <a:effectLst>
                  <a:outerShdw blurRad="38100" dist="38100" dir="2700000" algn="tl">
                    <a:srgbClr val="000000">
                      <a:alpha val="43137"/>
                    </a:srgbClr>
                  </a:outerShdw>
                </a:effectLst>
              </a:rPr>
              <a:t> meetings</a:t>
            </a:r>
            <a:endParaRPr lang="fr-BE" dirty="0">
              <a:solidFill>
                <a:srgbClr val="0F5494"/>
              </a:solidFill>
              <a:effectLst>
                <a:outerShdw blurRad="38100" dist="38100" dir="2700000" algn="tl">
                  <a:srgbClr val="000000">
                    <a:alpha val="43137"/>
                  </a:srgbClr>
                </a:outerShdw>
              </a:effectLst>
            </a:endParaRPr>
          </a:p>
        </p:txBody>
      </p:sp>
      <p:sp>
        <p:nvSpPr>
          <p:cNvPr id="10" name="Content Placeholder 2"/>
          <p:cNvSpPr>
            <a:spLocks noGrp="1"/>
          </p:cNvSpPr>
          <p:nvPr>
            <p:ph idx="1"/>
          </p:nvPr>
        </p:nvSpPr>
        <p:spPr>
          <a:xfrm>
            <a:off x="611560" y="1700808"/>
            <a:ext cx="8229600" cy="4697477"/>
          </a:xfrm>
        </p:spPr>
        <p:txBody>
          <a:bodyPr>
            <a:noAutofit/>
          </a:bodyPr>
          <a:lstStyle/>
          <a:p>
            <a:pPr marL="0" indent="0">
              <a:buNone/>
            </a:pPr>
            <a:r>
              <a:rPr lang="en-US" sz="2000" dirty="0" smtClean="0">
                <a:solidFill>
                  <a:srgbClr val="0F5494"/>
                </a:solidFill>
                <a:cs typeface="Arial"/>
              </a:rPr>
              <a:t>Meetings allow </a:t>
            </a:r>
            <a:r>
              <a:rPr lang="en-US" sz="2000" dirty="0">
                <a:solidFill>
                  <a:srgbClr val="0F5494"/>
                </a:solidFill>
                <a:cs typeface="Arial"/>
              </a:rPr>
              <a:t>partners to discuss and review </a:t>
            </a:r>
            <a:r>
              <a:rPr lang="en-US" sz="2000" dirty="0" smtClean="0">
                <a:solidFill>
                  <a:srgbClr val="0F5494"/>
                </a:solidFill>
                <a:cs typeface="Arial"/>
              </a:rPr>
              <a:t>project </a:t>
            </a:r>
            <a:r>
              <a:rPr lang="en-US" sz="2000" dirty="0">
                <a:solidFill>
                  <a:srgbClr val="0F5494"/>
                </a:solidFill>
                <a:cs typeface="Arial"/>
              </a:rPr>
              <a:t>management, </a:t>
            </a:r>
            <a:r>
              <a:rPr lang="en-US" sz="2000" dirty="0" smtClean="0">
                <a:solidFill>
                  <a:srgbClr val="0F5494"/>
                </a:solidFill>
                <a:cs typeface="Arial"/>
              </a:rPr>
              <a:t>progress </a:t>
            </a:r>
            <a:r>
              <a:rPr lang="en-US" sz="2000" dirty="0">
                <a:solidFill>
                  <a:srgbClr val="0F5494"/>
                </a:solidFill>
                <a:cs typeface="Arial"/>
              </a:rPr>
              <a:t>and </a:t>
            </a:r>
            <a:r>
              <a:rPr lang="en-US" sz="2000" dirty="0" smtClean="0">
                <a:solidFill>
                  <a:srgbClr val="0F5494"/>
                </a:solidFill>
                <a:cs typeface="Arial"/>
              </a:rPr>
              <a:t>achievement </a:t>
            </a:r>
            <a:r>
              <a:rPr lang="en-US" sz="2000" dirty="0">
                <a:solidFill>
                  <a:srgbClr val="0F5494"/>
                </a:solidFill>
                <a:cs typeface="Arial"/>
              </a:rPr>
              <a:t>of results and </a:t>
            </a:r>
            <a:r>
              <a:rPr lang="en-US" sz="2000" dirty="0" smtClean="0">
                <a:solidFill>
                  <a:srgbClr val="0F5494"/>
                </a:solidFill>
                <a:cs typeface="Arial"/>
              </a:rPr>
              <a:t>future tasks</a:t>
            </a:r>
            <a:r>
              <a:rPr lang="en-US" sz="2000" dirty="0">
                <a:solidFill>
                  <a:srgbClr val="0F5494"/>
                </a:solidFill>
                <a:cs typeface="Arial"/>
              </a:rPr>
              <a:t>. </a:t>
            </a:r>
            <a:endParaRPr lang="en-US" sz="2000" dirty="0" smtClean="0">
              <a:solidFill>
                <a:srgbClr val="0F5494"/>
              </a:solidFill>
              <a:cs typeface="Arial"/>
            </a:endParaRPr>
          </a:p>
          <a:p>
            <a:pPr marL="514350" lvl="0" indent="-514350">
              <a:buFont typeface="+mj-lt"/>
              <a:buAutoNum type="arabicPeriod"/>
            </a:pPr>
            <a:r>
              <a:rPr lang="en-US" sz="2000" dirty="0" smtClean="0">
                <a:solidFill>
                  <a:srgbClr val="0F5494"/>
                </a:solidFill>
                <a:cs typeface="Arial"/>
              </a:rPr>
              <a:t>Kick-off in online, 01-02 February 2021, USGM </a:t>
            </a:r>
            <a:endParaRPr lang="en-US" sz="2000" dirty="0">
              <a:solidFill>
                <a:srgbClr val="0F5494"/>
              </a:solidFill>
              <a:cs typeface="Arial"/>
            </a:endParaRPr>
          </a:p>
          <a:p>
            <a:pPr marL="514350" lvl="0" indent="-514350">
              <a:buFont typeface="+mj-lt"/>
              <a:buAutoNum type="arabicPeriod"/>
            </a:pPr>
            <a:r>
              <a:rPr lang="en-US" sz="2000" dirty="0">
                <a:solidFill>
                  <a:srgbClr val="0F5494"/>
                </a:solidFill>
                <a:cs typeface="Arial" charset="0"/>
              </a:rPr>
              <a:t>Project meeting in Turku, Finland (M7), hosted by P2</a:t>
            </a:r>
          </a:p>
          <a:p>
            <a:pPr marL="514350" lvl="0" indent="-514350">
              <a:buFont typeface="+mj-lt"/>
              <a:buAutoNum type="arabicPeriod"/>
            </a:pPr>
            <a:r>
              <a:rPr lang="en-US" sz="2000" dirty="0" smtClean="0">
                <a:solidFill>
                  <a:srgbClr val="0F5494"/>
                </a:solidFill>
                <a:cs typeface="Arial" charset="0"/>
              </a:rPr>
              <a:t>Project </a:t>
            </a:r>
            <a:r>
              <a:rPr lang="en-US" sz="2000" dirty="0">
                <a:solidFill>
                  <a:srgbClr val="0F5494"/>
                </a:solidFill>
                <a:cs typeface="Arial" charset="0"/>
              </a:rPr>
              <a:t>meeting in Isfahan, Iran (M13), hosted by P8</a:t>
            </a:r>
          </a:p>
          <a:p>
            <a:pPr marL="514350" lvl="0" indent="-514350">
              <a:buFont typeface="+mj-lt"/>
              <a:buAutoNum type="arabicPeriod"/>
            </a:pPr>
            <a:r>
              <a:rPr lang="en-US" sz="2000" dirty="0" smtClean="0">
                <a:solidFill>
                  <a:srgbClr val="0F5494"/>
                </a:solidFill>
                <a:cs typeface="Arial" charset="0"/>
              </a:rPr>
              <a:t>Project </a:t>
            </a:r>
            <a:r>
              <a:rPr lang="en-US" sz="2000" dirty="0">
                <a:solidFill>
                  <a:srgbClr val="0F5494"/>
                </a:solidFill>
                <a:cs typeface="Arial" charset="0"/>
              </a:rPr>
              <a:t>meeting in Qazvin, Iran (M18), hosted by P5</a:t>
            </a:r>
          </a:p>
          <a:p>
            <a:pPr marL="514350" lvl="0" indent="-514350">
              <a:buFont typeface="+mj-lt"/>
              <a:buAutoNum type="arabicPeriod"/>
            </a:pPr>
            <a:r>
              <a:rPr lang="en-US" sz="2000" dirty="0" smtClean="0">
                <a:solidFill>
                  <a:srgbClr val="0F5494"/>
                </a:solidFill>
                <a:cs typeface="Arial" charset="0"/>
              </a:rPr>
              <a:t>Project </a:t>
            </a:r>
            <a:r>
              <a:rPr lang="en-US" sz="2000" dirty="0">
                <a:solidFill>
                  <a:srgbClr val="0F5494"/>
                </a:solidFill>
                <a:cs typeface="Arial" charset="0"/>
              </a:rPr>
              <a:t>meeting in Ahvaz, Iran (M24), hosted by P10</a:t>
            </a:r>
          </a:p>
          <a:p>
            <a:pPr marL="514350" lvl="0" indent="-514350">
              <a:buFont typeface="+mj-lt"/>
              <a:buAutoNum type="arabicPeriod"/>
            </a:pPr>
            <a:r>
              <a:rPr lang="en-US" sz="2000" dirty="0" smtClean="0">
                <a:solidFill>
                  <a:srgbClr val="0F5494"/>
                </a:solidFill>
                <a:cs typeface="Arial" charset="0"/>
              </a:rPr>
              <a:t>Project </a:t>
            </a:r>
            <a:r>
              <a:rPr lang="en-US" sz="2000" dirty="0">
                <a:solidFill>
                  <a:srgbClr val="0F5494"/>
                </a:solidFill>
                <a:cs typeface="Arial" charset="0"/>
              </a:rPr>
              <a:t>meeting in Shiraz, Iran (M28), hosted by P7</a:t>
            </a:r>
          </a:p>
          <a:p>
            <a:pPr marL="514350" lvl="0" indent="-514350">
              <a:buFont typeface="+mj-lt"/>
              <a:buAutoNum type="arabicPeriod"/>
            </a:pPr>
            <a:r>
              <a:rPr lang="en-US" sz="2000" dirty="0" smtClean="0">
                <a:solidFill>
                  <a:srgbClr val="0F5494"/>
                </a:solidFill>
                <a:cs typeface="Arial" charset="0"/>
              </a:rPr>
              <a:t>Final </a:t>
            </a:r>
            <a:r>
              <a:rPr lang="en-US" sz="2000" dirty="0">
                <a:solidFill>
                  <a:srgbClr val="0F5494"/>
                </a:solidFill>
                <a:cs typeface="Arial" charset="0"/>
              </a:rPr>
              <a:t>meeting in Tehran, Iran (M35), hosted by P9</a:t>
            </a:r>
          </a:p>
          <a:p>
            <a:pPr marL="0" lvl="0" indent="0">
              <a:buNone/>
            </a:pPr>
            <a:endParaRPr lang="en-US" sz="2000" dirty="0">
              <a:solidFill>
                <a:srgbClr val="0F5494"/>
              </a:solidFill>
              <a:cs typeface="Arial"/>
            </a:endParaRPr>
          </a:p>
          <a:p>
            <a:pPr marL="0" lvl="0" indent="0">
              <a:buNone/>
            </a:pPr>
            <a:r>
              <a:rPr lang="en-US" sz="2000" dirty="0" smtClean="0">
                <a:solidFill>
                  <a:srgbClr val="0F5494"/>
                </a:solidFill>
                <a:cs typeface="Arial"/>
              </a:rPr>
              <a:t>Different </a:t>
            </a:r>
            <a:r>
              <a:rPr lang="en-US" sz="2000" dirty="0">
                <a:solidFill>
                  <a:srgbClr val="0F5494"/>
                </a:solidFill>
                <a:cs typeface="Arial"/>
              </a:rPr>
              <a:t>virtual meetings will be scheduled between plenary meetings in order to better oversee project deadlines ensuring effectiveness and efficiency of resources and time.</a:t>
            </a:r>
            <a:endParaRPr lang="it-IT" sz="2000" dirty="0">
              <a:solidFill>
                <a:srgbClr val="0F5494"/>
              </a:solidFill>
              <a:cs typeface="Arial"/>
            </a:endParaRPr>
          </a:p>
          <a:p>
            <a:pPr marL="0" indent="0">
              <a:buNone/>
            </a:pPr>
            <a:endParaRPr lang="en-US" sz="2000" dirty="0">
              <a:solidFill>
                <a:srgbClr val="0F5494"/>
              </a:solidFill>
            </a:endParaRPr>
          </a:p>
        </p:txBody>
      </p:sp>
      <p:pic>
        <p:nvPicPr>
          <p:cNvPr id="9"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3"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6332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23</a:t>
            </a:fld>
            <a:endParaRPr lang="en-GB" altLang="en-US"/>
          </a:p>
        </p:txBody>
      </p:sp>
      <p:sp>
        <p:nvSpPr>
          <p:cNvPr id="8" name="Title 4"/>
          <p:cNvSpPr txBox="1">
            <a:spLocks noGrp="1"/>
          </p:cNvSpPr>
          <p:nvPr>
            <p:ph type="title"/>
          </p:nvPr>
        </p:nvSpPr>
        <p:spPr>
          <a:xfrm>
            <a:off x="0" y="1123496"/>
            <a:ext cx="9518650" cy="6492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BE" dirty="0" smtClean="0">
                <a:solidFill>
                  <a:srgbClr val="0F5494"/>
                </a:solidFill>
                <a:effectLst>
                  <a:outerShdw blurRad="38100" dist="38100" dir="2700000" algn="tl">
                    <a:srgbClr val="000000">
                      <a:alpha val="43137"/>
                    </a:srgbClr>
                  </a:outerShdw>
                </a:effectLst>
              </a:rPr>
              <a:t>UNITEL </a:t>
            </a:r>
            <a:r>
              <a:rPr lang="fr-BE" dirty="0" err="1" smtClean="0">
                <a:solidFill>
                  <a:srgbClr val="0F5494"/>
                </a:solidFill>
                <a:effectLst>
                  <a:outerShdw blurRad="38100" dist="38100" dir="2700000" algn="tl">
                    <a:srgbClr val="000000">
                      <a:alpha val="43137"/>
                    </a:srgbClr>
                  </a:outerShdw>
                </a:effectLst>
              </a:rPr>
              <a:t>project</a:t>
            </a:r>
            <a:r>
              <a:rPr lang="fr-BE" dirty="0" smtClean="0">
                <a:solidFill>
                  <a:srgbClr val="0F5494"/>
                </a:solidFill>
                <a:effectLst>
                  <a:outerShdw blurRad="38100" dist="38100" dir="2700000" algn="tl">
                    <a:srgbClr val="000000">
                      <a:alpha val="43137"/>
                    </a:srgbClr>
                  </a:outerShdw>
                </a:effectLst>
              </a:rPr>
              <a:t> meetings </a:t>
            </a:r>
            <a:r>
              <a:rPr lang="fr-BE" dirty="0" err="1" smtClean="0">
                <a:solidFill>
                  <a:srgbClr val="0F5494"/>
                </a:solidFill>
                <a:effectLst>
                  <a:outerShdw blurRad="38100" dist="38100" dir="2700000" algn="tl">
                    <a:srgbClr val="000000">
                      <a:alpha val="43137"/>
                    </a:srgbClr>
                  </a:outerShdw>
                </a:effectLst>
              </a:rPr>
              <a:t>protocol</a:t>
            </a:r>
            <a:endParaRPr lang="fr-BE" dirty="0">
              <a:solidFill>
                <a:srgbClr val="0F5494"/>
              </a:solidFill>
              <a:effectLst>
                <a:outerShdw blurRad="38100" dist="38100" dir="2700000" algn="tl">
                  <a:srgbClr val="000000">
                    <a:alpha val="43137"/>
                  </a:srgbClr>
                </a:outerShdw>
              </a:effectLst>
            </a:endParaRPr>
          </a:p>
        </p:txBody>
      </p:sp>
      <p:sp>
        <p:nvSpPr>
          <p:cNvPr id="9" name="Content Placeholder 2"/>
          <p:cNvSpPr txBox="1">
            <a:spLocks/>
          </p:cNvSpPr>
          <p:nvPr/>
        </p:nvSpPr>
        <p:spPr>
          <a:xfrm>
            <a:off x="457200" y="1772815"/>
            <a:ext cx="8229600" cy="452596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smtClean="0">
                <a:solidFill>
                  <a:srgbClr val="0F5494"/>
                </a:solidFill>
                <a:cs typeface="Arial"/>
              </a:rPr>
              <a:t>All partners are expected to be represented by at least 1 person (PM).</a:t>
            </a:r>
          </a:p>
          <a:p>
            <a:r>
              <a:rPr lang="en-US" dirty="0" smtClean="0">
                <a:solidFill>
                  <a:srgbClr val="0F5494"/>
                </a:solidFill>
                <a:cs typeface="Arial"/>
              </a:rPr>
              <a:t>Dates will be selected so that everyone can participate.</a:t>
            </a:r>
            <a:endParaRPr lang="it-IT" dirty="0" smtClean="0">
              <a:solidFill>
                <a:srgbClr val="0F5494"/>
              </a:solidFill>
              <a:cs typeface="Arial"/>
            </a:endParaRPr>
          </a:p>
          <a:p>
            <a:r>
              <a:rPr lang="en-US" dirty="0" smtClean="0">
                <a:solidFill>
                  <a:srgbClr val="0F5494"/>
                </a:solidFill>
                <a:cs typeface="Arial"/>
              </a:rPr>
              <a:t>Coordinator chairs meetings and is responsible for the </a:t>
            </a:r>
            <a:r>
              <a:rPr lang="en-US" b="1" dirty="0" smtClean="0">
                <a:solidFill>
                  <a:srgbClr val="0F5494"/>
                </a:solidFill>
                <a:cs typeface="Arial"/>
              </a:rPr>
              <a:t>agenda</a:t>
            </a:r>
            <a:r>
              <a:rPr lang="en-US" dirty="0" smtClean="0">
                <a:solidFill>
                  <a:srgbClr val="0F5494"/>
                </a:solidFill>
                <a:cs typeface="Arial"/>
              </a:rPr>
              <a:t> to be shared with partners at least 3 weeks before the meeting. </a:t>
            </a:r>
          </a:p>
          <a:p>
            <a:r>
              <a:rPr lang="en-US" dirty="0" smtClean="0">
                <a:solidFill>
                  <a:srgbClr val="0F5494"/>
                </a:solidFill>
                <a:cs typeface="Arial"/>
              </a:rPr>
              <a:t>Partners can propose any agenda items at latest 2 weeks before the meeting.</a:t>
            </a:r>
            <a:endParaRPr lang="it-IT" dirty="0" smtClean="0">
              <a:solidFill>
                <a:srgbClr val="0F5494"/>
              </a:solidFill>
              <a:cs typeface="Arial"/>
            </a:endParaRPr>
          </a:p>
          <a:p>
            <a:r>
              <a:rPr lang="en-US" b="1" dirty="0" smtClean="0">
                <a:solidFill>
                  <a:srgbClr val="0F5494"/>
                </a:solidFill>
                <a:cs typeface="Arial"/>
              </a:rPr>
              <a:t>Minutes</a:t>
            </a:r>
            <a:r>
              <a:rPr lang="en-US" dirty="0" smtClean="0">
                <a:solidFill>
                  <a:srgbClr val="0F5494"/>
                </a:solidFill>
                <a:cs typeface="Arial"/>
              </a:rPr>
              <a:t> will be sent to all the partners within 2 weeks of the meeting date – </a:t>
            </a:r>
            <a:r>
              <a:rPr lang="en-US" b="1" dirty="0" smtClean="0">
                <a:solidFill>
                  <a:srgbClr val="0F5494"/>
                </a:solidFill>
                <a:cs typeface="Arial"/>
              </a:rPr>
              <a:t>each host will </a:t>
            </a:r>
            <a:r>
              <a:rPr lang="en-US" b="1" dirty="0" err="1" smtClean="0">
                <a:solidFill>
                  <a:srgbClr val="0F5494"/>
                </a:solidFill>
                <a:cs typeface="Arial"/>
              </a:rPr>
              <a:t>organise</a:t>
            </a:r>
            <a:r>
              <a:rPr lang="en-US" b="1" dirty="0" smtClean="0">
                <a:solidFill>
                  <a:srgbClr val="0F5494"/>
                </a:solidFill>
                <a:cs typeface="Arial"/>
              </a:rPr>
              <a:t> minutes taking. </a:t>
            </a:r>
            <a:endParaRPr lang="it-IT" b="1" dirty="0" smtClean="0">
              <a:solidFill>
                <a:srgbClr val="0F5494"/>
              </a:solidFill>
              <a:cs typeface="Arial"/>
            </a:endParaRPr>
          </a:p>
          <a:p>
            <a:r>
              <a:rPr lang="en-US" dirty="0" smtClean="0">
                <a:solidFill>
                  <a:srgbClr val="0F5494"/>
                </a:solidFill>
                <a:cs typeface="Arial"/>
              </a:rPr>
              <a:t>The host will assist the travelling partners with </a:t>
            </a:r>
            <a:r>
              <a:rPr lang="en-US" b="1" dirty="0" smtClean="0">
                <a:solidFill>
                  <a:srgbClr val="0F5494"/>
                </a:solidFill>
                <a:cs typeface="Arial"/>
              </a:rPr>
              <a:t>travel information</a:t>
            </a:r>
            <a:r>
              <a:rPr lang="en-US" dirty="0" smtClean="0">
                <a:solidFill>
                  <a:srgbClr val="0F5494"/>
                </a:solidFill>
                <a:cs typeface="Arial"/>
              </a:rPr>
              <a:t>.</a:t>
            </a:r>
            <a:endParaRPr lang="it-IT" dirty="0" smtClean="0">
              <a:solidFill>
                <a:srgbClr val="0F5494"/>
              </a:solidFill>
              <a:cs typeface="Arial"/>
            </a:endParaRPr>
          </a:p>
          <a:p>
            <a:r>
              <a:rPr lang="en-US" dirty="0" smtClean="0">
                <a:solidFill>
                  <a:srgbClr val="0F5494"/>
                </a:solidFill>
                <a:cs typeface="Arial"/>
              </a:rPr>
              <a:t>The host will organize </a:t>
            </a:r>
            <a:r>
              <a:rPr lang="en-US" b="1" dirty="0" smtClean="0">
                <a:solidFill>
                  <a:srgbClr val="0F5494"/>
                </a:solidFill>
                <a:cs typeface="Arial"/>
              </a:rPr>
              <a:t>logistics</a:t>
            </a:r>
            <a:r>
              <a:rPr lang="en-US" dirty="0" smtClean="0">
                <a:solidFill>
                  <a:srgbClr val="0F5494"/>
                </a:solidFill>
                <a:cs typeface="Arial"/>
              </a:rPr>
              <a:t> for the meeting</a:t>
            </a:r>
            <a:endParaRPr lang="it-IT" dirty="0" smtClean="0">
              <a:solidFill>
                <a:srgbClr val="0F5494"/>
              </a:solidFill>
              <a:cs typeface="Arial"/>
            </a:endParaRPr>
          </a:p>
          <a:p>
            <a:r>
              <a:rPr lang="en-US" dirty="0" smtClean="0">
                <a:solidFill>
                  <a:srgbClr val="0F5494"/>
                </a:solidFill>
                <a:cs typeface="Arial"/>
              </a:rPr>
              <a:t>All partners pay their own travel and subsistence costs for the meetings.</a:t>
            </a:r>
            <a:endParaRPr lang="it-IT" dirty="0" smtClean="0">
              <a:solidFill>
                <a:srgbClr val="0F5494"/>
              </a:solidFill>
              <a:cs typeface="Arial"/>
            </a:endParaRPr>
          </a:p>
          <a:p>
            <a:pPr marL="0" indent="0">
              <a:buFont typeface="Arial" panose="020B0604020202020204" pitchFamily="34" charset="0"/>
              <a:buNone/>
            </a:pPr>
            <a:endParaRPr lang="en-US" dirty="0"/>
          </a:p>
        </p:txBody>
      </p:sp>
      <p:pic>
        <p:nvPicPr>
          <p:cNvPr id="10"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3"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325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285750" y="1290793"/>
            <a:ext cx="8229600" cy="626040"/>
          </a:xfrm>
        </p:spPr>
        <p:txBody>
          <a:bodyPr/>
          <a:lstStyle/>
          <a:p>
            <a:pPr marL="0" indent="0">
              <a:buNone/>
            </a:pPr>
            <a:r>
              <a:rPr lang="it-IT" sz="2400" b="1" dirty="0" smtClean="0">
                <a:solidFill>
                  <a:srgbClr val="0F5494"/>
                </a:solidFill>
              </a:rPr>
              <a:t>Staff </a:t>
            </a:r>
            <a:r>
              <a:rPr lang="it-IT" sz="2400" b="1" dirty="0" err="1" smtClean="0">
                <a:solidFill>
                  <a:srgbClr val="0F5494"/>
                </a:solidFill>
              </a:rPr>
              <a:t>involved</a:t>
            </a:r>
            <a:r>
              <a:rPr lang="it-IT" sz="2400" b="1" dirty="0" smtClean="0">
                <a:solidFill>
                  <a:srgbClr val="0F5494"/>
                </a:solidFill>
              </a:rPr>
              <a:t> in WP7</a:t>
            </a:r>
            <a:endParaRPr lang="it-IT" sz="18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24</a:t>
            </a:fld>
            <a:endParaRPr lang="en-GB" altLang="en-US" dirty="0"/>
          </a:p>
        </p:txBody>
      </p:sp>
      <p:sp>
        <p:nvSpPr>
          <p:cNvPr id="3" name="CasellaDiTesto 2"/>
          <p:cNvSpPr txBox="1"/>
          <p:nvPr/>
        </p:nvSpPr>
        <p:spPr>
          <a:xfrm>
            <a:off x="605662" y="2298906"/>
            <a:ext cx="7128792" cy="3539430"/>
          </a:xfrm>
          <a:prstGeom prst="rect">
            <a:avLst/>
          </a:prstGeom>
          <a:noFill/>
        </p:spPr>
        <p:txBody>
          <a:bodyPr wrap="square" rtlCol="0">
            <a:spAutoFit/>
          </a:bodyPr>
          <a:lstStyle/>
          <a:p>
            <a:r>
              <a:rPr lang="it-IT" sz="2800" b="1" dirty="0" smtClean="0">
                <a:solidFill>
                  <a:schemeClr val="accent1">
                    <a:lumMod val="75000"/>
                  </a:schemeClr>
                </a:solidFill>
                <a:latin typeface="Ink Free" panose="03080402000500000000" pitchFamily="66" charset="0"/>
              </a:rPr>
              <a:t>MONICA FASCIANI</a:t>
            </a:r>
          </a:p>
          <a:p>
            <a:r>
              <a:rPr lang="it-IT" sz="2800" dirty="0" smtClean="0">
                <a:solidFill>
                  <a:schemeClr val="accent1">
                    <a:lumMod val="75000"/>
                  </a:schemeClr>
                </a:solidFill>
              </a:rPr>
              <a:t>m.fasciani@unimarconi.it</a:t>
            </a:r>
            <a:r>
              <a:rPr lang="it-IT" sz="2800" dirty="0">
                <a:solidFill>
                  <a:schemeClr val="accent1">
                    <a:lumMod val="75000"/>
                  </a:schemeClr>
                </a:solidFill>
              </a:rPr>
              <a:t> </a:t>
            </a:r>
            <a:r>
              <a:rPr lang="it-IT" sz="2800" b="1" dirty="0" smtClean="0">
                <a:solidFill>
                  <a:schemeClr val="accent1">
                    <a:lumMod val="75000"/>
                  </a:schemeClr>
                </a:solidFill>
                <a:latin typeface="Ink Free" panose="03080402000500000000" pitchFamily="66" charset="0"/>
              </a:rPr>
              <a:t> </a:t>
            </a:r>
          </a:p>
          <a:p>
            <a:endParaRPr lang="it-IT" sz="2800" b="1" dirty="0" smtClean="0">
              <a:solidFill>
                <a:schemeClr val="accent1">
                  <a:lumMod val="75000"/>
                </a:schemeClr>
              </a:solidFill>
              <a:latin typeface="Ink Free" panose="03080402000500000000" pitchFamily="66" charset="0"/>
            </a:endParaRPr>
          </a:p>
          <a:p>
            <a:r>
              <a:rPr lang="it-IT" sz="2800" b="1" dirty="0" smtClean="0">
                <a:solidFill>
                  <a:schemeClr val="accent1">
                    <a:lumMod val="75000"/>
                  </a:schemeClr>
                </a:solidFill>
                <a:latin typeface="Ink Free" panose="03080402000500000000" pitchFamily="66" charset="0"/>
              </a:rPr>
              <a:t>ILARIA REGGIANI</a:t>
            </a:r>
          </a:p>
          <a:p>
            <a:r>
              <a:rPr lang="it-IT" sz="2800" dirty="0" smtClean="0">
                <a:solidFill>
                  <a:schemeClr val="accent1">
                    <a:lumMod val="75000"/>
                  </a:schemeClr>
                </a:solidFill>
              </a:rPr>
              <a:t>i.reggiani@unimarconi.it</a:t>
            </a:r>
            <a:endParaRPr lang="it-IT" sz="2800" dirty="0">
              <a:solidFill>
                <a:schemeClr val="accent1">
                  <a:lumMod val="75000"/>
                </a:schemeClr>
              </a:solidFill>
            </a:endParaRPr>
          </a:p>
          <a:p>
            <a:endParaRPr lang="it-IT" sz="2800" b="1" dirty="0" smtClean="0">
              <a:solidFill>
                <a:schemeClr val="accent1">
                  <a:lumMod val="75000"/>
                </a:schemeClr>
              </a:solidFill>
              <a:latin typeface="Ink Free" panose="03080402000500000000" pitchFamily="66" charset="0"/>
            </a:endParaRPr>
          </a:p>
          <a:p>
            <a:r>
              <a:rPr lang="it-IT" sz="2800" b="1" dirty="0" smtClean="0">
                <a:solidFill>
                  <a:schemeClr val="accent1">
                    <a:lumMod val="75000"/>
                  </a:schemeClr>
                </a:solidFill>
                <a:latin typeface="Ink Free" panose="03080402000500000000" pitchFamily="66" charset="0"/>
              </a:rPr>
              <a:t>RENZO LINSALATA</a:t>
            </a:r>
          </a:p>
          <a:p>
            <a:r>
              <a:rPr lang="it-IT" sz="2800" dirty="0" smtClean="0">
                <a:solidFill>
                  <a:schemeClr val="accent1">
                    <a:lumMod val="75000"/>
                  </a:schemeClr>
                </a:solidFill>
              </a:rPr>
              <a:t>r.linsalata@unimarconi.it</a:t>
            </a:r>
            <a:endParaRPr lang="it-IT" sz="2800" dirty="0">
              <a:solidFill>
                <a:schemeClr val="accent1">
                  <a:lumMod val="75000"/>
                </a:schemeClr>
              </a:solidFill>
            </a:endParaRPr>
          </a:p>
        </p:txBody>
      </p:sp>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1"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780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25</a:t>
            </a:fld>
            <a:endParaRPr lang="en-GB" altLang="en-US"/>
          </a:p>
        </p:txBody>
      </p:sp>
      <p:graphicFrame>
        <p:nvGraphicFramePr>
          <p:cNvPr id="7" name="Tabella 6"/>
          <p:cNvGraphicFramePr>
            <a:graphicFrameLocks noGrp="1"/>
          </p:cNvGraphicFramePr>
          <p:nvPr>
            <p:extLst>
              <p:ext uri="{D42A27DB-BD31-4B8C-83A1-F6EECF244321}">
                <p14:modId xmlns:p14="http://schemas.microsoft.com/office/powerpoint/2010/main" val="2388115486"/>
              </p:ext>
            </p:extLst>
          </p:nvPr>
        </p:nvGraphicFramePr>
        <p:xfrm>
          <a:off x="323528" y="1484784"/>
          <a:ext cx="8611853" cy="2829182"/>
        </p:xfrm>
        <a:graphic>
          <a:graphicData uri="http://schemas.openxmlformats.org/drawingml/2006/table">
            <a:tbl>
              <a:tblPr firstRow="1" bandRow="1">
                <a:tableStyleId>{21E4AEA4-8DFA-4A89-87EB-49C32662AFE0}</a:tableStyleId>
              </a:tblPr>
              <a:tblGrid>
                <a:gridCol w="3201854">
                  <a:extLst>
                    <a:ext uri="{9D8B030D-6E8A-4147-A177-3AD203B41FA5}">
                      <a16:colId xmlns:a16="http://schemas.microsoft.com/office/drawing/2014/main" val="20000"/>
                    </a:ext>
                  </a:extLst>
                </a:gridCol>
                <a:gridCol w="2865582">
                  <a:extLst>
                    <a:ext uri="{9D8B030D-6E8A-4147-A177-3AD203B41FA5}">
                      <a16:colId xmlns:a16="http://schemas.microsoft.com/office/drawing/2014/main" val="20001"/>
                    </a:ext>
                  </a:extLst>
                </a:gridCol>
                <a:gridCol w="2544417">
                  <a:extLst>
                    <a:ext uri="{9D8B030D-6E8A-4147-A177-3AD203B41FA5}">
                      <a16:colId xmlns:a16="http://schemas.microsoft.com/office/drawing/2014/main" val="20002"/>
                    </a:ext>
                  </a:extLst>
                </a:gridCol>
              </a:tblGrid>
              <a:tr h="451742">
                <a:tc>
                  <a:txBody>
                    <a:bodyPr/>
                    <a:lstStyle/>
                    <a:p>
                      <a:r>
                        <a:rPr lang="it-IT" sz="1800" dirty="0" smtClean="0">
                          <a:latin typeface="Arial"/>
                          <a:cs typeface="Arial"/>
                        </a:rPr>
                        <a:t>ACTION</a:t>
                      </a:r>
                      <a:endParaRPr lang="it-IT" sz="1800" dirty="0">
                        <a:latin typeface="Arial"/>
                        <a:cs typeface="Arial"/>
                      </a:endParaRPr>
                    </a:p>
                  </a:txBody>
                  <a:tcPr/>
                </a:tc>
                <a:tc>
                  <a:txBody>
                    <a:bodyPr/>
                    <a:lstStyle/>
                    <a:p>
                      <a:r>
                        <a:rPr lang="it-IT" sz="1800" dirty="0" err="1" smtClean="0">
                          <a:latin typeface="Arial"/>
                          <a:cs typeface="Arial"/>
                        </a:rPr>
                        <a:t>Responsible</a:t>
                      </a:r>
                      <a:r>
                        <a:rPr lang="it-IT" sz="1800" dirty="0" smtClean="0">
                          <a:latin typeface="Arial"/>
                          <a:cs typeface="Arial"/>
                        </a:rPr>
                        <a:t> Partner</a:t>
                      </a:r>
                      <a:endParaRPr lang="it-IT" sz="1800" dirty="0">
                        <a:latin typeface="Arial"/>
                        <a:cs typeface="Arial"/>
                      </a:endParaRPr>
                    </a:p>
                  </a:txBody>
                  <a:tcPr/>
                </a:tc>
                <a:tc>
                  <a:txBody>
                    <a:bodyPr/>
                    <a:lstStyle/>
                    <a:p>
                      <a:r>
                        <a:rPr lang="it-IT" sz="1800" dirty="0" err="1" smtClean="0">
                          <a:latin typeface="Arial"/>
                          <a:cs typeface="Arial"/>
                        </a:rPr>
                        <a:t>Deadline</a:t>
                      </a:r>
                      <a:endParaRPr lang="it-IT" sz="1800" dirty="0">
                        <a:latin typeface="Arial"/>
                        <a:cs typeface="Arial"/>
                      </a:endParaRPr>
                    </a:p>
                  </a:txBody>
                  <a:tcPr/>
                </a:tc>
                <a:extLst>
                  <a:ext uri="{0D108BD9-81ED-4DB2-BD59-A6C34878D82A}">
                    <a16:rowId xmlns:a16="http://schemas.microsoft.com/office/drawing/2014/main" val="10000"/>
                  </a:ext>
                </a:extLst>
              </a:tr>
              <a:tr h="361798">
                <a:tc>
                  <a:txBody>
                    <a:bodyPr/>
                    <a:lstStyle/>
                    <a:p>
                      <a:r>
                        <a:rPr lang="it-IT" sz="1800" dirty="0" smtClean="0">
                          <a:latin typeface="Arial"/>
                          <a:cs typeface="Arial"/>
                        </a:rPr>
                        <a:t>Minutes</a:t>
                      </a:r>
                      <a:r>
                        <a:rPr lang="it-IT" sz="1800" baseline="0" dirty="0" smtClean="0">
                          <a:latin typeface="Arial"/>
                          <a:cs typeface="Arial"/>
                        </a:rPr>
                        <a:t> of the meeting </a:t>
                      </a:r>
                      <a:endParaRPr lang="it-IT" sz="1800" dirty="0">
                        <a:latin typeface="Arial"/>
                        <a:cs typeface="Arial"/>
                      </a:endParaRPr>
                    </a:p>
                  </a:txBody>
                  <a:tcPr/>
                </a:tc>
                <a:tc>
                  <a:txBody>
                    <a:bodyPr/>
                    <a:lstStyle/>
                    <a:p>
                      <a:r>
                        <a:rPr lang="it-IT" sz="1800" dirty="0" smtClean="0">
                          <a:latin typeface="Arial"/>
                          <a:cs typeface="Arial"/>
                        </a:rPr>
                        <a:t>USGM</a:t>
                      </a:r>
                      <a:r>
                        <a:rPr lang="it-IT" sz="1800" baseline="0" dirty="0" smtClean="0">
                          <a:latin typeface="Arial"/>
                          <a:cs typeface="Arial"/>
                        </a:rPr>
                        <a:t> </a:t>
                      </a:r>
                      <a:endParaRPr lang="it-IT" sz="1800" dirty="0">
                        <a:latin typeface="Arial"/>
                        <a:cs typeface="Arial"/>
                      </a:endParaRPr>
                    </a:p>
                  </a:txBody>
                  <a:tcPr/>
                </a:tc>
                <a:tc>
                  <a:txBody>
                    <a:bodyPr/>
                    <a:lstStyle/>
                    <a:p>
                      <a:endParaRPr lang="it-IT" sz="1800" b="1" dirty="0">
                        <a:latin typeface="Arial"/>
                        <a:cs typeface="Arial"/>
                      </a:endParaRPr>
                    </a:p>
                  </a:txBody>
                  <a:tcPr/>
                </a:tc>
                <a:extLst>
                  <a:ext uri="{0D108BD9-81ED-4DB2-BD59-A6C34878D82A}">
                    <a16:rowId xmlns:a16="http://schemas.microsoft.com/office/drawing/2014/main" val="10001"/>
                  </a:ext>
                </a:extLst>
              </a:tr>
              <a:tr h="461415">
                <a:tc>
                  <a:txBody>
                    <a:bodyPr/>
                    <a:lstStyle/>
                    <a:p>
                      <a:r>
                        <a:rPr lang="it-IT" sz="1800" b="0" dirty="0" smtClean="0">
                          <a:latin typeface="Arial"/>
                          <a:cs typeface="Arial"/>
                        </a:rPr>
                        <a:t>Project </a:t>
                      </a:r>
                      <a:r>
                        <a:rPr lang="it-IT" sz="1800" b="0" dirty="0" err="1" smtClean="0">
                          <a:latin typeface="Arial"/>
                          <a:cs typeface="Arial"/>
                        </a:rPr>
                        <a:t>handbook</a:t>
                      </a:r>
                      <a:r>
                        <a:rPr lang="it-IT" sz="1800" b="0" dirty="0" smtClean="0">
                          <a:latin typeface="Arial"/>
                          <a:cs typeface="Arial"/>
                        </a:rPr>
                        <a:t> and reporting </a:t>
                      </a:r>
                      <a:r>
                        <a:rPr lang="it-IT" sz="1800" b="0" dirty="0" err="1" smtClean="0">
                          <a:latin typeface="Arial"/>
                          <a:cs typeface="Arial"/>
                        </a:rPr>
                        <a:t>tools</a:t>
                      </a:r>
                      <a:r>
                        <a:rPr lang="it-IT" sz="1800" b="0" dirty="0" smtClean="0">
                          <a:latin typeface="Arial"/>
                          <a:cs typeface="Arial"/>
                        </a:rPr>
                        <a:t> </a:t>
                      </a:r>
                      <a:endParaRPr lang="it-IT" sz="1800" b="0" dirty="0">
                        <a:latin typeface="Arial"/>
                        <a:cs typeface="Arial"/>
                      </a:endParaRPr>
                    </a:p>
                  </a:txBody>
                  <a:tcPr/>
                </a:tc>
                <a:tc>
                  <a:txBody>
                    <a:bodyPr/>
                    <a:lstStyle/>
                    <a:p>
                      <a:r>
                        <a:rPr lang="it-IT" sz="1800" dirty="0" smtClean="0">
                          <a:latin typeface="Arial"/>
                          <a:cs typeface="Arial"/>
                        </a:rPr>
                        <a:t>USGM</a:t>
                      </a:r>
                      <a:endParaRPr lang="it-IT" sz="1800" dirty="0">
                        <a:latin typeface="Arial"/>
                        <a:cs typeface="Arial"/>
                      </a:endParaRPr>
                    </a:p>
                  </a:txBody>
                  <a:tcPr/>
                </a:tc>
                <a:tc>
                  <a:txBody>
                    <a:bodyPr/>
                    <a:lstStyle/>
                    <a:p>
                      <a:endParaRPr lang="it-IT" sz="1800" b="1" dirty="0">
                        <a:latin typeface="Arial"/>
                        <a:cs typeface="Arial"/>
                      </a:endParaRPr>
                    </a:p>
                  </a:txBody>
                  <a:tcPr/>
                </a:tc>
                <a:extLst>
                  <a:ext uri="{0D108BD9-81ED-4DB2-BD59-A6C34878D82A}">
                    <a16:rowId xmlns:a16="http://schemas.microsoft.com/office/drawing/2014/main" val="10002"/>
                  </a:ext>
                </a:extLst>
              </a:tr>
              <a:tr h="622854">
                <a:tc>
                  <a:txBody>
                    <a:bodyPr/>
                    <a:lstStyle/>
                    <a:p>
                      <a:r>
                        <a:rPr lang="it-IT" sz="1800" dirty="0" smtClean="0">
                          <a:latin typeface="Arial"/>
                          <a:cs typeface="Arial"/>
                        </a:rPr>
                        <a:t>Date of</a:t>
                      </a:r>
                      <a:r>
                        <a:rPr lang="it-IT" sz="1800" baseline="0" dirty="0" smtClean="0">
                          <a:latin typeface="Arial"/>
                          <a:cs typeface="Arial"/>
                        </a:rPr>
                        <a:t> 2nd meeting in Turku/online</a:t>
                      </a:r>
                      <a:endParaRPr lang="it-IT" sz="1800" dirty="0">
                        <a:latin typeface="Arial"/>
                        <a:cs typeface="Arial"/>
                      </a:endParaRPr>
                    </a:p>
                  </a:txBody>
                  <a:tcPr/>
                </a:tc>
                <a:tc>
                  <a:txBody>
                    <a:bodyPr/>
                    <a:lstStyle/>
                    <a:p>
                      <a:r>
                        <a:rPr lang="it-IT" sz="1800" dirty="0" smtClean="0">
                          <a:latin typeface="Arial"/>
                          <a:cs typeface="Arial"/>
                        </a:rPr>
                        <a:t>UTU</a:t>
                      </a:r>
                      <a:endParaRPr lang="it-IT" sz="1800" dirty="0">
                        <a:latin typeface="Arial"/>
                        <a:cs typeface="Arial"/>
                      </a:endParaRPr>
                    </a:p>
                  </a:txBody>
                  <a:tcPr/>
                </a:tc>
                <a:tc>
                  <a:txBody>
                    <a:bodyPr/>
                    <a:lstStyle/>
                    <a:p>
                      <a:endParaRPr lang="it-IT" sz="1800" b="1" dirty="0">
                        <a:latin typeface="Arial"/>
                        <a:cs typeface="Arial"/>
                      </a:endParaRPr>
                    </a:p>
                  </a:txBody>
                  <a:tcPr/>
                </a:tc>
                <a:extLst>
                  <a:ext uri="{0D108BD9-81ED-4DB2-BD59-A6C34878D82A}">
                    <a16:rowId xmlns:a16="http://schemas.microsoft.com/office/drawing/2014/main" val="10003"/>
                  </a:ext>
                </a:extLst>
              </a:tr>
              <a:tr h="361798">
                <a:tc>
                  <a:txBody>
                    <a:bodyPr/>
                    <a:lstStyle/>
                    <a:p>
                      <a:r>
                        <a:rPr lang="it-IT" sz="1800" b="0" dirty="0" smtClean="0">
                          <a:latin typeface="Arial"/>
                          <a:cs typeface="Arial"/>
                        </a:rPr>
                        <a:t>Website</a:t>
                      </a:r>
                      <a:endParaRPr lang="it-IT" sz="1800" b="0" dirty="0">
                        <a:latin typeface="Arial"/>
                        <a:cs typeface="Arial"/>
                      </a:endParaRPr>
                    </a:p>
                  </a:txBody>
                  <a:tcPr/>
                </a:tc>
                <a:tc>
                  <a:txBody>
                    <a:bodyPr/>
                    <a:lstStyle/>
                    <a:p>
                      <a:r>
                        <a:rPr lang="it-IT" sz="1800" b="0" dirty="0" smtClean="0">
                          <a:latin typeface="Arial"/>
                          <a:cs typeface="Arial"/>
                        </a:rPr>
                        <a:t>SU (and </a:t>
                      </a:r>
                      <a:r>
                        <a:rPr lang="it-IT" sz="1800" b="0" dirty="0" err="1" smtClean="0">
                          <a:latin typeface="Arial"/>
                          <a:cs typeface="Arial"/>
                        </a:rPr>
                        <a:t>partners</a:t>
                      </a:r>
                      <a:r>
                        <a:rPr lang="it-IT" sz="1800" b="0" dirty="0" smtClean="0">
                          <a:latin typeface="Arial"/>
                          <a:cs typeface="Arial"/>
                        </a:rPr>
                        <a:t>)</a:t>
                      </a:r>
                      <a:endParaRPr lang="it-IT" sz="1800" b="0" dirty="0">
                        <a:latin typeface="Arial"/>
                        <a:cs typeface="Arial"/>
                      </a:endParaRPr>
                    </a:p>
                  </a:txBody>
                  <a:tcPr/>
                </a:tc>
                <a:tc>
                  <a:txBody>
                    <a:bodyPr/>
                    <a:lstStyle/>
                    <a:p>
                      <a:endParaRPr lang="it-IT" sz="1800" b="1" dirty="0">
                        <a:latin typeface="Arial"/>
                        <a:cs typeface="Arial"/>
                      </a:endParaRPr>
                    </a:p>
                  </a:txBody>
                  <a:tcPr/>
                </a:tc>
                <a:extLst>
                  <a:ext uri="{0D108BD9-81ED-4DB2-BD59-A6C34878D82A}">
                    <a16:rowId xmlns:a16="http://schemas.microsoft.com/office/drawing/2014/main" val="10005"/>
                  </a:ext>
                </a:extLst>
              </a:tr>
              <a:tr h="361798">
                <a:tc>
                  <a:txBody>
                    <a:bodyPr/>
                    <a:lstStyle/>
                    <a:p>
                      <a:endParaRPr lang="it-IT" sz="1800" b="1" dirty="0">
                        <a:latin typeface="Arial"/>
                        <a:cs typeface="Arial"/>
                      </a:endParaRPr>
                    </a:p>
                  </a:txBody>
                  <a:tcPr/>
                </a:tc>
                <a:tc>
                  <a:txBody>
                    <a:bodyPr/>
                    <a:lstStyle/>
                    <a:p>
                      <a:endParaRPr lang="it-IT" sz="1800" b="0" dirty="0">
                        <a:latin typeface="Arial"/>
                        <a:cs typeface="Arial"/>
                      </a:endParaRPr>
                    </a:p>
                  </a:txBody>
                  <a:tcPr/>
                </a:tc>
                <a:tc>
                  <a:txBody>
                    <a:bodyPr/>
                    <a:lstStyle/>
                    <a:p>
                      <a:endParaRPr lang="it-IT" sz="1800" b="1" dirty="0">
                        <a:latin typeface="Arial"/>
                        <a:cs typeface="Arial"/>
                      </a:endParaRPr>
                    </a:p>
                  </a:txBody>
                  <a:tcPr/>
                </a:tc>
                <a:extLst>
                  <a:ext uri="{0D108BD9-81ED-4DB2-BD59-A6C34878D82A}">
                    <a16:rowId xmlns:a16="http://schemas.microsoft.com/office/drawing/2014/main" val="10006"/>
                  </a:ext>
                </a:extLst>
              </a:tr>
            </a:tbl>
          </a:graphicData>
        </a:graphic>
      </p:graphicFrame>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2"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449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62BE30D2-336E-4B39-B45B-98A166B62C6F}" type="slidenum">
              <a:rPr lang="en-GB" altLang="en-US" sz="1200" smtClean="0">
                <a:solidFill>
                  <a:srgbClr val="808080"/>
                </a:solidFill>
              </a:rPr>
              <a:pPr eaLnBrk="1" hangingPunct="1">
                <a:spcBef>
                  <a:spcPct val="0"/>
                </a:spcBef>
                <a:defRPr/>
              </a:pPr>
              <a:t>26</a:t>
            </a:fld>
            <a:endParaRPr lang="en-GB" altLang="en-US" sz="1200" smtClean="0">
              <a:solidFill>
                <a:srgbClr val="808080"/>
              </a:solidFill>
            </a:endParaRPr>
          </a:p>
        </p:txBody>
      </p:sp>
      <p:pic>
        <p:nvPicPr>
          <p:cNvPr id="30723" name="Picture 2"/>
          <p:cNvPicPr>
            <a:picLocks noChangeAspect="1"/>
          </p:cNvPicPr>
          <p:nvPr/>
        </p:nvPicPr>
        <p:blipFill>
          <a:blip r:embed="rId3">
            <a:extLst>
              <a:ext uri="{28A0092B-C50C-407E-A947-70E740481C1C}">
                <a14:useLocalDpi xmlns:a14="http://schemas.microsoft.com/office/drawing/2010/main" val="0"/>
              </a:ext>
            </a:extLst>
          </a:blip>
          <a:srcRect t="7500"/>
          <a:stretch>
            <a:fillRect/>
          </a:stretch>
        </p:blipFill>
        <p:spPr bwMode="auto">
          <a:xfrm>
            <a:off x="-228261" y="-20925"/>
            <a:ext cx="9476643" cy="71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ultiply 2"/>
          <p:cNvSpPr/>
          <p:nvPr/>
        </p:nvSpPr>
        <p:spPr bwMode="auto">
          <a:xfrm>
            <a:off x="1259632" y="1844824"/>
            <a:ext cx="5976664" cy="2736304"/>
          </a:xfrm>
          <a:prstGeom prst="mathMultiply">
            <a:avLst/>
          </a:prstGeom>
          <a:solidFill>
            <a:srgbClr val="FF0000">
              <a:alpha val="32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FF0000"/>
              </a:solidFill>
              <a:effectLst/>
              <a:latin typeface="Verdana" pitchFamily="34" charset="0"/>
              <a:sym typeface="Webdings" pitchFamily="18" charset="2"/>
            </a:endParaRPr>
          </a:p>
        </p:txBody>
      </p:sp>
      <p:sp>
        <p:nvSpPr>
          <p:cNvPr id="4" name="Rettangolo 3"/>
          <p:cNvSpPr/>
          <p:nvPr/>
        </p:nvSpPr>
        <p:spPr>
          <a:xfrm>
            <a:off x="683568" y="4941168"/>
            <a:ext cx="80529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 PARTNER IS AN ISLAND </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323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27</a:t>
            </a:fld>
            <a:endParaRPr lang="en-GB" altLang="en-US"/>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893" y="1571626"/>
            <a:ext cx="524021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unimarconi.loc\bpr\Progetti\USGM\UTGM_dal_6_agosto\PJ EUROPEI\PJ_IN_ESECUZIONE\BRIGHTS\WP6_Dissemination\LOGO\LOGOS\PARTNERS logos\P4. USGM\LOGO_USG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2"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2631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686872" y="6453336"/>
            <a:ext cx="2133600" cy="365125"/>
          </a:xfrm>
        </p:spPr>
        <p:txBody>
          <a:bodyPr/>
          <a:lstStyle/>
          <a:p>
            <a:pPr>
              <a:defRPr/>
            </a:pPr>
            <a:fld id="{3ECC6F11-B421-43CF-B5E5-22889C2D69D2}" type="slidenum">
              <a:rPr lang="it-IT" smtClean="0">
                <a:solidFill>
                  <a:schemeClr val="tx1"/>
                </a:solidFill>
              </a:rPr>
              <a:pPr>
                <a:defRPr/>
              </a:pPr>
              <a:t>3</a:t>
            </a:fld>
            <a:endParaRPr lang="it-IT" dirty="0">
              <a:solidFill>
                <a:schemeClr val="tx1"/>
              </a:solidFill>
            </a:endParaRPr>
          </a:p>
        </p:txBody>
      </p:sp>
      <p:pic>
        <p:nvPicPr>
          <p:cNvPr id="12" name="Picture 11" descr="e6vczs.jp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72400" y="116632"/>
            <a:ext cx="841303" cy="793980"/>
          </a:xfrm>
          <a:prstGeom prst="rect">
            <a:avLst/>
          </a:prstGeom>
        </p:spPr>
      </p:pic>
      <p:cxnSp>
        <p:nvCxnSpPr>
          <p:cNvPr id="13" name="Straight Connector 12"/>
          <p:cNvCxnSpPr/>
          <p:nvPr/>
        </p:nvCxnSpPr>
        <p:spPr>
          <a:xfrm>
            <a:off x="1115616" y="764704"/>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a:spLocks noChangeArrowheads="1"/>
          </p:cNvSpPr>
          <p:nvPr/>
        </p:nvSpPr>
        <p:spPr bwMode="auto">
          <a:xfrm>
            <a:off x="1943708" y="202996"/>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cxnSp>
        <p:nvCxnSpPr>
          <p:cNvPr id="5" name="Straight Connector 4"/>
          <p:cNvCxnSpPr/>
          <p:nvPr/>
        </p:nvCxnSpPr>
        <p:spPr>
          <a:xfrm>
            <a:off x="251520" y="6453336"/>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
        <p:nvSpPr>
          <p:cNvPr id="24" name="Rettangolo 23">
            <a:extLst>
              <a:ext uri="{FF2B5EF4-FFF2-40B4-BE49-F238E27FC236}">
                <a16:creationId xmlns:a16="http://schemas.microsoft.com/office/drawing/2014/main" id="{34EF8EAF-5EAB-1143-9D93-07B1D1A5532A}"/>
              </a:ext>
            </a:extLst>
          </p:cNvPr>
          <p:cNvSpPr/>
          <p:nvPr/>
        </p:nvSpPr>
        <p:spPr>
          <a:xfrm>
            <a:off x="1029419" y="4154556"/>
            <a:ext cx="3470575" cy="584775"/>
          </a:xfrm>
          <a:prstGeom prst="rect">
            <a:avLst/>
          </a:prstGeom>
        </p:spPr>
        <p:txBody>
          <a:bodyPr wrap="square">
            <a:spAutoFit/>
          </a:bodyPr>
          <a:lstStyle/>
          <a:p>
            <a:pPr algn="ctr" eaLnBrk="1" fontAlgn="auto" hangingPunct="1">
              <a:spcBef>
                <a:spcPts val="0"/>
              </a:spcBef>
              <a:spcAft>
                <a:spcPts val="0"/>
              </a:spcAft>
            </a:pPr>
            <a:r>
              <a:rPr lang="en-US" sz="1600" dirty="0">
                <a:solidFill>
                  <a:srgbClr val="FFFFFF"/>
                </a:solidFill>
                <a:latin typeface="Calibri"/>
                <a:ea typeface="+mn-ea"/>
              </a:rPr>
              <a:t>‘In an unceasing search for innovating</a:t>
            </a:r>
          </a:p>
          <a:p>
            <a:pPr algn="ctr" eaLnBrk="1" fontAlgn="auto" hangingPunct="1">
              <a:spcBef>
                <a:spcPts val="0"/>
              </a:spcBef>
              <a:spcAft>
                <a:spcPts val="0"/>
              </a:spcAft>
            </a:pPr>
            <a:r>
              <a:rPr lang="en-US" sz="1600" dirty="0">
                <a:solidFill>
                  <a:srgbClr val="FFFFFF"/>
                </a:solidFill>
                <a:latin typeface="Calibri"/>
                <a:ea typeface="+mn-ea"/>
              </a:rPr>
              <a:t> higher education’</a:t>
            </a:r>
          </a:p>
        </p:txBody>
      </p:sp>
      <p:pic>
        <p:nvPicPr>
          <p:cNvPr id="3074"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5" y="75140"/>
            <a:ext cx="939800" cy="63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idx="1"/>
          </p:nvPr>
        </p:nvSpPr>
        <p:spPr>
          <a:xfrm>
            <a:off x="219466" y="938014"/>
            <a:ext cx="8229600" cy="626040"/>
          </a:xfrm>
        </p:spPr>
        <p:txBody>
          <a:bodyPr/>
          <a:lstStyle/>
          <a:p>
            <a:pPr marL="0" indent="0" algn="ctr">
              <a:buNone/>
            </a:pPr>
            <a:r>
              <a:rPr lang="it-IT" sz="2400" b="1" dirty="0" smtClean="0">
                <a:solidFill>
                  <a:srgbClr val="0F5494"/>
                </a:solidFill>
              </a:rPr>
              <a:t> </a:t>
            </a:r>
            <a:r>
              <a:rPr lang="en-GB" sz="2800" b="1" dirty="0" smtClean="0">
                <a:solidFill>
                  <a:srgbClr val="0F5494"/>
                </a:solidFill>
              </a:rPr>
              <a:t>Partnership</a:t>
            </a:r>
            <a:endParaRPr lang="it-IT" sz="2800" b="1" dirty="0">
              <a:solidFill>
                <a:srgbClr val="0F5494"/>
              </a:solidFill>
            </a:endParaRPr>
          </a:p>
        </p:txBody>
      </p:sp>
      <p:pic>
        <p:nvPicPr>
          <p:cNvPr id="11"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564054"/>
            <a:ext cx="1569634" cy="1060563"/>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3813" y="1433555"/>
            <a:ext cx="1829021" cy="1045155"/>
          </a:xfrm>
          <a:prstGeom prst="rect">
            <a:avLst/>
          </a:prstGeom>
        </p:spPr>
      </p:pic>
      <p:sp>
        <p:nvSpPr>
          <p:cNvPr id="4" name="CasellaDiTesto 3"/>
          <p:cNvSpPr txBox="1"/>
          <p:nvPr/>
        </p:nvSpPr>
        <p:spPr>
          <a:xfrm>
            <a:off x="63115" y="2691768"/>
            <a:ext cx="4104456" cy="1785104"/>
          </a:xfrm>
          <a:prstGeom prst="rect">
            <a:avLst/>
          </a:prstGeom>
          <a:noFill/>
        </p:spPr>
        <p:txBody>
          <a:bodyPr wrap="square" rtlCol="0">
            <a:spAutoFit/>
          </a:bodyPr>
          <a:lstStyle/>
          <a:p>
            <a:r>
              <a:rPr lang="it-IT" sz="2200" b="1" dirty="0">
                <a:solidFill>
                  <a:srgbClr val="0F5494"/>
                </a:solidFill>
                <a:latin typeface="+mn-lt"/>
                <a:ea typeface="+mn-ea"/>
              </a:rPr>
              <a:t>P1 </a:t>
            </a:r>
            <a:r>
              <a:rPr lang="it-IT" sz="2200" b="1" dirty="0" err="1">
                <a:solidFill>
                  <a:srgbClr val="0F5494"/>
                </a:solidFill>
                <a:latin typeface="+mn-lt"/>
                <a:ea typeface="+mn-ea"/>
              </a:rPr>
              <a:t>University</a:t>
            </a:r>
            <a:r>
              <a:rPr lang="it-IT" sz="2200" b="1" dirty="0">
                <a:solidFill>
                  <a:srgbClr val="0F5494"/>
                </a:solidFill>
                <a:latin typeface="+mn-lt"/>
                <a:ea typeface="+mn-ea"/>
              </a:rPr>
              <a:t> Guglielmo Marconi (IT)</a:t>
            </a:r>
          </a:p>
          <a:p>
            <a:r>
              <a:rPr lang="it-IT" sz="2200" dirty="0">
                <a:solidFill>
                  <a:srgbClr val="0F5494"/>
                </a:solidFill>
                <a:latin typeface="+mn-lt"/>
                <a:ea typeface="+mn-ea"/>
              </a:rPr>
              <a:t>P2 </a:t>
            </a:r>
            <a:r>
              <a:rPr lang="it-IT" sz="2200" dirty="0" err="1">
                <a:solidFill>
                  <a:srgbClr val="0F5494"/>
                </a:solidFill>
                <a:latin typeface="+mn-lt"/>
                <a:ea typeface="+mn-ea"/>
              </a:rPr>
              <a:t>University</a:t>
            </a:r>
            <a:r>
              <a:rPr lang="it-IT" sz="2200" dirty="0">
                <a:solidFill>
                  <a:srgbClr val="0F5494"/>
                </a:solidFill>
                <a:latin typeface="+mn-lt"/>
                <a:ea typeface="+mn-ea"/>
              </a:rPr>
              <a:t> of Turku (FI)</a:t>
            </a:r>
          </a:p>
          <a:p>
            <a:r>
              <a:rPr lang="it-IT" sz="2200" dirty="0">
                <a:solidFill>
                  <a:srgbClr val="0F5494"/>
                </a:solidFill>
                <a:latin typeface="+mn-lt"/>
                <a:ea typeface="+mn-ea"/>
              </a:rPr>
              <a:t>P3 </a:t>
            </a:r>
            <a:r>
              <a:rPr lang="it-IT" sz="2200" dirty="0" err="1">
                <a:solidFill>
                  <a:srgbClr val="0F5494"/>
                </a:solidFill>
                <a:latin typeface="+mn-lt"/>
                <a:ea typeface="+mn-ea"/>
              </a:rPr>
              <a:t>Universidade</a:t>
            </a:r>
            <a:r>
              <a:rPr lang="it-IT" sz="2200" dirty="0">
                <a:solidFill>
                  <a:srgbClr val="0F5494"/>
                </a:solidFill>
                <a:latin typeface="+mn-lt"/>
                <a:ea typeface="+mn-ea"/>
              </a:rPr>
              <a:t> </a:t>
            </a:r>
            <a:r>
              <a:rPr lang="it-IT" sz="2200" dirty="0" err="1">
                <a:solidFill>
                  <a:srgbClr val="0F5494"/>
                </a:solidFill>
                <a:latin typeface="+mn-lt"/>
                <a:ea typeface="+mn-ea"/>
              </a:rPr>
              <a:t>Aberta</a:t>
            </a:r>
            <a:r>
              <a:rPr lang="it-IT" sz="2200" dirty="0">
                <a:solidFill>
                  <a:srgbClr val="0F5494"/>
                </a:solidFill>
                <a:latin typeface="+mn-lt"/>
                <a:ea typeface="+mn-ea"/>
              </a:rPr>
              <a:t> (PT)</a:t>
            </a:r>
          </a:p>
          <a:p>
            <a:r>
              <a:rPr lang="it-IT" sz="2200" dirty="0">
                <a:solidFill>
                  <a:srgbClr val="0F5494"/>
                </a:solidFill>
                <a:latin typeface="+mn-lt"/>
                <a:ea typeface="+mn-ea"/>
              </a:rPr>
              <a:t>P4 PRISMA (GR)</a:t>
            </a:r>
          </a:p>
        </p:txBody>
      </p:sp>
      <p:sp>
        <p:nvSpPr>
          <p:cNvPr id="6" name="CasellaDiTesto 5"/>
          <p:cNvSpPr txBox="1"/>
          <p:nvPr/>
        </p:nvSpPr>
        <p:spPr>
          <a:xfrm>
            <a:off x="4476898" y="2761554"/>
            <a:ext cx="4801743" cy="3477875"/>
          </a:xfrm>
          <a:prstGeom prst="rect">
            <a:avLst/>
          </a:prstGeom>
          <a:noFill/>
        </p:spPr>
        <p:txBody>
          <a:bodyPr wrap="square" rtlCol="0">
            <a:spAutoFit/>
          </a:bodyPr>
          <a:lstStyle/>
          <a:p>
            <a:r>
              <a:rPr lang="it-IT" sz="2200" dirty="0">
                <a:solidFill>
                  <a:srgbClr val="0F5494"/>
                </a:solidFill>
                <a:latin typeface="+mn-lt"/>
                <a:ea typeface="+mn-ea"/>
              </a:rPr>
              <a:t>P5 Imam Khomeini International </a:t>
            </a:r>
            <a:r>
              <a:rPr lang="it-IT" sz="2200" dirty="0" err="1">
                <a:solidFill>
                  <a:srgbClr val="0F5494"/>
                </a:solidFill>
                <a:latin typeface="+mn-lt"/>
                <a:ea typeface="+mn-ea"/>
              </a:rPr>
              <a:t>University</a:t>
            </a:r>
            <a:endParaRPr lang="it-IT" sz="2200" dirty="0">
              <a:solidFill>
                <a:srgbClr val="0F5494"/>
              </a:solidFill>
              <a:latin typeface="+mn-lt"/>
              <a:ea typeface="+mn-ea"/>
            </a:endParaRPr>
          </a:p>
          <a:p>
            <a:r>
              <a:rPr lang="it-IT" sz="2200" dirty="0">
                <a:solidFill>
                  <a:srgbClr val="0F5494"/>
                </a:solidFill>
                <a:latin typeface="+mn-lt"/>
                <a:ea typeface="+mn-ea"/>
              </a:rPr>
              <a:t>P6 </a:t>
            </a:r>
            <a:r>
              <a:rPr lang="it-IT" sz="2200" dirty="0" err="1">
                <a:solidFill>
                  <a:srgbClr val="0F5494"/>
                </a:solidFill>
                <a:latin typeface="+mn-lt"/>
                <a:ea typeface="+mn-ea"/>
              </a:rPr>
              <a:t>University</a:t>
            </a:r>
            <a:r>
              <a:rPr lang="it-IT" sz="2200" dirty="0">
                <a:solidFill>
                  <a:srgbClr val="0F5494"/>
                </a:solidFill>
                <a:latin typeface="+mn-lt"/>
                <a:ea typeface="+mn-ea"/>
              </a:rPr>
              <a:t> of </a:t>
            </a:r>
            <a:r>
              <a:rPr lang="it-IT" sz="2200" dirty="0" err="1">
                <a:solidFill>
                  <a:srgbClr val="0F5494"/>
                </a:solidFill>
                <a:latin typeface="+mn-lt"/>
                <a:ea typeface="+mn-ea"/>
              </a:rPr>
              <a:t>Sistan</a:t>
            </a:r>
            <a:r>
              <a:rPr lang="it-IT" sz="2200" dirty="0">
                <a:solidFill>
                  <a:srgbClr val="0F5494"/>
                </a:solidFill>
                <a:latin typeface="+mn-lt"/>
                <a:ea typeface="+mn-ea"/>
              </a:rPr>
              <a:t> and </a:t>
            </a:r>
            <a:r>
              <a:rPr lang="it-IT" sz="2200" dirty="0" err="1">
                <a:solidFill>
                  <a:srgbClr val="0F5494"/>
                </a:solidFill>
                <a:latin typeface="+mn-lt"/>
                <a:ea typeface="+mn-ea"/>
              </a:rPr>
              <a:t>Baluchistan</a:t>
            </a:r>
            <a:r>
              <a:rPr lang="it-IT" sz="2200" dirty="0">
                <a:solidFill>
                  <a:srgbClr val="0F5494"/>
                </a:solidFill>
                <a:latin typeface="+mn-lt"/>
                <a:ea typeface="+mn-ea"/>
              </a:rPr>
              <a:t> </a:t>
            </a:r>
          </a:p>
          <a:p>
            <a:r>
              <a:rPr lang="it-IT" sz="2200" dirty="0">
                <a:solidFill>
                  <a:srgbClr val="0F5494"/>
                </a:solidFill>
                <a:latin typeface="+mn-lt"/>
                <a:ea typeface="+mn-ea"/>
              </a:rPr>
              <a:t>P7 Shiraz </a:t>
            </a:r>
            <a:r>
              <a:rPr lang="it-IT" sz="2200" dirty="0" err="1">
                <a:solidFill>
                  <a:srgbClr val="0F5494"/>
                </a:solidFill>
                <a:latin typeface="+mn-lt"/>
                <a:ea typeface="+mn-ea"/>
              </a:rPr>
              <a:t>University</a:t>
            </a:r>
            <a:r>
              <a:rPr lang="it-IT" sz="2200" dirty="0">
                <a:solidFill>
                  <a:srgbClr val="0F5494"/>
                </a:solidFill>
                <a:latin typeface="+mn-lt"/>
                <a:ea typeface="+mn-ea"/>
              </a:rPr>
              <a:t> </a:t>
            </a:r>
          </a:p>
          <a:p>
            <a:r>
              <a:rPr lang="it-IT" sz="2200" dirty="0">
                <a:solidFill>
                  <a:srgbClr val="0F5494"/>
                </a:solidFill>
                <a:latin typeface="+mn-lt"/>
                <a:ea typeface="+mn-ea"/>
              </a:rPr>
              <a:t>P8 </a:t>
            </a:r>
            <a:r>
              <a:rPr lang="it-IT" sz="2200" dirty="0" err="1">
                <a:solidFill>
                  <a:srgbClr val="0F5494"/>
                </a:solidFill>
                <a:latin typeface="+mn-lt"/>
                <a:ea typeface="+mn-ea"/>
              </a:rPr>
              <a:t>University</a:t>
            </a:r>
            <a:r>
              <a:rPr lang="it-IT" sz="2200" dirty="0">
                <a:solidFill>
                  <a:srgbClr val="0F5494"/>
                </a:solidFill>
                <a:latin typeface="+mn-lt"/>
                <a:ea typeface="+mn-ea"/>
              </a:rPr>
              <a:t> of Isfahan </a:t>
            </a:r>
          </a:p>
          <a:p>
            <a:r>
              <a:rPr lang="it-IT" sz="2200" b="1" dirty="0">
                <a:solidFill>
                  <a:srgbClr val="0F5494"/>
                </a:solidFill>
                <a:latin typeface="+mn-lt"/>
                <a:ea typeface="+mn-ea"/>
              </a:rPr>
              <a:t>P9 </a:t>
            </a:r>
            <a:r>
              <a:rPr lang="it-IT" sz="2200" b="1" dirty="0" err="1">
                <a:solidFill>
                  <a:srgbClr val="0F5494"/>
                </a:solidFill>
                <a:latin typeface="+mn-lt"/>
                <a:ea typeface="+mn-ea"/>
              </a:rPr>
              <a:t>University</a:t>
            </a:r>
            <a:r>
              <a:rPr lang="it-IT" sz="2200" b="1" dirty="0">
                <a:solidFill>
                  <a:srgbClr val="0F5494"/>
                </a:solidFill>
                <a:latin typeface="+mn-lt"/>
                <a:ea typeface="+mn-ea"/>
              </a:rPr>
              <a:t> of </a:t>
            </a:r>
            <a:r>
              <a:rPr lang="it-IT" sz="2200" b="1" dirty="0" err="1">
                <a:solidFill>
                  <a:srgbClr val="0F5494"/>
                </a:solidFill>
                <a:latin typeface="+mn-lt"/>
                <a:ea typeface="+mn-ea"/>
              </a:rPr>
              <a:t>Tehran</a:t>
            </a:r>
            <a:r>
              <a:rPr lang="it-IT" sz="2200" b="1" dirty="0">
                <a:solidFill>
                  <a:srgbClr val="0F5494"/>
                </a:solidFill>
                <a:latin typeface="+mn-lt"/>
                <a:ea typeface="+mn-ea"/>
              </a:rPr>
              <a:t> </a:t>
            </a:r>
          </a:p>
          <a:p>
            <a:r>
              <a:rPr lang="it-IT" sz="2200" dirty="0">
                <a:solidFill>
                  <a:srgbClr val="0F5494"/>
                </a:solidFill>
                <a:latin typeface="+mn-lt"/>
                <a:ea typeface="+mn-ea"/>
              </a:rPr>
              <a:t>P10 </a:t>
            </a:r>
            <a:r>
              <a:rPr lang="it-IT" sz="2200" dirty="0" err="1">
                <a:solidFill>
                  <a:srgbClr val="0F5494"/>
                </a:solidFill>
                <a:latin typeface="+mn-lt"/>
                <a:ea typeface="+mn-ea"/>
              </a:rPr>
              <a:t>Shahid</a:t>
            </a:r>
            <a:r>
              <a:rPr lang="it-IT" sz="2200" dirty="0">
                <a:solidFill>
                  <a:srgbClr val="0F5494"/>
                </a:solidFill>
                <a:latin typeface="+mn-lt"/>
                <a:ea typeface="+mn-ea"/>
              </a:rPr>
              <a:t> </a:t>
            </a:r>
            <a:r>
              <a:rPr lang="it-IT" sz="2200" dirty="0" err="1">
                <a:solidFill>
                  <a:srgbClr val="0F5494"/>
                </a:solidFill>
                <a:latin typeface="+mn-lt"/>
                <a:ea typeface="+mn-ea"/>
              </a:rPr>
              <a:t>C</a:t>
            </a:r>
            <a:r>
              <a:rPr lang="it-IT" sz="2200" dirty="0" err="1" smtClean="0">
                <a:solidFill>
                  <a:srgbClr val="0F5494"/>
                </a:solidFill>
                <a:latin typeface="+mn-lt"/>
                <a:ea typeface="+mn-ea"/>
              </a:rPr>
              <a:t>hamran</a:t>
            </a:r>
            <a:r>
              <a:rPr lang="it-IT" sz="2200" dirty="0" smtClean="0">
                <a:solidFill>
                  <a:srgbClr val="0F5494"/>
                </a:solidFill>
                <a:latin typeface="+mn-lt"/>
                <a:ea typeface="+mn-ea"/>
              </a:rPr>
              <a:t> </a:t>
            </a:r>
            <a:r>
              <a:rPr lang="it-IT" sz="2200" dirty="0" err="1">
                <a:solidFill>
                  <a:srgbClr val="0F5494"/>
                </a:solidFill>
                <a:latin typeface="+mn-lt"/>
                <a:ea typeface="+mn-ea"/>
              </a:rPr>
              <a:t>University</a:t>
            </a:r>
            <a:r>
              <a:rPr lang="it-IT" sz="2200" dirty="0">
                <a:solidFill>
                  <a:srgbClr val="0F5494"/>
                </a:solidFill>
                <a:latin typeface="+mn-lt"/>
                <a:ea typeface="+mn-ea"/>
              </a:rPr>
              <a:t> </a:t>
            </a:r>
          </a:p>
          <a:p>
            <a:r>
              <a:rPr lang="it-IT" sz="2200" dirty="0">
                <a:solidFill>
                  <a:srgbClr val="0F5494"/>
                </a:solidFill>
                <a:latin typeface="+mn-lt"/>
                <a:ea typeface="+mn-ea"/>
              </a:rPr>
              <a:t>P11 Sharif </a:t>
            </a:r>
            <a:r>
              <a:rPr lang="it-IT" sz="2200" dirty="0" err="1">
                <a:solidFill>
                  <a:srgbClr val="0F5494"/>
                </a:solidFill>
                <a:latin typeface="+mn-lt"/>
                <a:ea typeface="+mn-ea"/>
              </a:rPr>
              <a:t>University</a:t>
            </a:r>
            <a:r>
              <a:rPr lang="it-IT" sz="2200" dirty="0">
                <a:solidFill>
                  <a:srgbClr val="0F5494"/>
                </a:solidFill>
                <a:latin typeface="+mn-lt"/>
                <a:ea typeface="+mn-ea"/>
              </a:rPr>
              <a:t> of Technology </a:t>
            </a:r>
          </a:p>
          <a:p>
            <a:r>
              <a:rPr lang="it-IT" sz="2200" dirty="0">
                <a:solidFill>
                  <a:srgbClr val="0F5494"/>
                </a:solidFill>
                <a:latin typeface="+mn-lt"/>
                <a:ea typeface="+mn-ea"/>
              </a:rPr>
              <a:t>P12 </a:t>
            </a:r>
            <a:r>
              <a:rPr lang="it-IT" sz="2200" dirty="0" err="1">
                <a:solidFill>
                  <a:srgbClr val="0F5494"/>
                </a:solidFill>
                <a:latin typeface="+mn-lt"/>
                <a:ea typeface="+mn-ea"/>
              </a:rPr>
              <a:t>Namvaran</a:t>
            </a:r>
            <a:r>
              <a:rPr lang="it-IT" sz="2200" dirty="0">
                <a:solidFill>
                  <a:srgbClr val="0F5494"/>
                </a:solidFill>
                <a:latin typeface="+mn-lt"/>
                <a:ea typeface="+mn-ea"/>
              </a:rPr>
              <a:t> </a:t>
            </a:r>
          </a:p>
        </p:txBody>
      </p:sp>
    </p:spTree>
    <p:extLst>
      <p:ext uri="{BB962C8B-B14F-4D97-AF65-F5344CB8AC3E}">
        <p14:creationId xmlns:p14="http://schemas.microsoft.com/office/powerpoint/2010/main" val="103645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2195736" y="1119780"/>
            <a:ext cx="5040559" cy="4901508"/>
            <a:chOff x="3407432" y="1152319"/>
            <a:chExt cx="5373960" cy="5286836"/>
          </a:xfrm>
          <a:effectLst>
            <a:outerShdw blurRad="381000" dist="88900" dir="2700000" algn="tl" rotWithShape="0">
              <a:prstClr val="black">
                <a:alpha val="48000"/>
              </a:prstClr>
            </a:outerShdw>
          </a:effectLst>
        </p:grpSpPr>
        <p:sp>
          <p:nvSpPr>
            <p:cNvPr id="7" name="Freeform 6"/>
            <p:cNvSpPr>
              <a:spLocks/>
            </p:cNvSpPr>
            <p:nvPr/>
          </p:nvSpPr>
          <p:spPr bwMode="auto">
            <a:xfrm>
              <a:off x="5243895" y="1152319"/>
              <a:ext cx="1676883" cy="1931347"/>
            </a:xfrm>
            <a:custGeom>
              <a:avLst/>
              <a:gdLst>
                <a:gd name="T0" fmla="*/ 1570 w 1944"/>
                <a:gd name="T1" fmla="*/ 0 h 2239"/>
                <a:gd name="T2" fmla="*/ 1579 w 1944"/>
                <a:gd name="T3" fmla="*/ 0 h 2239"/>
                <a:gd name="T4" fmla="*/ 1594 w 1944"/>
                <a:gd name="T5" fmla="*/ 2 h 2239"/>
                <a:gd name="T6" fmla="*/ 1613 w 1944"/>
                <a:gd name="T7" fmla="*/ 4 h 2239"/>
                <a:gd name="T8" fmla="*/ 1638 w 1944"/>
                <a:gd name="T9" fmla="*/ 6 h 2239"/>
                <a:gd name="T10" fmla="*/ 1664 w 1944"/>
                <a:gd name="T11" fmla="*/ 11 h 2239"/>
                <a:gd name="T12" fmla="*/ 1692 w 1944"/>
                <a:gd name="T13" fmla="*/ 19 h 2239"/>
                <a:gd name="T14" fmla="*/ 1725 w 1944"/>
                <a:gd name="T15" fmla="*/ 28 h 2239"/>
                <a:gd name="T16" fmla="*/ 1755 w 1944"/>
                <a:gd name="T17" fmla="*/ 40 h 2239"/>
                <a:gd name="T18" fmla="*/ 1787 w 1944"/>
                <a:gd name="T19" fmla="*/ 57 h 2239"/>
                <a:gd name="T20" fmla="*/ 1817 w 1944"/>
                <a:gd name="T21" fmla="*/ 76 h 2239"/>
                <a:gd name="T22" fmla="*/ 1846 w 1944"/>
                <a:gd name="T23" fmla="*/ 98 h 2239"/>
                <a:gd name="T24" fmla="*/ 1874 w 1944"/>
                <a:gd name="T25" fmla="*/ 125 h 2239"/>
                <a:gd name="T26" fmla="*/ 1897 w 1944"/>
                <a:gd name="T27" fmla="*/ 157 h 2239"/>
                <a:gd name="T28" fmla="*/ 1917 w 1944"/>
                <a:gd name="T29" fmla="*/ 195 h 2239"/>
                <a:gd name="T30" fmla="*/ 1933 w 1944"/>
                <a:gd name="T31" fmla="*/ 238 h 2239"/>
                <a:gd name="T32" fmla="*/ 1942 w 1944"/>
                <a:gd name="T33" fmla="*/ 285 h 2239"/>
                <a:gd name="T34" fmla="*/ 1944 w 1944"/>
                <a:gd name="T35" fmla="*/ 340 h 2239"/>
                <a:gd name="T36" fmla="*/ 1944 w 1944"/>
                <a:gd name="T37" fmla="*/ 440 h 2239"/>
                <a:gd name="T38" fmla="*/ 1944 w 1944"/>
                <a:gd name="T39" fmla="*/ 531 h 2239"/>
                <a:gd name="T40" fmla="*/ 1944 w 1944"/>
                <a:gd name="T41" fmla="*/ 612 h 2239"/>
                <a:gd name="T42" fmla="*/ 1944 w 1944"/>
                <a:gd name="T43" fmla="*/ 684 h 2239"/>
                <a:gd name="T44" fmla="*/ 1944 w 1944"/>
                <a:gd name="T45" fmla="*/ 797 h 2239"/>
                <a:gd name="T46" fmla="*/ 1944 w 1944"/>
                <a:gd name="T47" fmla="*/ 839 h 2239"/>
                <a:gd name="T48" fmla="*/ 1944 w 1944"/>
                <a:gd name="T49" fmla="*/ 869 h 2239"/>
                <a:gd name="T50" fmla="*/ 1944 w 1944"/>
                <a:gd name="T51" fmla="*/ 886 h 2239"/>
                <a:gd name="T52" fmla="*/ 1944 w 1944"/>
                <a:gd name="T53" fmla="*/ 892 h 2239"/>
                <a:gd name="T54" fmla="*/ 1314 w 1944"/>
                <a:gd name="T55" fmla="*/ 2231 h 2239"/>
                <a:gd name="T56" fmla="*/ 634 w 1944"/>
                <a:gd name="T57" fmla="*/ 2239 h 2239"/>
                <a:gd name="T58" fmla="*/ 0 w 1944"/>
                <a:gd name="T59" fmla="*/ 886 h 2239"/>
                <a:gd name="T60" fmla="*/ 0 w 1944"/>
                <a:gd name="T61" fmla="*/ 312 h 2239"/>
                <a:gd name="T62" fmla="*/ 0 w 1944"/>
                <a:gd name="T63" fmla="*/ 308 h 2239"/>
                <a:gd name="T64" fmla="*/ 0 w 1944"/>
                <a:gd name="T65" fmla="*/ 301 h 2239"/>
                <a:gd name="T66" fmla="*/ 0 w 1944"/>
                <a:gd name="T67" fmla="*/ 287 h 2239"/>
                <a:gd name="T68" fmla="*/ 2 w 1944"/>
                <a:gd name="T69" fmla="*/ 268 h 2239"/>
                <a:gd name="T70" fmla="*/ 6 w 1944"/>
                <a:gd name="T71" fmla="*/ 248 h 2239"/>
                <a:gd name="T72" fmla="*/ 13 w 1944"/>
                <a:gd name="T73" fmla="*/ 223 h 2239"/>
                <a:gd name="T74" fmla="*/ 21 w 1944"/>
                <a:gd name="T75" fmla="*/ 197 h 2239"/>
                <a:gd name="T76" fmla="*/ 32 w 1944"/>
                <a:gd name="T77" fmla="*/ 170 h 2239"/>
                <a:gd name="T78" fmla="*/ 47 w 1944"/>
                <a:gd name="T79" fmla="*/ 142 h 2239"/>
                <a:gd name="T80" fmla="*/ 64 w 1944"/>
                <a:gd name="T81" fmla="*/ 115 h 2239"/>
                <a:gd name="T82" fmla="*/ 87 w 1944"/>
                <a:gd name="T83" fmla="*/ 89 h 2239"/>
                <a:gd name="T84" fmla="*/ 115 w 1944"/>
                <a:gd name="T85" fmla="*/ 66 h 2239"/>
                <a:gd name="T86" fmla="*/ 148 w 1944"/>
                <a:gd name="T87" fmla="*/ 44 h 2239"/>
                <a:gd name="T88" fmla="*/ 185 w 1944"/>
                <a:gd name="T89" fmla="*/ 27 h 2239"/>
                <a:gd name="T90" fmla="*/ 229 w 1944"/>
                <a:gd name="T91" fmla="*/ 13 h 2239"/>
                <a:gd name="T92" fmla="*/ 278 w 1944"/>
                <a:gd name="T93" fmla="*/ 4 h 2239"/>
                <a:gd name="T94" fmla="*/ 337 w 1944"/>
                <a:gd name="T95" fmla="*/ 0 h 2239"/>
                <a:gd name="T96" fmla="*/ 1566 w 1944"/>
                <a:gd name="T97" fmla="*/ 0 h 2239"/>
                <a:gd name="T98" fmla="*/ 1570 w 1944"/>
                <a:gd name="T99" fmla="*/ 0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4" h="2239">
                  <a:moveTo>
                    <a:pt x="1570" y="0"/>
                  </a:moveTo>
                  <a:lnTo>
                    <a:pt x="1579" y="0"/>
                  </a:lnTo>
                  <a:lnTo>
                    <a:pt x="1594" y="2"/>
                  </a:lnTo>
                  <a:lnTo>
                    <a:pt x="1613" y="4"/>
                  </a:lnTo>
                  <a:lnTo>
                    <a:pt x="1638" y="6"/>
                  </a:lnTo>
                  <a:lnTo>
                    <a:pt x="1664" y="11"/>
                  </a:lnTo>
                  <a:lnTo>
                    <a:pt x="1692" y="19"/>
                  </a:lnTo>
                  <a:lnTo>
                    <a:pt x="1725" y="28"/>
                  </a:lnTo>
                  <a:lnTo>
                    <a:pt x="1755" y="40"/>
                  </a:lnTo>
                  <a:lnTo>
                    <a:pt x="1787" y="57"/>
                  </a:lnTo>
                  <a:lnTo>
                    <a:pt x="1817" y="76"/>
                  </a:lnTo>
                  <a:lnTo>
                    <a:pt x="1846" y="98"/>
                  </a:lnTo>
                  <a:lnTo>
                    <a:pt x="1874" y="125"/>
                  </a:lnTo>
                  <a:lnTo>
                    <a:pt x="1897" y="157"/>
                  </a:lnTo>
                  <a:lnTo>
                    <a:pt x="1917" y="195"/>
                  </a:lnTo>
                  <a:lnTo>
                    <a:pt x="1933" y="238"/>
                  </a:lnTo>
                  <a:lnTo>
                    <a:pt x="1942" y="285"/>
                  </a:lnTo>
                  <a:lnTo>
                    <a:pt x="1944" y="340"/>
                  </a:lnTo>
                  <a:lnTo>
                    <a:pt x="1944" y="440"/>
                  </a:lnTo>
                  <a:lnTo>
                    <a:pt x="1944" y="531"/>
                  </a:lnTo>
                  <a:lnTo>
                    <a:pt x="1944" y="612"/>
                  </a:lnTo>
                  <a:lnTo>
                    <a:pt x="1944" y="684"/>
                  </a:lnTo>
                  <a:lnTo>
                    <a:pt x="1944" y="797"/>
                  </a:lnTo>
                  <a:lnTo>
                    <a:pt x="1944" y="839"/>
                  </a:lnTo>
                  <a:lnTo>
                    <a:pt x="1944" y="869"/>
                  </a:lnTo>
                  <a:lnTo>
                    <a:pt x="1944" y="886"/>
                  </a:lnTo>
                  <a:lnTo>
                    <a:pt x="1944" y="892"/>
                  </a:lnTo>
                  <a:lnTo>
                    <a:pt x="1314" y="2231"/>
                  </a:lnTo>
                  <a:lnTo>
                    <a:pt x="634" y="2239"/>
                  </a:lnTo>
                  <a:lnTo>
                    <a:pt x="0" y="886"/>
                  </a:lnTo>
                  <a:lnTo>
                    <a:pt x="0" y="312"/>
                  </a:lnTo>
                  <a:lnTo>
                    <a:pt x="0" y="308"/>
                  </a:lnTo>
                  <a:lnTo>
                    <a:pt x="0" y="301"/>
                  </a:lnTo>
                  <a:lnTo>
                    <a:pt x="0" y="287"/>
                  </a:lnTo>
                  <a:lnTo>
                    <a:pt x="2" y="268"/>
                  </a:lnTo>
                  <a:lnTo>
                    <a:pt x="6" y="248"/>
                  </a:lnTo>
                  <a:lnTo>
                    <a:pt x="13" y="223"/>
                  </a:lnTo>
                  <a:lnTo>
                    <a:pt x="21" y="197"/>
                  </a:lnTo>
                  <a:lnTo>
                    <a:pt x="32" y="170"/>
                  </a:lnTo>
                  <a:lnTo>
                    <a:pt x="47" y="142"/>
                  </a:lnTo>
                  <a:lnTo>
                    <a:pt x="64" y="115"/>
                  </a:lnTo>
                  <a:lnTo>
                    <a:pt x="87" y="89"/>
                  </a:lnTo>
                  <a:lnTo>
                    <a:pt x="115" y="66"/>
                  </a:lnTo>
                  <a:lnTo>
                    <a:pt x="148" y="44"/>
                  </a:lnTo>
                  <a:lnTo>
                    <a:pt x="185" y="27"/>
                  </a:lnTo>
                  <a:lnTo>
                    <a:pt x="229" y="13"/>
                  </a:lnTo>
                  <a:lnTo>
                    <a:pt x="278" y="4"/>
                  </a:lnTo>
                  <a:lnTo>
                    <a:pt x="337" y="0"/>
                  </a:lnTo>
                  <a:lnTo>
                    <a:pt x="1566" y="0"/>
                  </a:lnTo>
                  <a:lnTo>
                    <a:pt x="1570" y="0"/>
                  </a:lnTo>
                  <a:close/>
                </a:path>
              </a:pathLst>
            </a:custGeom>
            <a:gradFill flip="none" rotWithShape="1">
              <a:gsLst>
                <a:gs pos="0">
                  <a:schemeClr val="bg1"/>
                </a:gs>
                <a:gs pos="83000">
                  <a:schemeClr val="bg1">
                    <a:lumMod val="85000"/>
                  </a:schemeClr>
                </a:gs>
              </a:gsLst>
              <a:lin ang="8100000" scaled="1"/>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a:p>
          </p:txBody>
        </p:sp>
        <p:sp>
          <p:nvSpPr>
            <p:cNvPr id="8" name="Freeform 7"/>
            <p:cNvSpPr>
              <a:spLocks/>
            </p:cNvSpPr>
            <p:nvPr/>
          </p:nvSpPr>
          <p:spPr bwMode="auto">
            <a:xfrm>
              <a:off x="6461014" y="1592242"/>
              <a:ext cx="2087477" cy="1996904"/>
            </a:xfrm>
            <a:custGeom>
              <a:avLst/>
              <a:gdLst>
                <a:gd name="T0" fmla="*/ 1299 w 2420"/>
                <a:gd name="T1" fmla="*/ 0 h 2315"/>
                <a:gd name="T2" fmla="*/ 1342 w 2420"/>
                <a:gd name="T3" fmla="*/ 8 h 2315"/>
                <a:gd name="T4" fmla="*/ 1388 w 2420"/>
                <a:gd name="T5" fmla="*/ 23 h 2315"/>
                <a:gd name="T6" fmla="*/ 1433 w 2420"/>
                <a:gd name="T7" fmla="*/ 47 h 2315"/>
                <a:gd name="T8" fmla="*/ 1480 w 2420"/>
                <a:gd name="T9" fmla="*/ 85 h 2315"/>
                <a:gd name="T10" fmla="*/ 1528 w 2420"/>
                <a:gd name="T11" fmla="*/ 134 h 2315"/>
                <a:gd name="T12" fmla="*/ 2316 w 2420"/>
                <a:gd name="T13" fmla="*/ 1077 h 2315"/>
                <a:gd name="T14" fmla="*/ 2318 w 2420"/>
                <a:gd name="T15" fmla="*/ 1081 h 2315"/>
                <a:gd name="T16" fmla="*/ 2325 w 2420"/>
                <a:gd name="T17" fmla="*/ 1090 h 2315"/>
                <a:gd name="T18" fmla="*/ 2337 w 2420"/>
                <a:gd name="T19" fmla="*/ 1105 h 2315"/>
                <a:gd name="T20" fmla="*/ 2350 w 2420"/>
                <a:gd name="T21" fmla="*/ 1126 h 2315"/>
                <a:gd name="T22" fmla="*/ 2365 w 2420"/>
                <a:gd name="T23" fmla="*/ 1151 h 2315"/>
                <a:gd name="T24" fmla="*/ 2380 w 2420"/>
                <a:gd name="T25" fmla="*/ 1179 h 2315"/>
                <a:gd name="T26" fmla="*/ 2395 w 2420"/>
                <a:gd name="T27" fmla="*/ 1213 h 2315"/>
                <a:gd name="T28" fmla="*/ 2407 w 2420"/>
                <a:gd name="T29" fmla="*/ 1249 h 2315"/>
                <a:gd name="T30" fmla="*/ 2416 w 2420"/>
                <a:gd name="T31" fmla="*/ 1287 h 2315"/>
                <a:gd name="T32" fmla="*/ 2420 w 2420"/>
                <a:gd name="T33" fmla="*/ 1328 h 2315"/>
                <a:gd name="T34" fmla="*/ 2420 w 2420"/>
                <a:gd name="T35" fmla="*/ 1370 h 2315"/>
                <a:gd name="T36" fmla="*/ 2412 w 2420"/>
                <a:gd name="T37" fmla="*/ 1413 h 2315"/>
                <a:gd name="T38" fmla="*/ 2399 w 2420"/>
                <a:gd name="T39" fmla="*/ 1457 h 2315"/>
                <a:gd name="T40" fmla="*/ 2375 w 2420"/>
                <a:gd name="T41" fmla="*/ 1500 h 2315"/>
                <a:gd name="T42" fmla="*/ 2343 w 2420"/>
                <a:gd name="T43" fmla="*/ 1544 h 2315"/>
                <a:gd name="T44" fmla="*/ 2297 w 2420"/>
                <a:gd name="T45" fmla="*/ 1587 h 2315"/>
                <a:gd name="T46" fmla="*/ 2227 w 2420"/>
                <a:gd name="T47" fmla="*/ 1644 h 2315"/>
                <a:gd name="T48" fmla="*/ 2163 w 2420"/>
                <a:gd name="T49" fmla="*/ 1699 h 2315"/>
                <a:gd name="T50" fmla="*/ 2104 w 2420"/>
                <a:gd name="T51" fmla="*/ 1748 h 2315"/>
                <a:gd name="T52" fmla="*/ 2053 w 2420"/>
                <a:gd name="T53" fmla="*/ 1791 h 2315"/>
                <a:gd name="T54" fmla="*/ 2006 w 2420"/>
                <a:gd name="T55" fmla="*/ 1829 h 2315"/>
                <a:gd name="T56" fmla="*/ 1966 w 2420"/>
                <a:gd name="T57" fmla="*/ 1863 h 2315"/>
                <a:gd name="T58" fmla="*/ 1934 w 2420"/>
                <a:gd name="T59" fmla="*/ 1890 h 2315"/>
                <a:gd name="T60" fmla="*/ 1908 w 2420"/>
                <a:gd name="T61" fmla="*/ 1912 h 2315"/>
                <a:gd name="T62" fmla="*/ 1889 w 2420"/>
                <a:gd name="T63" fmla="*/ 1927 h 2315"/>
                <a:gd name="T64" fmla="*/ 1877 w 2420"/>
                <a:gd name="T65" fmla="*/ 1937 h 2315"/>
                <a:gd name="T66" fmla="*/ 1874 w 2420"/>
                <a:gd name="T67" fmla="*/ 1941 h 2315"/>
                <a:gd name="T68" fmla="*/ 440 w 2420"/>
                <a:gd name="T69" fmla="*/ 2315 h 2315"/>
                <a:gd name="T70" fmla="*/ 0 w 2420"/>
                <a:gd name="T71" fmla="*/ 1797 h 2315"/>
                <a:gd name="T72" fmla="*/ 633 w 2420"/>
                <a:gd name="T73" fmla="*/ 444 h 2315"/>
                <a:gd name="T74" fmla="*/ 1074 w 2420"/>
                <a:gd name="T75" fmla="*/ 76 h 2315"/>
                <a:gd name="T76" fmla="*/ 1078 w 2420"/>
                <a:gd name="T77" fmla="*/ 74 h 2315"/>
                <a:gd name="T78" fmla="*/ 1087 w 2420"/>
                <a:gd name="T79" fmla="*/ 64 h 2315"/>
                <a:gd name="T80" fmla="*/ 1104 w 2420"/>
                <a:gd name="T81" fmla="*/ 55 h 2315"/>
                <a:gd name="T82" fmla="*/ 1125 w 2420"/>
                <a:gd name="T83" fmla="*/ 42 h 2315"/>
                <a:gd name="T84" fmla="*/ 1151 w 2420"/>
                <a:gd name="T85" fmla="*/ 29 h 2315"/>
                <a:gd name="T86" fmla="*/ 1183 w 2420"/>
                <a:gd name="T87" fmla="*/ 15 h 2315"/>
                <a:gd name="T88" fmla="*/ 1217 w 2420"/>
                <a:gd name="T89" fmla="*/ 6 h 2315"/>
                <a:gd name="T90" fmla="*/ 1257 w 2420"/>
                <a:gd name="T91" fmla="*/ 0 h 2315"/>
                <a:gd name="T92" fmla="*/ 1299 w 2420"/>
                <a:gd name="T93" fmla="*/ 0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20" h="2315">
                  <a:moveTo>
                    <a:pt x="1299" y="0"/>
                  </a:moveTo>
                  <a:lnTo>
                    <a:pt x="1342" y="8"/>
                  </a:lnTo>
                  <a:lnTo>
                    <a:pt x="1388" y="23"/>
                  </a:lnTo>
                  <a:lnTo>
                    <a:pt x="1433" y="47"/>
                  </a:lnTo>
                  <a:lnTo>
                    <a:pt x="1480" y="85"/>
                  </a:lnTo>
                  <a:lnTo>
                    <a:pt x="1528" y="134"/>
                  </a:lnTo>
                  <a:lnTo>
                    <a:pt x="2316" y="1077"/>
                  </a:lnTo>
                  <a:lnTo>
                    <a:pt x="2318" y="1081"/>
                  </a:lnTo>
                  <a:lnTo>
                    <a:pt x="2325" y="1090"/>
                  </a:lnTo>
                  <a:lnTo>
                    <a:pt x="2337" y="1105"/>
                  </a:lnTo>
                  <a:lnTo>
                    <a:pt x="2350" y="1126"/>
                  </a:lnTo>
                  <a:lnTo>
                    <a:pt x="2365" y="1151"/>
                  </a:lnTo>
                  <a:lnTo>
                    <a:pt x="2380" y="1179"/>
                  </a:lnTo>
                  <a:lnTo>
                    <a:pt x="2395" y="1213"/>
                  </a:lnTo>
                  <a:lnTo>
                    <a:pt x="2407" y="1249"/>
                  </a:lnTo>
                  <a:lnTo>
                    <a:pt x="2416" y="1287"/>
                  </a:lnTo>
                  <a:lnTo>
                    <a:pt x="2420" y="1328"/>
                  </a:lnTo>
                  <a:lnTo>
                    <a:pt x="2420" y="1370"/>
                  </a:lnTo>
                  <a:lnTo>
                    <a:pt x="2412" y="1413"/>
                  </a:lnTo>
                  <a:lnTo>
                    <a:pt x="2399" y="1457"/>
                  </a:lnTo>
                  <a:lnTo>
                    <a:pt x="2375" y="1500"/>
                  </a:lnTo>
                  <a:lnTo>
                    <a:pt x="2343" y="1544"/>
                  </a:lnTo>
                  <a:lnTo>
                    <a:pt x="2297" y="1587"/>
                  </a:lnTo>
                  <a:lnTo>
                    <a:pt x="2227" y="1644"/>
                  </a:lnTo>
                  <a:lnTo>
                    <a:pt x="2163" y="1699"/>
                  </a:lnTo>
                  <a:lnTo>
                    <a:pt x="2104" y="1748"/>
                  </a:lnTo>
                  <a:lnTo>
                    <a:pt x="2053" y="1791"/>
                  </a:lnTo>
                  <a:lnTo>
                    <a:pt x="2006" y="1829"/>
                  </a:lnTo>
                  <a:lnTo>
                    <a:pt x="1966" y="1863"/>
                  </a:lnTo>
                  <a:lnTo>
                    <a:pt x="1934" y="1890"/>
                  </a:lnTo>
                  <a:lnTo>
                    <a:pt x="1908" y="1912"/>
                  </a:lnTo>
                  <a:lnTo>
                    <a:pt x="1889" y="1927"/>
                  </a:lnTo>
                  <a:lnTo>
                    <a:pt x="1877" y="1937"/>
                  </a:lnTo>
                  <a:lnTo>
                    <a:pt x="1874" y="1941"/>
                  </a:lnTo>
                  <a:lnTo>
                    <a:pt x="440" y="2315"/>
                  </a:lnTo>
                  <a:lnTo>
                    <a:pt x="0" y="1797"/>
                  </a:lnTo>
                  <a:lnTo>
                    <a:pt x="633" y="444"/>
                  </a:lnTo>
                  <a:lnTo>
                    <a:pt x="1074" y="76"/>
                  </a:lnTo>
                  <a:lnTo>
                    <a:pt x="1078" y="74"/>
                  </a:lnTo>
                  <a:lnTo>
                    <a:pt x="1087" y="64"/>
                  </a:lnTo>
                  <a:lnTo>
                    <a:pt x="1104" y="55"/>
                  </a:lnTo>
                  <a:lnTo>
                    <a:pt x="1125" y="42"/>
                  </a:lnTo>
                  <a:lnTo>
                    <a:pt x="1151" y="29"/>
                  </a:lnTo>
                  <a:lnTo>
                    <a:pt x="1183" y="15"/>
                  </a:lnTo>
                  <a:lnTo>
                    <a:pt x="1217" y="6"/>
                  </a:lnTo>
                  <a:lnTo>
                    <a:pt x="1257" y="0"/>
                  </a:lnTo>
                  <a:lnTo>
                    <a:pt x="1299" y="0"/>
                  </a:lnTo>
                  <a:close/>
                </a:path>
              </a:pathLst>
            </a:custGeom>
            <a:gradFill flip="none" rotWithShape="1">
              <a:gsLst>
                <a:gs pos="0">
                  <a:schemeClr val="bg1"/>
                </a:gs>
                <a:gs pos="92000">
                  <a:schemeClr val="bg1">
                    <a:lumMod val="85000"/>
                  </a:schemeClr>
                </a:gs>
              </a:gsLst>
              <a:lin ang="11400000" scaled="0"/>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a:p>
          </p:txBody>
        </p:sp>
        <p:sp>
          <p:nvSpPr>
            <p:cNvPr id="9" name="Freeform 8"/>
            <p:cNvSpPr>
              <a:spLocks/>
            </p:cNvSpPr>
            <p:nvPr/>
          </p:nvSpPr>
          <p:spPr bwMode="auto">
            <a:xfrm>
              <a:off x="6710304" y="3375222"/>
              <a:ext cx="2071088" cy="1745889"/>
            </a:xfrm>
            <a:custGeom>
              <a:avLst/>
              <a:gdLst>
                <a:gd name="T0" fmla="*/ 1596 w 2401"/>
                <a:gd name="T1" fmla="*/ 0 h 2024"/>
                <a:gd name="T2" fmla="*/ 2156 w 2401"/>
                <a:gd name="T3" fmla="*/ 121 h 2024"/>
                <a:gd name="T4" fmla="*/ 2159 w 2401"/>
                <a:gd name="T5" fmla="*/ 123 h 2024"/>
                <a:gd name="T6" fmla="*/ 2169 w 2401"/>
                <a:gd name="T7" fmla="*/ 125 h 2024"/>
                <a:gd name="T8" fmla="*/ 2182 w 2401"/>
                <a:gd name="T9" fmla="*/ 129 h 2024"/>
                <a:gd name="T10" fmla="*/ 2199 w 2401"/>
                <a:gd name="T11" fmla="*/ 134 h 2024"/>
                <a:gd name="T12" fmla="*/ 2218 w 2401"/>
                <a:gd name="T13" fmla="*/ 142 h 2024"/>
                <a:gd name="T14" fmla="*/ 2241 w 2401"/>
                <a:gd name="T15" fmla="*/ 153 h 2024"/>
                <a:gd name="T16" fmla="*/ 2265 w 2401"/>
                <a:gd name="T17" fmla="*/ 166 h 2024"/>
                <a:gd name="T18" fmla="*/ 2288 w 2401"/>
                <a:gd name="T19" fmla="*/ 183 h 2024"/>
                <a:gd name="T20" fmla="*/ 2313 w 2401"/>
                <a:gd name="T21" fmla="*/ 204 h 2024"/>
                <a:gd name="T22" fmla="*/ 2335 w 2401"/>
                <a:gd name="T23" fmla="*/ 227 h 2024"/>
                <a:gd name="T24" fmla="*/ 2356 w 2401"/>
                <a:gd name="T25" fmla="*/ 255 h 2024"/>
                <a:gd name="T26" fmla="*/ 2373 w 2401"/>
                <a:gd name="T27" fmla="*/ 285 h 2024"/>
                <a:gd name="T28" fmla="*/ 2386 w 2401"/>
                <a:gd name="T29" fmla="*/ 323 h 2024"/>
                <a:gd name="T30" fmla="*/ 2396 w 2401"/>
                <a:gd name="T31" fmla="*/ 363 h 2024"/>
                <a:gd name="T32" fmla="*/ 2401 w 2401"/>
                <a:gd name="T33" fmla="*/ 408 h 2024"/>
                <a:gd name="T34" fmla="*/ 2400 w 2401"/>
                <a:gd name="T35" fmla="*/ 459 h 2024"/>
                <a:gd name="T36" fmla="*/ 2390 w 2401"/>
                <a:gd name="T37" fmla="*/ 516 h 2024"/>
                <a:gd name="T38" fmla="*/ 2127 w 2401"/>
                <a:gd name="T39" fmla="*/ 1717 h 2024"/>
                <a:gd name="T40" fmla="*/ 2127 w 2401"/>
                <a:gd name="T41" fmla="*/ 1721 h 2024"/>
                <a:gd name="T42" fmla="*/ 2125 w 2401"/>
                <a:gd name="T43" fmla="*/ 1731 h 2024"/>
                <a:gd name="T44" fmla="*/ 2120 w 2401"/>
                <a:gd name="T45" fmla="*/ 1748 h 2024"/>
                <a:gd name="T46" fmla="*/ 2114 w 2401"/>
                <a:gd name="T47" fmla="*/ 1769 h 2024"/>
                <a:gd name="T48" fmla="*/ 2105 w 2401"/>
                <a:gd name="T49" fmla="*/ 1793 h 2024"/>
                <a:gd name="T50" fmla="*/ 2091 w 2401"/>
                <a:gd name="T51" fmla="*/ 1820 h 2024"/>
                <a:gd name="T52" fmla="*/ 2078 w 2401"/>
                <a:gd name="T53" fmla="*/ 1848 h 2024"/>
                <a:gd name="T54" fmla="*/ 2059 w 2401"/>
                <a:gd name="T55" fmla="*/ 1878 h 2024"/>
                <a:gd name="T56" fmla="*/ 2038 w 2401"/>
                <a:gd name="T57" fmla="*/ 1908 h 2024"/>
                <a:gd name="T58" fmla="*/ 2012 w 2401"/>
                <a:gd name="T59" fmla="*/ 1937 h 2024"/>
                <a:gd name="T60" fmla="*/ 1984 w 2401"/>
                <a:gd name="T61" fmla="*/ 1961 h 2024"/>
                <a:gd name="T62" fmla="*/ 1951 w 2401"/>
                <a:gd name="T63" fmla="*/ 1986 h 2024"/>
                <a:gd name="T64" fmla="*/ 1914 w 2401"/>
                <a:gd name="T65" fmla="*/ 2003 h 2024"/>
                <a:gd name="T66" fmla="*/ 1872 w 2401"/>
                <a:gd name="T67" fmla="*/ 2016 h 2024"/>
                <a:gd name="T68" fmla="*/ 1825 w 2401"/>
                <a:gd name="T69" fmla="*/ 2024 h 2024"/>
                <a:gd name="T70" fmla="*/ 1772 w 2401"/>
                <a:gd name="T71" fmla="*/ 2024 h 2024"/>
                <a:gd name="T72" fmla="*/ 1715 w 2401"/>
                <a:gd name="T73" fmla="*/ 2014 h 2024"/>
                <a:gd name="T74" fmla="*/ 1617 w 2401"/>
                <a:gd name="T75" fmla="*/ 1993 h 2024"/>
                <a:gd name="T76" fmla="*/ 1528 w 2401"/>
                <a:gd name="T77" fmla="*/ 1974 h 2024"/>
                <a:gd name="T78" fmla="*/ 1448 w 2401"/>
                <a:gd name="T79" fmla="*/ 1957 h 2024"/>
                <a:gd name="T80" fmla="*/ 1378 w 2401"/>
                <a:gd name="T81" fmla="*/ 1940 h 2024"/>
                <a:gd name="T82" fmla="*/ 1318 w 2401"/>
                <a:gd name="T83" fmla="*/ 1929 h 2024"/>
                <a:gd name="T84" fmla="*/ 1267 w 2401"/>
                <a:gd name="T85" fmla="*/ 1918 h 2024"/>
                <a:gd name="T86" fmla="*/ 1227 w 2401"/>
                <a:gd name="T87" fmla="*/ 1908 h 2024"/>
                <a:gd name="T88" fmla="*/ 1199 w 2401"/>
                <a:gd name="T89" fmla="*/ 1903 h 2024"/>
                <a:gd name="T90" fmla="*/ 1182 w 2401"/>
                <a:gd name="T91" fmla="*/ 1899 h 2024"/>
                <a:gd name="T92" fmla="*/ 1174 w 2401"/>
                <a:gd name="T93" fmla="*/ 1897 h 2024"/>
                <a:gd name="T94" fmla="*/ 0 w 2401"/>
                <a:gd name="T95" fmla="*/ 998 h 2024"/>
                <a:gd name="T96" fmla="*/ 138 w 2401"/>
                <a:gd name="T97" fmla="*/ 331 h 2024"/>
                <a:gd name="T98" fmla="*/ 1596 w 2401"/>
                <a:gd name="T99" fmla="*/ 0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1" h="2024">
                  <a:moveTo>
                    <a:pt x="1596" y="0"/>
                  </a:moveTo>
                  <a:lnTo>
                    <a:pt x="2156" y="121"/>
                  </a:lnTo>
                  <a:lnTo>
                    <a:pt x="2159" y="123"/>
                  </a:lnTo>
                  <a:lnTo>
                    <a:pt x="2169" y="125"/>
                  </a:lnTo>
                  <a:lnTo>
                    <a:pt x="2182" y="129"/>
                  </a:lnTo>
                  <a:lnTo>
                    <a:pt x="2199" y="134"/>
                  </a:lnTo>
                  <a:lnTo>
                    <a:pt x="2218" y="142"/>
                  </a:lnTo>
                  <a:lnTo>
                    <a:pt x="2241" y="153"/>
                  </a:lnTo>
                  <a:lnTo>
                    <a:pt x="2265" y="166"/>
                  </a:lnTo>
                  <a:lnTo>
                    <a:pt x="2288" y="183"/>
                  </a:lnTo>
                  <a:lnTo>
                    <a:pt x="2313" y="204"/>
                  </a:lnTo>
                  <a:lnTo>
                    <a:pt x="2335" y="227"/>
                  </a:lnTo>
                  <a:lnTo>
                    <a:pt x="2356" y="255"/>
                  </a:lnTo>
                  <a:lnTo>
                    <a:pt x="2373" y="285"/>
                  </a:lnTo>
                  <a:lnTo>
                    <a:pt x="2386" y="323"/>
                  </a:lnTo>
                  <a:lnTo>
                    <a:pt x="2396" y="363"/>
                  </a:lnTo>
                  <a:lnTo>
                    <a:pt x="2401" y="408"/>
                  </a:lnTo>
                  <a:lnTo>
                    <a:pt x="2400" y="459"/>
                  </a:lnTo>
                  <a:lnTo>
                    <a:pt x="2390" y="516"/>
                  </a:lnTo>
                  <a:lnTo>
                    <a:pt x="2127" y="1717"/>
                  </a:lnTo>
                  <a:lnTo>
                    <a:pt x="2127" y="1721"/>
                  </a:lnTo>
                  <a:lnTo>
                    <a:pt x="2125" y="1731"/>
                  </a:lnTo>
                  <a:lnTo>
                    <a:pt x="2120" y="1748"/>
                  </a:lnTo>
                  <a:lnTo>
                    <a:pt x="2114" y="1769"/>
                  </a:lnTo>
                  <a:lnTo>
                    <a:pt x="2105" y="1793"/>
                  </a:lnTo>
                  <a:lnTo>
                    <a:pt x="2091" y="1820"/>
                  </a:lnTo>
                  <a:lnTo>
                    <a:pt x="2078" y="1848"/>
                  </a:lnTo>
                  <a:lnTo>
                    <a:pt x="2059" y="1878"/>
                  </a:lnTo>
                  <a:lnTo>
                    <a:pt x="2038" y="1908"/>
                  </a:lnTo>
                  <a:lnTo>
                    <a:pt x="2012" y="1937"/>
                  </a:lnTo>
                  <a:lnTo>
                    <a:pt x="1984" y="1961"/>
                  </a:lnTo>
                  <a:lnTo>
                    <a:pt x="1951" y="1986"/>
                  </a:lnTo>
                  <a:lnTo>
                    <a:pt x="1914" y="2003"/>
                  </a:lnTo>
                  <a:lnTo>
                    <a:pt x="1872" y="2016"/>
                  </a:lnTo>
                  <a:lnTo>
                    <a:pt x="1825" y="2024"/>
                  </a:lnTo>
                  <a:lnTo>
                    <a:pt x="1772" y="2024"/>
                  </a:lnTo>
                  <a:lnTo>
                    <a:pt x="1715" y="2014"/>
                  </a:lnTo>
                  <a:lnTo>
                    <a:pt x="1617" y="1993"/>
                  </a:lnTo>
                  <a:lnTo>
                    <a:pt x="1528" y="1974"/>
                  </a:lnTo>
                  <a:lnTo>
                    <a:pt x="1448" y="1957"/>
                  </a:lnTo>
                  <a:lnTo>
                    <a:pt x="1378" y="1940"/>
                  </a:lnTo>
                  <a:lnTo>
                    <a:pt x="1318" y="1929"/>
                  </a:lnTo>
                  <a:lnTo>
                    <a:pt x="1267" y="1918"/>
                  </a:lnTo>
                  <a:lnTo>
                    <a:pt x="1227" y="1908"/>
                  </a:lnTo>
                  <a:lnTo>
                    <a:pt x="1199" y="1903"/>
                  </a:lnTo>
                  <a:lnTo>
                    <a:pt x="1182" y="1899"/>
                  </a:lnTo>
                  <a:lnTo>
                    <a:pt x="1174" y="1897"/>
                  </a:lnTo>
                  <a:lnTo>
                    <a:pt x="0" y="998"/>
                  </a:lnTo>
                  <a:lnTo>
                    <a:pt x="138" y="331"/>
                  </a:lnTo>
                  <a:lnTo>
                    <a:pt x="1596" y="0"/>
                  </a:lnTo>
                  <a:close/>
                </a:path>
              </a:pathLst>
            </a:custGeom>
            <a:gradFill flip="none" rotWithShape="1">
              <a:gsLst>
                <a:gs pos="0">
                  <a:schemeClr val="bg1"/>
                </a:gs>
                <a:gs pos="89000">
                  <a:schemeClr val="bg1">
                    <a:lumMod val="85000"/>
                  </a:schemeClr>
                </a:gs>
              </a:gsLst>
              <a:lin ang="14400000" scaled="0"/>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a:p>
          </p:txBody>
        </p:sp>
        <p:sp>
          <p:nvSpPr>
            <p:cNvPr id="10" name="Freeform 9"/>
            <p:cNvSpPr>
              <a:spLocks/>
            </p:cNvSpPr>
            <p:nvPr/>
          </p:nvSpPr>
          <p:spPr bwMode="auto">
            <a:xfrm>
              <a:off x="6128053" y="4282672"/>
              <a:ext cx="1781257" cy="2128880"/>
            </a:xfrm>
            <a:custGeom>
              <a:avLst/>
              <a:gdLst>
                <a:gd name="T0" fmla="*/ 607 w 2065"/>
                <a:gd name="T1" fmla="*/ 0 h 2468"/>
                <a:gd name="T2" fmla="*/ 1777 w 2065"/>
                <a:gd name="T3" fmla="*/ 930 h 2468"/>
                <a:gd name="T4" fmla="*/ 2033 w 2065"/>
                <a:gd name="T5" fmla="*/ 1444 h 2468"/>
                <a:gd name="T6" fmla="*/ 2033 w 2065"/>
                <a:gd name="T7" fmla="*/ 1448 h 2468"/>
                <a:gd name="T8" fmla="*/ 2038 w 2065"/>
                <a:gd name="T9" fmla="*/ 1455 h 2468"/>
                <a:gd name="T10" fmla="*/ 2044 w 2065"/>
                <a:gd name="T11" fmla="*/ 1470 h 2468"/>
                <a:gd name="T12" fmla="*/ 2050 w 2065"/>
                <a:gd name="T13" fmla="*/ 1489 h 2468"/>
                <a:gd name="T14" fmla="*/ 2055 w 2065"/>
                <a:gd name="T15" fmla="*/ 1512 h 2468"/>
                <a:gd name="T16" fmla="*/ 2061 w 2065"/>
                <a:gd name="T17" fmla="*/ 1540 h 2468"/>
                <a:gd name="T18" fmla="*/ 2065 w 2065"/>
                <a:gd name="T19" fmla="*/ 1569 h 2468"/>
                <a:gd name="T20" fmla="*/ 2065 w 2065"/>
                <a:gd name="T21" fmla="*/ 1601 h 2468"/>
                <a:gd name="T22" fmla="*/ 2063 w 2065"/>
                <a:gd name="T23" fmla="*/ 1635 h 2468"/>
                <a:gd name="T24" fmla="*/ 2055 w 2065"/>
                <a:gd name="T25" fmla="*/ 1671 h 2468"/>
                <a:gd name="T26" fmla="*/ 2042 w 2065"/>
                <a:gd name="T27" fmla="*/ 1705 h 2468"/>
                <a:gd name="T28" fmla="*/ 2023 w 2065"/>
                <a:gd name="T29" fmla="*/ 1741 h 2468"/>
                <a:gd name="T30" fmla="*/ 1999 w 2065"/>
                <a:gd name="T31" fmla="*/ 1776 h 2468"/>
                <a:gd name="T32" fmla="*/ 1965 w 2065"/>
                <a:gd name="T33" fmla="*/ 1810 h 2468"/>
                <a:gd name="T34" fmla="*/ 1921 w 2065"/>
                <a:gd name="T35" fmla="*/ 1843 h 2468"/>
                <a:gd name="T36" fmla="*/ 1868 w 2065"/>
                <a:gd name="T37" fmla="*/ 1873 h 2468"/>
                <a:gd name="T38" fmla="*/ 768 w 2065"/>
                <a:gd name="T39" fmla="*/ 2419 h 2468"/>
                <a:gd name="T40" fmla="*/ 764 w 2065"/>
                <a:gd name="T41" fmla="*/ 2421 h 2468"/>
                <a:gd name="T42" fmla="*/ 754 w 2065"/>
                <a:gd name="T43" fmla="*/ 2424 h 2468"/>
                <a:gd name="T44" fmla="*/ 739 w 2065"/>
                <a:gd name="T45" fmla="*/ 2432 h 2468"/>
                <a:gd name="T46" fmla="*/ 719 w 2065"/>
                <a:gd name="T47" fmla="*/ 2440 h 2468"/>
                <a:gd name="T48" fmla="*/ 694 w 2065"/>
                <a:gd name="T49" fmla="*/ 2447 h 2468"/>
                <a:gd name="T50" fmla="*/ 664 w 2065"/>
                <a:gd name="T51" fmla="*/ 2455 h 2468"/>
                <a:gd name="T52" fmla="*/ 632 w 2065"/>
                <a:gd name="T53" fmla="*/ 2460 h 2468"/>
                <a:gd name="T54" fmla="*/ 597 w 2065"/>
                <a:gd name="T55" fmla="*/ 2466 h 2468"/>
                <a:gd name="T56" fmla="*/ 562 w 2065"/>
                <a:gd name="T57" fmla="*/ 2468 h 2468"/>
                <a:gd name="T58" fmla="*/ 524 w 2065"/>
                <a:gd name="T59" fmla="*/ 2466 h 2468"/>
                <a:gd name="T60" fmla="*/ 486 w 2065"/>
                <a:gd name="T61" fmla="*/ 2458 h 2468"/>
                <a:gd name="T62" fmla="*/ 446 w 2065"/>
                <a:gd name="T63" fmla="*/ 2447 h 2468"/>
                <a:gd name="T64" fmla="*/ 408 w 2065"/>
                <a:gd name="T65" fmla="*/ 2430 h 2468"/>
                <a:gd name="T66" fmla="*/ 372 w 2065"/>
                <a:gd name="T67" fmla="*/ 2406 h 2468"/>
                <a:gd name="T68" fmla="*/ 338 w 2065"/>
                <a:gd name="T69" fmla="*/ 2373 h 2468"/>
                <a:gd name="T70" fmla="*/ 306 w 2065"/>
                <a:gd name="T71" fmla="*/ 2332 h 2468"/>
                <a:gd name="T72" fmla="*/ 276 w 2065"/>
                <a:gd name="T73" fmla="*/ 2283 h 2468"/>
                <a:gd name="T74" fmla="*/ 236 w 2065"/>
                <a:gd name="T75" fmla="*/ 2201 h 2468"/>
                <a:gd name="T76" fmla="*/ 199 w 2065"/>
                <a:gd name="T77" fmla="*/ 2126 h 2468"/>
                <a:gd name="T78" fmla="*/ 164 w 2065"/>
                <a:gd name="T79" fmla="*/ 2058 h 2468"/>
                <a:gd name="T80" fmla="*/ 134 w 2065"/>
                <a:gd name="T81" fmla="*/ 1996 h 2468"/>
                <a:gd name="T82" fmla="*/ 108 w 2065"/>
                <a:gd name="T83" fmla="*/ 1943 h 2468"/>
                <a:gd name="T84" fmla="*/ 85 w 2065"/>
                <a:gd name="T85" fmla="*/ 1895 h 2468"/>
                <a:gd name="T86" fmla="*/ 66 w 2065"/>
                <a:gd name="T87" fmla="*/ 1858 h 2468"/>
                <a:gd name="T88" fmla="*/ 51 w 2065"/>
                <a:gd name="T89" fmla="*/ 1827 h 2468"/>
                <a:gd name="T90" fmla="*/ 40 w 2065"/>
                <a:gd name="T91" fmla="*/ 1805 h 2468"/>
                <a:gd name="T92" fmla="*/ 34 w 2065"/>
                <a:gd name="T93" fmla="*/ 1792 h 2468"/>
                <a:gd name="T94" fmla="*/ 30 w 2065"/>
                <a:gd name="T95" fmla="*/ 1788 h 2468"/>
                <a:gd name="T96" fmla="*/ 0 w 2065"/>
                <a:gd name="T97" fmla="*/ 308 h 2468"/>
                <a:gd name="T98" fmla="*/ 607 w 2065"/>
                <a:gd name="T99" fmla="*/ 0 h 2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65" h="2468">
                  <a:moveTo>
                    <a:pt x="607" y="0"/>
                  </a:moveTo>
                  <a:lnTo>
                    <a:pt x="1777" y="930"/>
                  </a:lnTo>
                  <a:lnTo>
                    <a:pt x="2033" y="1444"/>
                  </a:lnTo>
                  <a:lnTo>
                    <a:pt x="2033" y="1448"/>
                  </a:lnTo>
                  <a:lnTo>
                    <a:pt x="2038" y="1455"/>
                  </a:lnTo>
                  <a:lnTo>
                    <a:pt x="2044" y="1470"/>
                  </a:lnTo>
                  <a:lnTo>
                    <a:pt x="2050" y="1489"/>
                  </a:lnTo>
                  <a:lnTo>
                    <a:pt x="2055" y="1512"/>
                  </a:lnTo>
                  <a:lnTo>
                    <a:pt x="2061" y="1540"/>
                  </a:lnTo>
                  <a:lnTo>
                    <a:pt x="2065" y="1569"/>
                  </a:lnTo>
                  <a:lnTo>
                    <a:pt x="2065" y="1601"/>
                  </a:lnTo>
                  <a:lnTo>
                    <a:pt x="2063" y="1635"/>
                  </a:lnTo>
                  <a:lnTo>
                    <a:pt x="2055" y="1671"/>
                  </a:lnTo>
                  <a:lnTo>
                    <a:pt x="2042" y="1705"/>
                  </a:lnTo>
                  <a:lnTo>
                    <a:pt x="2023" y="1741"/>
                  </a:lnTo>
                  <a:lnTo>
                    <a:pt x="1999" y="1776"/>
                  </a:lnTo>
                  <a:lnTo>
                    <a:pt x="1965" y="1810"/>
                  </a:lnTo>
                  <a:lnTo>
                    <a:pt x="1921" y="1843"/>
                  </a:lnTo>
                  <a:lnTo>
                    <a:pt x="1868" y="1873"/>
                  </a:lnTo>
                  <a:lnTo>
                    <a:pt x="768" y="2419"/>
                  </a:lnTo>
                  <a:lnTo>
                    <a:pt x="764" y="2421"/>
                  </a:lnTo>
                  <a:lnTo>
                    <a:pt x="754" y="2424"/>
                  </a:lnTo>
                  <a:lnTo>
                    <a:pt x="739" y="2432"/>
                  </a:lnTo>
                  <a:lnTo>
                    <a:pt x="719" y="2440"/>
                  </a:lnTo>
                  <a:lnTo>
                    <a:pt x="694" y="2447"/>
                  </a:lnTo>
                  <a:lnTo>
                    <a:pt x="664" y="2455"/>
                  </a:lnTo>
                  <a:lnTo>
                    <a:pt x="632" y="2460"/>
                  </a:lnTo>
                  <a:lnTo>
                    <a:pt x="597" y="2466"/>
                  </a:lnTo>
                  <a:lnTo>
                    <a:pt x="562" y="2468"/>
                  </a:lnTo>
                  <a:lnTo>
                    <a:pt x="524" y="2466"/>
                  </a:lnTo>
                  <a:lnTo>
                    <a:pt x="486" y="2458"/>
                  </a:lnTo>
                  <a:lnTo>
                    <a:pt x="446" y="2447"/>
                  </a:lnTo>
                  <a:lnTo>
                    <a:pt x="408" y="2430"/>
                  </a:lnTo>
                  <a:lnTo>
                    <a:pt x="372" y="2406"/>
                  </a:lnTo>
                  <a:lnTo>
                    <a:pt x="338" y="2373"/>
                  </a:lnTo>
                  <a:lnTo>
                    <a:pt x="306" y="2332"/>
                  </a:lnTo>
                  <a:lnTo>
                    <a:pt x="276" y="2283"/>
                  </a:lnTo>
                  <a:lnTo>
                    <a:pt x="236" y="2201"/>
                  </a:lnTo>
                  <a:lnTo>
                    <a:pt x="199" y="2126"/>
                  </a:lnTo>
                  <a:lnTo>
                    <a:pt x="164" y="2058"/>
                  </a:lnTo>
                  <a:lnTo>
                    <a:pt x="134" y="1996"/>
                  </a:lnTo>
                  <a:lnTo>
                    <a:pt x="108" y="1943"/>
                  </a:lnTo>
                  <a:lnTo>
                    <a:pt x="85" y="1895"/>
                  </a:lnTo>
                  <a:lnTo>
                    <a:pt x="66" y="1858"/>
                  </a:lnTo>
                  <a:lnTo>
                    <a:pt x="51" y="1827"/>
                  </a:lnTo>
                  <a:lnTo>
                    <a:pt x="40" y="1805"/>
                  </a:lnTo>
                  <a:lnTo>
                    <a:pt x="34" y="1792"/>
                  </a:lnTo>
                  <a:lnTo>
                    <a:pt x="30" y="1788"/>
                  </a:lnTo>
                  <a:lnTo>
                    <a:pt x="0" y="308"/>
                  </a:lnTo>
                  <a:lnTo>
                    <a:pt x="607" y="0"/>
                  </a:lnTo>
                  <a:close/>
                </a:path>
              </a:pathLst>
            </a:custGeom>
            <a:gradFill flip="none" rotWithShape="1">
              <a:gsLst>
                <a:gs pos="0">
                  <a:schemeClr val="bg1"/>
                </a:gs>
                <a:gs pos="89000">
                  <a:schemeClr val="bg1">
                    <a:lumMod val="85000"/>
                  </a:schemeClr>
                </a:gs>
              </a:gsLst>
              <a:lin ang="12600000" scaled="0"/>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a:p>
          </p:txBody>
        </p:sp>
        <p:sp>
          <p:nvSpPr>
            <p:cNvPr id="11" name="Freeform 10"/>
            <p:cNvSpPr>
              <a:spLocks/>
            </p:cNvSpPr>
            <p:nvPr/>
          </p:nvSpPr>
          <p:spPr bwMode="auto">
            <a:xfrm>
              <a:off x="4296766" y="4302511"/>
              <a:ext cx="1765730" cy="2136644"/>
            </a:xfrm>
            <a:custGeom>
              <a:avLst/>
              <a:gdLst>
                <a:gd name="T0" fmla="*/ 1433 w 2047"/>
                <a:gd name="T1" fmla="*/ 0 h 2477"/>
                <a:gd name="T2" fmla="*/ 2047 w 2047"/>
                <a:gd name="T3" fmla="*/ 291 h 2477"/>
                <a:gd name="T4" fmla="*/ 2027 w 2047"/>
                <a:gd name="T5" fmla="*/ 1784 h 2477"/>
                <a:gd name="T6" fmla="*/ 1777 w 2047"/>
                <a:gd name="T7" fmla="*/ 2299 h 2477"/>
                <a:gd name="T8" fmla="*/ 1775 w 2047"/>
                <a:gd name="T9" fmla="*/ 2303 h 2477"/>
                <a:gd name="T10" fmla="*/ 1769 w 2047"/>
                <a:gd name="T11" fmla="*/ 2311 h 2477"/>
                <a:gd name="T12" fmla="*/ 1762 w 2047"/>
                <a:gd name="T13" fmla="*/ 2324 h 2477"/>
                <a:gd name="T14" fmla="*/ 1750 w 2047"/>
                <a:gd name="T15" fmla="*/ 2341 h 2477"/>
                <a:gd name="T16" fmla="*/ 1737 w 2047"/>
                <a:gd name="T17" fmla="*/ 2360 h 2477"/>
                <a:gd name="T18" fmla="*/ 1718 w 2047"/>
                <a:gd name="T19" fmla="*/ 2381 h 2477"/>
                <a:gd name="T20" fmla="*/ 1698 w 2047"/>
                <a:gd name="T21" fmla="*/ 2401 h 2477"/>
                <a:gd name="T22" fmla="*/ 1673 w 2047"/>
                <a:gd name="T23" fmla="*/ 2422 h 2477"/>
                <a:gd name="T24" fmla="*/ 1645 w 2047"/>
                <a:gd name="T25" fmla="*/ 2441 h 2477"/>
                <a:gd name="T26" fmla="*/ 1612 w 2047"/>
                <a:gd name="T27" fmla="*/ 2456 h 2477"/>
                <a:gd name="T28" fmla="*/ 1577 w 2047"/>
                <a:gd name="T29" fmla="*/ 2469 h 2477"/>
                <a:gd name="T30" fmla="*/ 1537 w 2047"/>
                <a:gd name="T31" fmla="*/ 2475 h 2477"/>
                <a:gd name="T32" fmla="*/ 1493 w 2047"/>
                <a:gd name="T33" fmla="*/ 2477 h 2477"/>
                <a:gd name="T34" fmla="*/ 1444 w 2047"/>
                <a:gd name="T35" fmla="*/ 2469 h 2477"/>
                <a:gd name="T36" fmla="*/ 1393 w 2047"/>
                <a:gd name="T37" fmla="*/ 2456 h 2477"/>
                <a:gd name="T38" fmla="*/ 1336 w 2047"/>
                <a:gd name="T39" fmla="*/ 2434 h 2477"/>
                <a:gd name="T40" fmla="*/ 230 w 2047"/>
                <a:gd name="T41" fmla="*/ 1897 h 2477"/>
                <a:gd name="T42" fmla="*/ 228 w 2047"/>
                <a:gd name="T43" fmla="*/ 1895 h 2477"/>
                <a:gd name="T44" fmla="*/ 219 w 2047"/>
                <a:gd name="T45" fmla="*/ 1889 h 2477"/>
                <a:gd name="T46" fmla="*/ 204 w 2047"/>
                <a:gd name="T47" fmla="*/ 1882 h 2477"/>
                <a:gd name="T48" fmla="*/ 185 w 2047"/>
                <a:gd name="T49" fmla="*/ 1871 h 2477"/>
                <a:gd name="T50" fmla="*/ 164 w 2047"/>
                <a:gd name="T51" fmla="*/ 1855 h 2477"/>
                <a:gd name="T52" fmla="*/ 139 w 2047"/>
                <a:gd name="T53" fmla="*/ 1837 h 2477"/>
                <a:gd name="T54" fmla="*/ 115 w 2047"/>
                <a:gd name="T55" fmla="*/ 1816 h 2477"/>
                <a:gd name="T56" fmla="*/ 90 w 2047"/>
                <a:gd name="T57" fmla="*/ 1791 h 2477"/>
                <a:gd name="T58" fmla="*/ 66 w 2047"/>
                <a:gd name="T59" fmla="*/ 1763 h 2477"/>
                <a:gd name="T60" fmla="*/ 45 w 2047"/>
                <a:gd name="T61" fmla="*/ 1733 h 2477"/>
                <a:gd name="T62" fmla="*/ 26 w 2047"/>
                <a:gd name="T63" fmla="*/ 1699 h 2477"/>
                <a:gd name="T64" fmla="*/ 13 w 2047"/>
                <a:gd name="T65" fmla="*/ 1661 h 2477"/>
                <a:gd name="T66" fmla="*/ 3 w 2047"/>
                <a:gd name="T67" fmla="*/ 1619 h 2477"/>
                <a:gd name="T68" fmla="*/ 0 w 2047"/>
                <a:gd name="T69" fmla="*/ 1576 h 2477"/>
                <a:gd name="T70" fmla="*/ 5 w 2047"/>
                <a:gd name="T71" fmla="*/ 1529 h 2477"/>
                <a:gd name="T72" fmla="*/ 17 w 2047"/>
                <a:gd name="T73" fmla="*/ 1479 h 2477"/>
                <a:gd name="T74" fmla="*/ 39 w 2047"/>
                <a:gd name="T75" fmla="*/ 1425 h 2477"/>
                <a:gd name="T76" fmla="*/ 79 w 2047"/>
                <a:gd name="T77" fmla="*/ 1343 h 2477"/>
                <a:gd name="T78" fmla="*/ 115 w 2047"/>
                <a:gd name="T79" fmla="*/ 1268 h 2477"/>
                <a:gd name="T80" fmla="*/ 149 w 2047"/>
                <a:gd name="T81" fmla="*/ 1200 h 2477"/>
                <a:gd name="T82" fmla="*/ 179 w 2047"/>
                <a:gd name="T83" fmla="*/ 1137 h 2477"/>
                <a:gd name="T84" fmla="*/ 204 w 2047"/>
                <a:gd name="T85" fmla="*/ 1085 h 2477"/>
                <a:gd name="T86" fmla="*/ 226 w 2047"/>
                <a:gd name="T87" fmla="*/ 1037 h 2477"/>
                <a:gd name="T88" fmla="*/ 245 w 2047"/>
                <a:gd name="T89" fmla="*/ 1000 h 2477"/>
                <a:gd name="T90" fmla="*/ 260 w 2047"/>
                <a:gd name="T91" fmla="*/ 967 h 2477"/>
                <a:gd name="T92" fmla="*/ 272 w 2047"/>
                <a:gd name="T93" fmla="*/ 947 h 2477"/>
                <a:gd name="T94" fmla="*/ 277 w 2047"/>
                <a:gd name="T95" fmla="*/ 933 h 2477"/>
                <a:gd name="T96" fmla="*/ 279 w 2047"/>
                <a:gd name="T97" fmla="*/ 928 h 2477"/>
                <a:gd name="T98" fmla="*/ 1433 w 2047"/>
                <a:gd name="T99" fmla="*/ 0 h 2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47" h="2477">
                  <a:moveTo>
                    <a:pt x="1433" y="0"/>
                  </a:moveTo>
                  <a:lnTo>
                    <a:pt x="2047" y="291"/>
                  </a:lnTo>
                  <a:lnTo>
                    <a:pt x="2027" y="1784"/>
                  </a:lnTo>
                  <a:lnTo>
                    <a:pt x="1777" y="2299"/>
                  </a:lnTo>
                  <a:lnTo>
                    <a:pt x="1775" y="2303"/>
                  </a:lnTo>
                  <a:lnTo>
                    <a:pt x="1769" y="2311"/>
                  </a:lnTo>
                  <a:lnTo>
                    <a:pt x="1762" y="2324"/>
                  </a:lnTo>
                  <a:lnTo>
                    <a:pt x="1750" y="2341"/>
                  </a:lnTo>
                  <a:lnTo>
                    <a:pt x="1737" y="2360"/>
                  </a:lnTo>
                  <a:lnTo>
                    <a:pt x="1718" y="2381"/>
                  </a:lnTo>
                  <a:lnTo>
                    <a:pt x="1698" y="2401"/>
                  </a:lnTo>
                  <a:lnTo>
                    <a:pt x="1673" y="2422"/>
                  </a:lnTo>
                  <a:lnTo>
                    <a:pt x="1645" y="2441"/>
                  </a:lnTo>
                  <a:lnTo>
                    <a:pt x="1612" y="2456"/>
                  </a:lnTo>
                  <a:lnTo>
                    <a:pt x="1577" y="2469"/>
                  </a:lnTo>
                  <a:lnTo>
                    <a:pt x="1537" y="2475"/>
                  </a:lnTo>
                  <a:lnTo>
                    <a:pt x="1493" y="2477"/>
                  </a:lnTo>
                  <a:lnTo>
                    <a:pt x="1444" y="2469"/>
                  </a:lnTo>
                  <a:lnTo>
                    <a:pt x="1393" y="2456"/>
                  </a:lnTo>
                  <a:lnTo>
                    <a:pt x="1336" y="2434"/>
                  </a:lnTo>
                  <a:lnTo>
                    <a:pt x="230" y="1897"/>
                  </a:lnTo>
                  <a:lnTo>
                    <a:pt x="228" y="1895"/>
                  </a:lnTo>
                  <a:lnTo>
                    <a:pt x="219" y="1889"/>
                  </a:lnTo>
                  <a:lnTo>
                    <a:pt x="204" y="1882"/>
                  </a:lnTo>
                  <a:lnTo>
                    <a:pt x="185" y="1871"/>
                  </a:lnTo>
                  <a:lnTo>
                    <a:pt x="164" y="1855"/>
                  </a:lnTo>
                  <a:lnTo>
                    <a:pt x="139" y="1837"/>
                  </a:lnTo>
                  <a:lnTo>
                    <a:pt x="115" y="1816"/>
                  </a:lnTo>
                  <a:lnTo>
                    <a:pt x="90" y="1791"/>
                  </a:lnTo>
                  <a:lnTo>
                    <a:pt x="66" y="1763"/>
                  </a:lnTo>
                  <a:lnTo>
                    <a:pt x="45" y="1733"/>
                  </a:lnTo>
                  <a:lnTo>
                    <a:pt x="26" y="1699"/>
                  </a:lnTo>
                  <a:lnTo>
                    <a:pt x="13" y="1661"/>
                  </a:lnTo>
                  <a:lnTo>
                    <a:pt x="3" y="1619"/>
                  </a:lnTo>
                  <a:lnTo>
                    <a:pt x="0" y="1576"/>
                  </a:lnTo>
                  <a:lnTo>
                    <a:pt x="5" y="1529"/>
                  </a:lnTo>
                  <a:lnTo>
                    <a:pt x="17" y="1479"/>
                  </a:lnTo>
                  <a:lnTo>
                    <a:pt x="39" y="1425"/>
                  </a:lnTo>
                  <a:lnTo>
                    <a:pt x="79" y="1343"/>
                  </a:lnTo>
                  <a:lnTo>
                    <a:pt x="115" y="1268"/>
                  </a:lnTo>
                  <a:lnTo>
                    <a:pt x="149" y="1200"/>
                  </a:lnTo>
                  <a:lnTo>
                    <a:pt x="179" y="1137"/>
                  </a:lnTo>
                  <a:lnTo>
                    <a:pt x="204" y="1085"/>
                  </a:lnTo>
                  <a:lnTo>
                    <a:pt x="226" y="1037"/>
                  </a:lnTo>
                  <a:lnTo>
                    <a:pt x="245" y="1000"/>
                  </a:lnTo>
                  <a:lnTo>
                    <a:pt x="260" y="967"/>
                  </a:lnTo>
                  <a:lnTo>
                    <a:pt x="272" y="947"/>
                  </a:lnTo>
                  <a:lnTo>
                    <a:pt x="277" y="933"/>
                  </a:lnTo>
                  <a:lnTo>
                    <a:pt x="279" y="928"/>
                  </a:lnTo>
                  <a:lnTo>
                    <a:pt x="1433" y="0"/>
                  </a:lnTo>
                  <a:close/>
                </a:path>
              </a:pathLst>
            </a:custGeom>
            <a:gradFill flip="none" rotWithShape="1">
              <a:gsLst>
                <a:gs pos="0">
                  <a:schemeClr val="bg1"/>
                </a:gs>
                <a:gs pos="91000">
                  <a:schemeClr val="bg1">
                    <a:lumMod val="85000"/>
                  </a:schemeClr>
                </a:gs>
              </a:gsLst>
              <a:lin ang="13800000" scaled="0"/>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a:p>
          </p:txBody>
        </p:sp>
        <p:sp>
          <p:nvSpPr>
            <p:cNvPr id="12" name="Freeform 11"/>
            <p:cNvSpPr>
              <a:spLocks/>
            </p:cNvSpPr>
            <p:nvPr/>
          </p:nvSpPr>
          <p:spPr bwMode="auto">
            <a:xfrm>
              <a:off x="3407432" y="3399375"/>
              <a:ext cx="2065050" cy="1749339"/>
            </a:xfrm>
            <a:custGeom>
              <a:avLst/>
              <a:gdLst>
                <a:gd name="T0" fmla="*/ 804 w 2394"/>
                <a:gd name="T1" fmla="*/ 0 h 2028"/>
                <a:gd name="T2" fmla="*/ 2246 w 2394"/>
                <a:gd name="T3" fmla="*/ 339 h 2028"/>
                <a:gd name="T4" fmla="*/ 2394 w 2394"/>
                <a:gd name="T5" fmla="*/ 1002 h 2028"/>
                <a:gd name="T6" fmla="*/ 1201 w 2394"/>
                <a:gd name="T7" fmla="*/ 1903 h 2028"/>
                <a:gd name="T8" fmla="*/ 639 w 2394"/>
                <a:gd name="T9" fmla="*/ 2022 h 2028"/>
                <a:gd name="T10" fmla="*/ 635 w 2394"/>
                <a:gd name="T11" fmla="*/ 2022 h 2028"/>
                <a:gd name="T12" fmla="*/ 626 w 2394"/>
                <a:gd name="T13" fmla="*/ 2024 h 2028"/>
                <a:gd name="T14" fmla="*/ 611 w 2394"/>
                <a:gd name="T15" fmla="*/ 2026 h 2028"/>
                <a:gd name="T16" fmla="*/ 592 w 2394"/>
                <a:gd name="T17" fmla="*/ 2028 h 2028"/>
                <a:gd name="T18" fmla="*/ 567 w 2394"/>
                <a:gd name="T19" fmla="*/ 2028 h 2028"/>
                <a:gd name="T20" fmla="*/ 539 w 2394"/>
                <a:gd name="T21" fmla="*/ 2026 h 2028"/>
                <a:gd name="T22" fmla="*/ 511 w 2394"/>
                <a:gd name="T23" fmla="*/ 2022 h 2028"/>
                <a:gd name="T24" fmla="*/ 478 w 2394"/>
                <a:gd name="T25" fmla="*/ 2014 h 2028"/>
                <a:gd name="T26" fmla="*/ 446 w 2394"/>
                <a:gd name="T27" fmla="*/ 2005 h 2028"/>
                <a:gd name="T28" fmla="*/ 414 w 2394"/>
                <a:gd name="T29" fmla="*/ 1988 h 2028"/>
                <a:gd name="T30" fmla="*/ 384 w 2394"/>
                <a:gd name="T31" fmla="*/ 1967 h 2028"/>
                <a:gd name="T32" fmla="*/ 354 w 2394"/>
                <a:gd name="T33" fmla="*/ 1941 h 2028"/>
                <a:gd name="T34" fmla="*/ 325 w 2394"/>
                <a:gd name="T35" fmla="*/ 1907 h 2028"/>
                <a:gd name="T36" fmla="*/ 301 w 2394"/>
                <a:gd name="T37" fmla="*/ 1865 h 2028"/>
                <a:gd name="T38" fmla="*/ 280 w 2394"/>
                <a:gd name="T39" fmla="*/ 1816 h 2028"/>
                <a:gd name="T40" fmla="*/ 265 w 2394"/>
                <a:gd name="T41" fmla="*/ 1758 h 2028"/>
                <a:gd name="T42" fmla="*/ 9 w 2394"/>
                <a:gd name="T43" fmla="*/ 556 h 2028"/>
                <a:gd name="T44" fmla="*/ 9 w 2394"/>
                <a:gd name="T45" fmla="*/ 552 h 2028"/>
                <a:gd name="T46" fmla="*/ 8 w 2394"/>
                <a:gd name="T47" fmla="*/ 541 h 2028"/>
                <a:gd name="T48" fmla="*/ 4 w 2394"/>
                <a:gd name="T49" fmla="*/ 524 h 2028"/>
                <a:gd name="T50" fmla="*/ 2 w 2394"/>
                <a:gd name="T51" fmla="*/ 503 h 2028"/>
                <a:gd name="T52" fmla="*/ 0 w 2394"/>
                <a:gd name="T53" fmla="*/ 477 h 2028"/>
                <a:gd name="T54" fmla="*/ 0 w 2394"/>
                <a:gd name="T55" fmla="*/ 446 h 2028"/>
                <a:gd name="T56" fmla="*/ 2 w 2394"/>
                <a:gd name="T57" fmla="*/ 414 h 2028"/>
                <a:gd name="T58" fmla="*/ 6 w 2394"/>
                <a:gd name="T59" fmla="*/ 380 h 2028"/>
                <a:gd name="T60" fmla="*/ 13 w 2394"/>
                <a:gd name="T61" fmla="*/ 344 h 2028"/>
                <a:gd name="T62" fmla="*/ 25 w 2394"/>
                <a:gd name="T63" fmla="*/ 308 h 2028"/>
                <a:gd name="T64" fmla="*/ 40 w 2394"/>
                <a:gd name="T65" fmla="*/ 273 h 2028"/>
                <a:gd name="T66" fmla="*/ 61 w 2394"/>
                <a:gd name="T67" fmla="*/ 239 h 2028"/>
                <a:gd name="T68" fmla="*/ 87 w 2394"/>
                <a:gd name="T69" fmla="*/ 206 h 2028"/>
                <a:gd name="T70" fmla="*/ 121 w 2394"/>
                <a:gd name="T71" fmla="*/ 176 h 2028"/>
                <a:gd name="T72" fmla="*/ 161 w 2394"/>
                <a:gd name="T73" fmla="*/ 152 h 2028"/>
                <a:gd name="T74" fmla="*/ 208 w 2394"/>
                <a:gd name="T75" fmla="*/ 129 h 2028"/>
                <a:gd name="T76" fmla="*/ 263 w 2394"/>
                <a:gd name="T77" fmla="*/ 114 h 2028"/>
                <a:gd name="T78" fmla="*/ 361 w 2394"/>
                <a:gd name="T79" fmla="*/ 93 h 2028"/>
                <a:gd name="T80" fmla="*/ 450 w 2394"/>
                <a:gd name="T81" fmla="*/ 74 h 2028"/>
                <a:gd name="T82" fmla="*/ 529 w 2394"/>
                <a:gd name="T83" fmla="*/ 57 h 2028"/>
                <a:gd name="T84" fmla="*/ 601 w 2394"/>
                <a:gd name="T85" fmla="*/ 42 h 2028"/>
                <a:gd name="T86" fmla="*/ 662 w 2394"/>
                <a:gd name="T87" fmla="*/ 31 h 2028"/>
                <a:gd name="T88" fmla="*/ 713 w 2394"/>
                <a:gd name="T89" fmla="*/ 19 h 2028"/>
                <a:gd name="T90" fmla="*/ 753 w 2394"/>
                <a:gd name="T91" fmla="*/ 10 h 2028"/>
                <a:gd name="T92" fmla="*/ 781 w 2394"/>
                <a:gd name="T93" fmla="*/ 4 h 2028"/>
                <a:gd name="T94" fmla="*/ 798 w 2394"/>
                <a:gd name="T95" fmla="*/ 0 h 2028"/>
                <a:gd name="T96" fmla="*/ 804 w 2394"/>
                <a:gd name="T97"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4" h="2028">
                  <a:moveTo>
                    <a:pt x="804" y="0"/>
                  </a:moveTo>
                  <a:lnTo>
                    <a:pt x="2246" y="339"/>
                  </a:lnTo>
                  <a:lnTo>
                    <a:pt x="2394" y="1002"/>
                  </a:lnTo>
                  <a:lnTo>
                    <a:pt x="1201" y="1903"/>
                  </a:lnTo>
                  <a:lnTo>
                    <a:pt x="639" y="2022"/>
                  </a:lnTo>
                  <a:lnTo>
                    <a:pt x="635" y="2022"/>
                  </a:lnTo>
                  <a:lnTo>
                    <a:pt x="626" y="2024"/>
                  </a:lnTo>
                  <a:lnTo>
                    <a:pt x="611" y="2026"/>
                  </a:lnTo>
                  <a:lnTo>
                    <a:pt x="592" y="2028"/>
                  </a:lnTo>
                  <a:lnTo>
                    <a:pt x="567" y="2028"/>
                  </a:lnTo>
                  <a:lnTo>
                    <a:pt x="539" y="2026"/>
                  </a:lnTo>
                  <a:lnTo>
                    <a:pt x="511" y="2022"/>
                  </a:lnTo>
                  <a:lnTo>
                    <a:pt x="478" y="2014"/>
                  </a:lnTo>
                  <a:lnTo>
                    <a:pt x="446" y="2005"/>
                  </a:lnTo>
                  <a:lnTo>
                    <a:pt x="414" y="1988"/>
                  </a:lnTo>
                  <a:lnTo>
                    <a:pt x="384" y="1967"/>
                  </a:lnTo>
                  <a:lnTo>
                    <a:pt x="354" y="1941"/>
                  </a:lnTo>
                  <a:lnTo>
                    <a:pt x="325" y="1907"/>
                  </a:lnTo>
                  <a:lnTo>
                    <a:pt x="301" y="1865"/>
                  </a:lnTo>
                  <a:lnTo>
                    <a:pt x="280" y="1816"/>
                  </a:lnTo>
                  <a:lnTo>
                    <a:pt x="265" y="1758"/>
                  </a:lnTo>
                  <a:lnTo>
                    <a:pt x="9" y="556"/>
                  </a:lnTo>
                  <a:lnTo>
                    <a:pt x="9" y="552"/>
                  </a:lnTo>
                  <a:lnTo>
                    <a:pt x="8" y="541"/>
                  </a:lnTo>
                  <a:lnTo>
                    <a:pt x="4" y="524"/>
                  </a:lnTo>
                  <a:lnTo>
                    <a:pt x="2" y="503"/>
                  </a:lnTo>
                  <a:lnTo>
                    <a:pt x="0" y="477"/>
                  </a:lnTo>
                  <a:lnTo>
                    <a:pt x="0" y="446"/>
                  </a:lnTo>
                  <a:lnTo>
                    <a:pt x="2" y="414"/>
                  </a:lnTo>
                  <a:lnTo>
                    <a:pt x="6" y="380"/>
                  </a:lnTo>
                  <a:lnTo>
                    <a:pt x="13" y="344"/>
                  </a:lnTo>
                  <a:lnTo>
                    <a:pt x="25" y="308"/>
                  </a:lnTo>
                  <a:lnTo>
                    <a:pt x="40" y="273"/>
                  </a:lnTo>
                  <a:lnTo>
                    <a:pt x="61" y="239"/>
                  </a:lnTo>
                  <a:lnTo>
                    <a:pt x="87" y="206"/>
                  </a:lnTo>
                  <a:lnTo>
                    <a:pt x="121" y="176"/>
                  </a:lnTo>
                  <a:lnTo>
                    <a:pt x="161" y="152"/>
                  </a:lnTo>
                  <a:lnTo>
                    <a:pt x="208" y="129"/>
                  </a:lnTo>
                  <a:lnTo>
                    <a:pt x="263" y="114"/>
                  </a:lnTo>
                  <a:lnTo>
                    <a:pt x="361" y="93"/>
                  </a:lnTo>
                  <a:lnTo>
                    <a:pt x="450" y="74"/>
                  </a:lnTo>
                  <a:lnTo>
                    <a:pt x="529" y="57"/>
                  </a:lnTo>
                  <a:lnTo>
                    <a:pt x="601" y="42"/>
                  </a:lnTo>
                  <a:lnTo>
                    <a:pt x="662" y="31"/>
                  </a:lnTo>
                  <a:lnTo>
                    <a:pt x="713" y="19"/>
                  </a:lnTo>
                  <a:lnTo>
                    <a:pt x="753" y="10"/>
                  </a:lnTo>
                  <a:lnTo>
                    <a:pt x="781" y="4"/>
                  </a:lnTo>
                  <a:lnTo>
                    <a:pt x="798" y="0"/>
                  </a:lnTo>
                  <a:lnTo>
                    <a:pt x="804" y="0"/>
                  </a:lnTo>
                  <a:close/>
                </a:path>
              </a:pathLst>
            </a:custGeom>
            <a:gradFill flip="none" rotWithShape="1">
              <a:gsLst>
                <a:gs pos="0">
                  <a:schemeClr val="bg1"/>
                </a:gs>
                <a:gs pos="94000">
                  <a:schemeClr val="bg1">
                    <a:lumMod val="85000"/>
                  </a:schemeClr>
                </a:gs>
              </a:gsLst>
              <a:lin ang="9600000" scaled="0"/>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a:p>
          </p:txBody>
        </p:sp>
        <p:sp>
          <p:nvSpPr>
            <p:cNvPr id="13" name="Freeform 12"/>
            <p:cNvSpPr>
              <a:spLocks/>
            </p:cNvSpPr>
            <p:nvPr/>
          </p:nvSpPr>
          <p:spPr bwMode="auto">
            <a:xfrm>
              <a:off x="3616180" y="1621570"/>
              <a:ext cx="2099554" cy="1984828"/>
            </a:xfrm>
            <a:custGeom>
              <a:avLst/>
              <a:gdLst>
                <a:gd name="T0" fmla="*/ 1178 w 2434"/>
                <a:gd name="T1" fmla="*/ 0 h 2301"/>
                <a:gd name="T2" fmla="*/ 1227 w 2434"/>
                <a:gd name="T3" fmla="*/ 4 h 2301"/>
                <a:gd name="T4" fmla="*/ 1276 w 2434"/>
                <a:gd name="T5" fmla="*/ 19 h 2301"/>
                <a:gd name="T6" fmla="*/ 1329 w 2434"/>
                <a:gd name="T7" fmla="*/ 44 h 2301"/>
                <a:gd name="T8" fmla="*/ 1382 w 2434"/>
                <a:gd name="T9" fmla="*/ 81 h 2301"/>
                <a:gd name="T10" fmla="*/ 1452 w 2434"/>
                <a:gd name="T11" fmla="*/ 140 h 2301"/>
                <a:gd name="T12" fmla="*/ 1517 w 2434"/>
                <a:gd name="T13" fmla="*/ 193 h 2301"/>
                <a:gd name="T14" fmla="*/ 1575 w 2434"/>
                <a:gd name="T15" fmla="*/ 242 h 2301"/>
                <a:gd name="T16" fmla="*/ 1628 w 2434"/>
                <a:gd name="T17" fmla="*/ 286 h 2301"/>
                <a:gd name="T18" fmla="*/ 1673 w 2434"/>
                <a:gd name="T19" fmla="*/ 323 h 2301"/>
                <a:gd name="T20" fmla="*/ 1713 w 2434"/>
                <a:gd name="T21" fmla="*/ 357 h 2301"/>
                <a:gd name="T22" fmla="*/ 1747 w 2434"/>
                <a:gd name="T23" fmla="*/ 384 h 2301"/>
                <a:gd name="T24" fmla="*/ 1772 w 2434"/>
                <a:gd name="T25" fmla="*/ 406 h 2301"/>
                <a:gd name="T26" fmla="*/ 1791 w 2434"/>
                <a:gd name="T27" fmla="*/ 422 h 2301"/>
                <a:gd name="T28" fmla="*/ 1804 w 2434"/>
                <a:gd name="T29" fmla="*/ 431 h 2301"/>
                <a:gd name="T30" fmla="*/ 1808 w 2434"/>
                <a:gd name="T31" fmla="*/ 435 h 2301"/>
                <a:gd name="T32" fmla="*/ 2434 w 2434"/>
                <a:gd name="T33" fmla="*/ 1774 h 2301"/>
                <a:gd name="T34" fmla="*/ 2004 w 2434"/>
                <a:gd name="T35" fmla="*/ 2301 h 2301"/>
                <a:gd name="T36" fmla="*/ 558 w 2434"/>
                <a:gd name="T37" fmla="*/ 1925 h 2301"/>
                <a:gd name="T38" fmla="*/ 117 w 2434"/>
                <a:gd name="T39" fmla="*/ 1559 h 2301"/>
                <a:gd name="T40" fmla="*/ 113 w 2434"/>
                <a:gd name="T41" fmla="*/ 1557 h 2301"/>
                <a:gd name="T42" fmla="*/ 106 w 2434"/>
                <a:gd name="T43" fmla="*/ 1549 h 2301"/>
                <a:gd name="T44" fmla="*/ 93 w 2434"/>
                <a:gd name="T45" fmla="*/ 1536 h 2301"/>
                <a:gd name="T46" fmla="*/ 78 w 2434"/>
                <a:gd name="T47" fmla="*/ 1519 h 2301"/>
                <a:gd name="T48" fmla="*/ 62 w 2434"/>
                <a:gd name="T49" fmla="*/ 1498 h 2301"/>
                <a:gd name="T50" fmla="*/ 45 w 2434"/>
                <a:gd name="T51" fmla="*/ 1474 h 2301"/>
                <a:gd name="T52" fmla="*/ 28 w 2434"/>
                <a:gd name="T53" fmla="*/ 1446 h 2301"/>
                <a:gd name="T54" fmla="*/ 15 w 2434"/>
                <a:gd name="T55" fmla="*/ 1412 h 2301"/>
                <a:gd name="T56" fmla="*/ 6 w 2434"/>
                <a:gd name="T57" fmla="*/ 1376 h 2301"/>
                <a:gd name="T58" fmla="*/ 0 w 2434"/>
                <a:gd name="T59" fmla="*/ 1338 h 2301"/>
                <a:gd name="T60" fmla="*/ 2 w 2434"/>
                <a:gd name="T61" fmla="*/ 1294 h 2301"/>
                <a:gd name="T62" fmla="*/ 9 w 2434"/>
                <a:gd name="T63" fmla="*/ 1249 h 2301"/>
                <a:gd name="T64" fmla="*/ 27 w 2434"/>
                <a:gd name="T65" fmla="*/ 1202 h 2301"/>
                <a:gd name="T66" fmla="*/ 55 w 2434"/>
                <a:gd name="T67" fmla="*/ 1153 h 2301"/>
                <a:gd name="T68" fmla="*/ 93 w 2434"/>
                <a:gd name="T69" fmla="*/ 1102 h 2301"/>
                <a:gd name="T70" fmla="*/ 877 w 2434"/>
                <a:gd name="T71" fmla="*/ 155 h 2301"/>
                <a:gd name="T72" fmla="*/ 881 w 2434"/>
                <a:gd name="T73" fmla="*/ 151 h 2301"/>
                <a:gd name="T74" fmla="*/ 891 w 2434"/>
                <a:gd name="T75" fmla="*/ 142 h 2301"/>
                <a:gd name="T76" fmla="*/ 904 w 2434"/>
                <a:gd name="T77" fmla="*/ 127 h 2301"/>
                <a:gd name="T78" fmla="*/ 925 w 2434"/>
                <a:gd name="T79" fmla="*/ 108 h 2301"/>
                <a:gd name="T80" fmla="*/ 949 w 2434"/>
                <a:gd name="T81" fmla="*/ 87 h 2301"/>
                <a:gd name="T82" fmla="*/ 978 w 2434"/>
                <a:gd name="T83" fmla="*/ 66 h 2301"/>
                <a:gd name="T84" fmla="*/ 1012 w 2434"/>
                <a:gd name="T85" fmla="*/ 46 h 2301"/>
                <a:gd name="T86" fmla="*/ 1049 w 2434"/>
                <a:gd name="T87" fmla="*/ 27 h 2301"/>
                <a:gd name="T88" fmla="*/ 1089 w 2434"/>
                <a:gd name="T89" fmla="*/ 12 h 2301"/>
                <a:gd name="T90" fmla="*/ 1133 w 2434"/>
                <a:gd name="T91" fmla="*/ 2 h 2301"/>
                <a:gd name="T92" fmla="*/ 1178 w 2434"/>
                <a:gd name="T93" fmla="*/ 0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34" h="2301">
                  <a:moveTo>
                    <a:pt x="1178" y="0"/>
                  </a:moveTo>
                  <a:lnTo>
                    <a:pt x="1227" y="4"/>
                  </a:lnTo>
                  <a:lnTo>
                    <a:pt x="1276" y="19"/>
                  </a:lnTo>
                  <a:lnTo>
                    <a:pt x="1329" y="44"/>
                  </a:lnTo>
                  <a:lnTo>
                    <a:pt x="1382" y="81"/>
                  </a:lnTo>
                  <a:lnTo>
                    <a:pt x="1452" y="140"/>
                  </a:lnTo>
                  <a:lnTo>
                    <a:pt x="1517" y="193"/>
                  </a:lnTo>
                  <a:lnTo>
                    <a:pt x="1575" y="242"/>
                  </a:lnTo>
                  <a:lnTo>
                    <a:pt x="1628" y="286"/>
                  </a:lnTo>
                  <a:lnTo>
                    <a:pt x="1673" y="323"/>
                  </a:lnTo>
                  <a:lnTo>
                    <a:pt x="1713" y="357"/>
                  </a:lnTo>
                  <a:lnTo>
                    <a:pt x="1747" y="384"/>
                  </a:lnTo>
                  <a:lnTo>
                    <a:pt x="1772" y="406"/>
                  </a:lnTo>
                  <a:lnTo>
                    <a:pt x="1791" y="422"/>
                  </a:lnTo>
                  <a:lnTo>
                    <a:pt x="1804" y="431"/>
                  </a:lnTo>
                  <a:lnTo>
                    <a:pt x="1808" y="435"/>
                  </a:lnTo>
                  <a:lnTo>
                    <a:pt x="2434" y="1774"/>
                  </a:lnTo>
                  <a:lnTo>
                    <a:pt x="2004" y="2301"/>
                  </a:lnTo>
                  <a:lnTo>
                    <a:pt x="558" y="1925"/>
                  </a:lnTo>
                  <a:lnTo>
                    <a:pt x="117" y="1559"/>
                  </a:lnTo>
                  <a:lnTo>
                    <a:pt x="113" y="1557"/>
                  </a:lnTo>
                  <a:lnTo>
                    <a:pt x="106" y="1549"/>
                  </a:lnTo>
                  <a:lnTo>
                    <a:pt x="93" y="1536"/>
                  </a:lnTo>
                  <a:lnTo>
                    <a:pt x="78" y="1519"/>
                  </a:lnTo>
                  <a:lnTo>
                    <a:pt x="62" y="1498"/>
                  </a:lnTo>
                  <a:lnTo>
                    <a:pt x="45" y="1474"/>
                  </a:lnTo>
                  <a:lnTo>
                    <a:pt x="28" y="1446"/>
                  </a:lnTo>
                  <a:lnTo>
                    <a:pt x="15" y="1412"/>
                  </a:lnTo>
                  <a:lnTo>
                    <a:pt x="6" y="1376"/>
                  </a:lnTo>
                  <a:lnTo>
                    <a:pt x="0" y="1338"/>
                  </a:lnTo>
                  <a:lnTo>
                    <a:pt x="2" y="1294"/>
                  </a:lnTo>
                  <a:lnTo>
                    <a:pt x="9" y="1249"/>
                  </a:lnTo>
                  <a:lnTo>
                    <a:pt x="27" y="1202"/>
                  </a:lnTo>
                  <a:lnTo>
                    <a:pt x="55" y="1153"/>
                  </a:lnTo>
                  <a:lnTo>
                    <a:pt x="93" y="1102"/>
                  </a:lnTo>
                  <a:lnTo>
                    <a:pt x="877" y="155"/>
                  </a:lnTo>
                  <a:lnTo>
                    <a:pt x="881" y="151"/>
                  </a:lnTo>
                  <a:lnTo>
                    <a:pt x="891" y="142"/>
                  </a:lnTo>
                  <a:lnTo>
                    <a:pt x="904" y="127"/>
                  </a:lnTo>
                  <a:lnTo>
                    <a:pt x="925" y="108"/>
                  </a:lnTo>
                  <a:lnTo>
                    <a:pt x="949" y="87"/>
                  </a:lnTo>
                  <a:lnTo>
                    <a:pt x="978" y="66"/>
                  </a:lnTo>
                  <a:lnTo>
                    <a:pt x="1012" y="46"/>
                  </a:lnTo>
                  <a:lnTo>
                    <a:pt x="1049" y="27"/>
                  </a:lnTo>
                  <a:lnTo>
                    <a:pt x="1089" y="12"/>
                  </a:lnTo>
                  <a:lnTo>
                    <a:pt x="1133" y="2"/>
                  </a:lnTo>
                  <a:lnTo>
                    <a:pt x="1178" y="0"/>
                  </a:lnTo>
                  <a:close/>
                </a:path>
              </a:pathLst>
            </a:custGeom>
            <a:gradFill flip="none" rotWithShape="1">
              <a:gsLst>
                <a:gs pos="0">
                  <a:schemeClr val="bg1"/>
                </a:gs>
                <a:gs pos="93000">
                  <a:schemeClr val="bg1">
                    <a:lumMod val="85000"/>
                  </a:schemeClr>
                </a:gs>
              </a:gsLst>
              <a:lin ang="12000000" scaled="0"/>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a:p>
          </p:txBody>
        </p:sp>
      </p:grpSp>
      <p:sp>
        <p:nvSpPr>
          <p:cNvPr id="14" name="Freeform 13"/>
          <p:cNvSpPr>
            <a:spLocks/>
          </p:cNvSpPr>
          <p:nvPr/>
        </p:nvSpPr>
        <p:spPr bwMode="auto">
          <a:xfrm>
            <a:off x="5012487" y="2674249"/>
            <a:ext cx="700662" cy="729348"/>
          </a:xfrm>
          <a:custGeom>
            <a:avLst/>
            <a:gdLst>
              <a:gd name="T0" fmla="*/ 344 w 866"/>
              <a:gd name="T1" fmla="*/ 0 h 912"/>
              <a:gd name="T2" fmla="*/ 371 w 866"/>
              <a:gd name="T3" fmla="*/ 5 h 912"/>
              <a:gd name="T4" fmla="*/ 395 w 866"/>
              <a:gd name="T5" fmla="*/ 18 h 912"/>
              <a:gd name="T6" fmla="*/ 416 w 866"/>
              <a:gd name="T7" fmla="*/ 37 h 912"/>
              <a:gd name="T8" fmla="*/ 842 w 866"/>
              <a:gd name="T9" fmla="*/ 547 h 912"/>
              <a:gd name="T10" fmla="*/ 857 w 866"/>
              <a:gd name="T11" fmla="*/ 572 h 912"/>
              <a:gd name="T12" fmla="*/ 864 w 866"/>
              <a:gd name="T13" fmla="*/ 598 h 912"/>
              <a:gd name="T14" fmla="*/ 866 w 866"/>
              <a:gd name="T15" fmla="*/ 625 h 912"/>
              <a:gd name="T16" fmla="*/ 861 w 866"/>
              <a:gd name="T17" fmla="*/ 651 h 912"/>
              <a:gd name="T18" fmla="*/ 847 w 866"/>
              <a:gd name="T19" fmla="*/ 676 h 912"/>
              <a:gd name="T20" fmla="*/ 828 w 866"/>
              <a:gd name="T21" fmla="*/ 697 h 912"/>
              <a:gd name="T22" fmla="*/ 600 w 866"/>
              <a:gd name="T23" fmla="*/ 887 h 912"/>
              <a:gd name="T24" fmla="*/ 577 w 866"/>
              <a:gd name="T25" fmla="*/ 903 h 912"/>
              <a:gd name="T26" fmla="*/ 550 w 866"/>
              <a:gd name="T27" fmla="*/ 910 h 912"/>
              <a:gd name="T28" fmla="*/ 522 w 866"/>
              <a:gd name="T29" fmla="*/ 912 h 912"/>
              <a:gd name="T30" fmla="*/ 496 w 866"/>
              <a:gd name="T31" fmla="*/ 906 h 912"/>
              <a:gd name="T32" fmla="*/ 471 w 866"/>
              <a:gd name="T33" fmla="*/ 893 h 912"/>
              <a:gd name="T34" fmla="*/ 450 w 866"/>
              <a:gd name="T35" fmla="*/ 874 h 912"/>
              <a:gd name="T36" fmla="*/ 25 w 866"/>
              <a:gd name="T37" fmla="*/ 364 h 912"/>
              <a:gd name="T38" fmla="*/ 10 w 866"/>
              <a:gd name="T39" fmla="*/ 340 h 912"/>
              <a:gd name="T40" fmla="*/ 2 w 866"/>
              <a:gd name="T41" fmla="*/ 313 h 912"/>
              <a:gd name="T42" fmla="*/ 0 w 866"/>
              <a:gd name="T43" fmla="*/ 287 h 912"/>
              <a:gd name="T44" fmla="*/ 6 w 866"/>
              <a:gd name="T45" fmla="*/ 260 h 912"/>
              <a:gd name="T46" fmla="*/ 19 w 866"/>
              <a:gd name="T47" fmla="*/ 236 h 912"/>
              <a:gd name="T48" fmla="*/ 38 w 866"/>
              <a:gd name="T49" fmla="*/ 215 h 912"/>
              <a:gd name="T50" fmla="*/ 267 w 866"/>
              <a:gd name="T51" fmla="*/ 24 h 912"/>
              <a:gd name="T52" fmla="*/ 291 w 866"/>
              <a:gd name="T53" fmla="*/ 9 h 912"/>
              <a:gd name="T54" fmla="*/ 318 w 866"/>
              <a:gd name="T55" fmla="*/ 1 h 912"/>
              <a:gd name="T56" fmla="*/ 344 w 866"/>
              <a:gd name="T57"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6" h="912">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15" name="Freeform 14"/>
          <p:cNvSpPr>
            <a:spLocks/>
          </p:cNvSpPr>
          <p:nvPr/>
        </p:nvSpPr>
        <p:spPr bwMode="auto">
          <a:xfrm>
            <a:off x="5346057" y="3394995"/>
            <a:ext cx="442638" cy="730686"/>
          </a:xfrm>
          <a:custGeom>
            <a:avLst/>
            <a:gdLst>
              <a:gd name="T0" fmla="*/ 240 w 643"/>
              <a:gd name="T1" fmla="*/ 0 h 924"/>
              <a:gd name="T2" fmla="*/ 269 w 643"/>
              <a:gd name="T3" fmla="*/ 2 h 924"/>
              <a:gd name="T4" fmla="*/ 560 w 643"/>
              <a:gd name="T5" fmla="*/ 64 h 924"/>
              <a:gd name="T6" fmla="*/ 586 w 643"/>
              <a:gd name="T7" fmla="*/ 73 h 924"/>
              <a:gd name="T8" fmla="*/ 609 w 643"/>
              <a:gd name="T9" fmla="*/ 90 h 924"/>
              <a:gd name="T10" fmla="*/ 626 w 643"/>
              <a:gd name="T11" fmla="*/ 111 h 924"/>
              <a:gd name="T12" fmla="*/ 639 w 643"/>
              <a:gd name="T13" fmla="*/ 136 h 924"/>
              <a:gd name="T14" fmla="*/ 643 w 643"/>
              <a:gd name="T15" fmla="*/ 162 h 924"/>
              <a:gd name="T16" fmla="*/ 641 w 643"/>
              <a:gd name="T17" fmla="*/ 191 h 924"/>
              <a:gd name="T18" fmla="*/ 499 w 643"/>
              <a:gd name="T19" fmla="*/ 839 h 924"/>
              <a:gd name="T20" fmla="*/ 490 w 643"/>
              <a:gd name="T21" fmla="*/ 867 h 924"/>
              <a:gd name="T22" fmla="*/ 475 w 643"/>
              <a:gd name="T23" fmla="*/ 888 h 924"/>
              <a:gd name="T24" fmla="*/ 454 w 643"/>
              <a:gd name="T25" fmla="*/ 907 h 924"/>
              <a:gd name="T26" fmla="*/ 429 w 643"/>
              <a:gd name="T27" fmla="*/ 918 h 924"/>
              <a:gd name="T28" fmla="*/ 403 w 643"/>
              <a:gd name="T29" fmla="*/ 924 h 924"/>
              <a:gd name="T30" fmla="*/ 375 w 643"/>
              <a:gd name="T31" fmla="*/ 920 h 924"/>
              <a:gd name="T32" fmla="*/ 83 w 643"/>
              <a:gd name="T33" fmla="*/ 857 h 924"/>
              <a:gd name="T34" fmla="*/ 57 w 643"/>
              <a:gd name="T35" fmla="*/ 848 h 924"/>
              <a:gd name="T36" fmla="*/ 34 w 643"/>
              <a:gd name="T37" fmla="*/ 831 h 924"/>
              <a:gd name="T38" fmla="*/ 15 w 643"/>
              <a:gd name="T39" fmla="*/ 810 h 924"/>
              <a:gd name="T40" fmla="*/ 4 w 643"/>
              <a:gd name="T41" fmla="*/ 786 h 924"/>
              <a:gd name="T42" fmla="*/ 0 w 643"/>
              <a:gd name="T43" fmla="*/ 759 h 924"/>
              <a:gd name="T44" fmla="*/ 2 w 643"/>
              <a:gd name="T45" fmla="*/ 731 h 924"/>
              <a:gd name="T46" fmla="*/ 142 w 643"/>
              <a:gd name="T47" fmla="*/ 83 h 924"/>
              <a:gd name="T48" fmla="*/ 153 w 643"/>
              <a:gd name="T49" fmla="*/ 56 h 924"/>
              <a:gd name="T50" fmla="*/ 168 w 643"/>
              <a:gd name="T51" fmla="*/ 34 h 924"/>
              <a:gd name="T52" fmla="*/ 189 w 643"/>
              <a:gd name="T53" fmla="*/ 15 h 924"/>
              <a:gd name="T54" fmla="*/ 214 w 643"/>
              <a:gd name="T55" fmla="*/ 4 h 924"/>
              <a:gd name="T56" fmla="*/ 240 w 643"/>
              <a:gd name="T5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3" h="924">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16" name="Freeform 15"/>
          <p:cNvSpPr>
            <a:spLocks/>
          </p:cNvSpPr>
          <p:nvPr/>
        </p:nvSpPr>
        <p:spPr bwMode="auto">
          <a:xfrm>
            <a:off x="4757151" y="4080857"/>
            <a:ext cx="760533" cy="618187"/>
          </a:xfrm>
          <a:custGeom>
            <a:avLst/>
            <a:gdLst>
              <a:gd name="T0" fmla="*/ 709 w 940"/>
              <a:gd name="T1" fmla="*/ 0 h 773"/>
              <a:gd name="T2" fmla="*/ 736 w 940"/>
              <a:gd name="T3" fmla="*/ 6 h 773"/>
              <a:gd name="T4" fmla="*/ 760 w 940"/>
              <a:gd name="T5" fmla="*/ 17 h 773"/>
              <a:gd name="T6" fmla="*/ 781 w 940"/>
              <a:gd name="T7" fmla="*/ 36 h 773"/>
              <a:gd name="T8" fmla="*/ 798 w 940"/>
              <a:gd name="T9" fmla="*/ 58 h 773"/>
              <a:gd name="T10" fmla="*/ 930 w 940"/>
              <a:gd name="T11" fmla="*/ 325 h 773"/>
              <a:gd name="T12" fmla="*/ 938 w 940"/>
              <a:gd name="T13" fmla="*/ 351 h 773"/>
              <a:gd name="T14" fmla="*/ 940 w 940"/>
              <a:gd name="T15" fmla="*/ 380 h 773"/>
              <a:gd name="T16" fmla="*/ 934 w 940"/>
              <a:gd name="T17" fmla="*/ 406 h 773"/>
              <a:gd name="T18" fmla="*/ 923 w 940"/>
              <a:gd name="T19" fmla="*/ 431 h 773"/>
              <a:gd name="T20" fmla="*/ 906 w 940"/>
              <a:gd name="T21" fmla="*/ 451 h 773"/>
              <a:gd name="T22" fmla="*/ 881 w 940"/>
              <a:gd name="T23" fmla="*/ 468 h 773"/>
              <a:gd name="T24" fmla="*/ 286 w 940"/>
              <a:gd name="T25" fmla="*/ 763 h 773"/>
              <a:gd name="T26" fmla="*/ 259 w 940"/>
              <a:gd name="T27" fmla="*/ 771 h 773"/>
              <a:gd name="T28" fmla="*/ 233 w 940"/>
              <a:gd name="T29" fmla="*/ 773 h 773"/>
              <a:gd name="T30" fmla="*/ 204 w 940"/>
              <a:gd name="T31" fmla="*/ 769 h 773"/>
              <a:gd name="T32" fmla="*/ 182 w 940"/>
              <a:gd name="T33" fmla="*/ 756 h 773"/>
              <a:gd name="T34" fmla="*/ 159 w 940"/>
              <a:gd name="T35" fmla="*/ 739 h 773"/>
              <a:gd name="T36" fmla="*/ 144 w 940"/>
              <a:gd name="T37" fmla="*/ 714 h 773"/>
              <a:gd name="T38" fmla="*/ 11 w 940"/>
              <a:gd name="T39" fmla="*/ 448 h 773"/>
              <a:gd name="T40" fmla="*/ 2 w 940"/>
              <a:gd name="T41" fmla="*/ 421 h 773"/>
              <a:gd name="T42" fmla="*/ 0 w 940"/>
              <a:gd name="T43" fmla="*/ 393 h 773"/>
              <a:gd name="T44" fmla="*/ 6 w 940"/>
              <a:gd name="T45" fmla="*/ 366 h 773"/>
              <a:gd name="T46" fmla="*/ 19 w 940"/>
              <a:gd name="T47" fmla="*/ 342 h 773"/>
              <a:gd name="T48" fmla="*/ 36 w 940"/>
              <a:gd name="T49" fmla="*/ 321 h 773"/>
              <a:gd name="T50" fmla="*/ 59 w 940"/>
              <a:gd name="T51" fmla="*/ 306 h 773"/>
              <a:gd name="T52" fmla="*/ 654 w 940"/>
              <a:gd name="T53" fmla="*/ 11 h 773"/>
              <a:gd name="T54" fmla="*/ 681 w 940"/>
              <a:gd name="T55" fmla="*/ 2 h 773"/>
              <a:gd name="T56" fmla="*/ 709 w 940"/>
              <a:gd name="T5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0" h="773">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17" name="Freeform 16"/>
          <p:cNvSpPr>
            <a:spLocks/>
          </p:cNvSpPr>
          <p:nvPr/>
        </p:nvSpPr>
        <p:spPr bwMode="auto">
          <a:xfrm>
            <a:off x="3886160" y="4125682"/>
            <a:ext cx="809501" cy="609774"/>
          </a:xfrm>
          <a:custGeom>
            <a:avLst/>
            <a:gdLst>
              <a:gd name="T0" fmla="*/ 227 w 940"/>
              <a:gd name="T1" fmla="*/ 0 h 769"/>
              <a:gd name="T2" fmla="*/ 256 w 940"/>
              <a:gd name="T3" fmla="*/ 2 h 769"/>
              <a:gd name="T4" fmla="*/ 282 w 940"/>
              <a:gd name="T5" fmla="*/ 9 h 769"/>
              <a:gd name="T6" fmla="*/ 880 w 940"/>
              <a:gd name="T7" fmla="*/ 300 h 769"/>
              <a:gd name="T8" fmla="*/ 904 w 940"/>
              <a:gd name="T9" fmla="*/ 315 h 769"/>
              <a:gd name="T10" fmla="*/ 921 w 940"/>
              <a:gd name="T11" fmla="*/ 336 h 769"/>
              <a:gd name="T12" fmla="*/ 934 w 940"/>
              <a:gd name="T13" fmla="*/ 361 h 769"/>
              <a:gd name="T14" fmla="*/ 940 w 940"/>
              <a:gd name="T15" fmla="*/ 387 h 769"/>
              <a:gd name="T16" fmla="*/ 938 w 940"/>
              <a:gd name="T17" fmla="*/ 415 h 769"/>
              <a:gd name="T18" fmla="*/ 929 w 940"/>
              <a:gd name="T19" fmla="*/ 442 h 769"/>
              <a:gd name="T20" fmla="*/ 798 w 940"/>
              <a:gd name="T21" fmla="*/ 708 h 769"/>
              <a:gd name="T22" fmla="*/ 783 w 940"/>
              <a:gd name="T23" fmla="*/ 733 h 769"/>
              <a:gd name="T24" fmla="*/ 762 w 940"/>
              <a:gd name="T25" fmla="*/ 752 h 769"/>
              <a:gd name="T26" fmla="*/ 738 w 940"/>
              <a:gd name="T27" fmla="*/ 763 h 769"/>
              <a:gd name="T28" fmla="*/ 711 w 940"/>
              <a:gd name="T29" fmla="*/ 769 h 769"/>
              <a:gd name="T30" fmla="*/ 685 w 940"/>
              <a:gd name="T31" fmla="*/ 767 h 769"/>
              <a:gd name="T32" fmla="*/ 657 w 940"/>
              <a:gd name="T33" fmla="*/ 757 h 769"/>
              <a:gd name="T34" fmla="*/ 59 w 940"/>
              <a:gd name="T35" fmla="*/ 468 h 769"/>
              <a:gd name="T36" fmla="*/ 36 w 940"/>
              <a:gd name="T37" fmla="*/ 453 h 769"/>
              <a:gd name="T38" fmla="*/ 17 w 940"/>
              <a:gd name="T39" fmla="*/ 432 h 769"/>
              <a:gd name="T40" fmla="*/ 6 w 940"/>
              <a:gd name="T41" fmla="*/ 408 h 769"/>
              <a:gd name="T42" fmla="*/ 0 w 940"/>
              <a:gd name="T43" fmla="*/ 381 h 769"/>
              <a:gd name="T44" fmla="*/ 2 w 940"/>
              <a:gd name="T45" fmla="*/ 353 h 769"/>
              <a:gd name="T46" fmla="*/ 10 w 940"/>
              <a:gd name="T47" fmla="*/ 327 h 769"/>
              <a:gd name="T48" fmla="*/ 140 w 940"/>
              <a:gd name="T49" fmla="*/ 58 h 769"/>
              <a:gd name="T50" fmla="*/ 155 w 940"/>
              <a:gd name="T51" fmla="*/ 36 h 769"/>
              <a:gd name="T52" fmla="*/ 176 w 940"/>
              <a:gd name="T53" fmla="*/ 17 h 769"/>
              <a:gd name="T54" fmla="*/ 201 w 940"/>
              <a:gd name="T55" fmla="*/ 5 h 769"/>
              <a:gd name="T56" fmla="*/ 227 w 940"/>
              <a:gd name="T5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0" h="769">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18" name="Freeform 17"/>
          <p:cNvSpPr>
            <a:spLocks/>
          </p:cNvSpPr>
          <p:nvPr/>
        </p:nvSpPr>
        <p:spPr bwMode="auto">
          <a:xfrm>
            <a:off x="3580321" y="3434673"/>
            <a:ext cx="428667" cy="747448"/>
          </a:xfrm>
          <a:custGeom>
            <a:avLst/>
            <a:gdLst>
              <a:gd name="T0" fmla="*/ 403 w 641"/>
              <a:gd name="T1" fmla="*/ 0 h 923"/>
              <a:gd name="T2" fmla="*/ 431 w 641"/>
              <a:gd name="T3" fmla="*/ 5 h 923"/>
              <a:gd name="T4" fmla="*/ 456 w 641"/>
              <a:gd name="T5" fmla="*/ 17 h 923"/>
              <a:gd name="T6" fmla="*/ 477 w 641"/>
              <a:gd name="T7" fmla="*/ 34 h 923"/>
              <a:gd name="T8" fmla="*/ 492 w 641"/>
              <a:gd name="T9" fmla="*/ 56 h 923"/>
              <a:gd name="T10" fmla="*/ 501 w 641"/>
              <a:gd name="T11" fmla="*/ 83 h 923"/>
              <a:gd name="T12" fmla="*/ 639 w 641"/>
              <a:gd name="T13" fmla="*/ 733 h 923"/>
              <a:gd name="T14" fmla="*/ 641 w 641"/>
              <a:gd name="T15" fmla="*/ 761 h 923"/>
              <a:gd name="T16" fmla="*/ 635 w 641"/>
              <a:gd name="T17" fmla="*/ 787 h 923"/>
              <a:gd name="T18" fmla="*/ 624 w 641"/>
              <a:gd name="T19" fmla="*/ 812 h 923"/>
              <a:gd name="T20" fmla="*/ 607 w 641"/>
              <a:gd name="T21" fmla="*/ 833 h 923"/>
              <a:gd name="T22" fmla="*/ 584 w 641"/>
              <a:gd name="T23" fmla="*/ 850 h 923"/>
              <a:gd name="T24" fmla="*/ 558 w 641"/>
              <a:gd name="T25" fmla="*/ 859 h 923"/>
              <a:gd name="T26" fmla="*/ 267 w 641"/>
              <a:gd name="T27" fmla="*/ 922 h 923"/>
              <a:gd name="T28" fmla="*/ 238 w 641"/>
              <a:gd name="T29" fmla="*/ 923 h 923"/>
              <a:gd name="T30" fmla="*/ 210 w 641"/>
              <a:gd name="T31" fmla="*/ 918 h 923"/>
              <a:gd name="T32" fmla="*/ 185 w 641"/>
              <a:gd name="T33" fmla="*/ 906 h 923"/>
              <a:gd name="T34" fmla="*/ 165 w 641"/>
              <a:gd name="T35" fmla="*/ 888 h 923"/>
              <a:gd name="T36" fmla="*/ 149 w 641"/>
              <a:gd name="T37" fmla="*/ 865 h 923"/>
              <a:gd name="T38" fmla="*/ 140 w 641"/>
              <a:gd name="T39" fmla="*/ 838 h 923"/>
              <a:gd name="T40" fmla="*/ 2 w 641"/>
              <a:gd name="T41" fmla="*/ 189 h 923"/>
              <a:gd name="T42" fmla="*/ 0 w 641"/>
              <a:gd name="T43" fmla="*/ 160 h 923"/>
              <a:gd name="T44" fmla="*/ 6 w 641"/>
              <a:gd name="T45" fmla="*/ 134 h 923"/>
              <a:gd name="T46" fmla="*/ 17 w 641"/>
              <a:gd name="T47" fmla="*/ 109 h 923"/>
              <a:gd name="T48" fmla="*/ 34 w 641"/>
              <a:gd name="T49" fmla="*/ 88 h 923"/>
              <a:gd name="T50" fmla="*/ 57 w 641"/>
              <a:gd name="T51" fmla="*/ 73 h 923"/>
              <a:gd name="T52" fmla="*/ 85 w 641"/>
              <a:gd name="T53" fmla="*/ 64 h 923"/>
              <a:gd name="T54" fmla="*/ 374 w 641"/>
              <a:gd name="T55" fmla="*/ 2 h 923"/>
              <a:gd name="T56" fmla="*/ 403 w 641"/>
              <a:gd name="T57" fmla="*/ 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1" h="923">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19" name="Freeform 18"/>
          <p:cNvSpPr>
            <a:spLocks/>
          </p:cNvSpPr>
          <p:nvPr/>
        </p:nvSpPr>
        <p:spPr bwMode="auto">
          <a:xfrm>
            <a:off x="3642281" y="2641895"/>
            <a:ext cx="674914" cy="750337"/>
          </a:xfrm>
          <a:custGeom>
            <a:avLst/>
            <a:gdLst>
              <a:gd name="T0" fmla="*/ 520 w 866"/>
              <a:gd name="T1" fmla="*/ 0 h 913"/>
              <a:gd name="T2" fmla="*/ 548 w 866"/>
              <a:gd name="T3" fmla="*/ 0 h 913"/>
              <a:gd name="T4" fmla="*/ 575 w 866"/>
              <a:gd name="T5" fmla="*/ 10 h 913"/>
              <a:gd name="T6" fmla="*/ 599 w 866"/>
              <a:gd name="T7" fmla="*/ 25 h 913"/>
              <a:gd name="T8" fmla="*/ 828 w 866"/>
              <a:gd name="T9" fmla="*/ 214 h 913"/>
              <a:gd name="T10" fmla="*/ 847 w 866"/>
              <a:gd name="T11" fmla="*/ 235 h 913"/>
              <a:gd name="T12" fmla="*/ 860 w 866"/>
              <a:gd name="T13" fmla="*/ 259 h 913"/>
              <a:gd name="T14" fmla="*/ 866 w 866"/>
              <a:gd name="T15" fmla="*/ 286 h 913"/>
              <a:gd name="T16" fmla="*/ 864 w 866"/>
              <a:gd name="T17" fmla="*/ 314 h 913"/>
              <a:gd name="T18" fmla="*/ 856 w 866"/>
              <a:gd name="T19" fmla="*/ 340 h 913"/>
              <a:gd name="T20" fmla="*/ 841 w 866"/>
              <a:gd name="T21" fmla="*/ 363 h 913"/>
              <a:gd name="T22" fmla="*/ 416 w 866"/>
              <a:gd name="T23" fmla="*/ 875 h 913"/>
              <a:gd name="T24" fmla="*/ 395 w 866"/>
              <a:gd name="T25" fmla="*/ 894 h 913"/>
              <a:gd name="T26" fmla="*/ 371 w 866"/>
              <a:gd name="T27" fmla="*/ 907 h 913"/>
              <a:gd name="T28" fmla="*/ 344 w 866"/>
              <a:gd name="T29" fmla="*/ 913 h 913"/>
              <a:gd name="T30" fmla="*/ 318 w 866"/>
              <a:gd name="T31" fmla="*/ 911 h 913"/>
              <a:gd name="T32" fmla="*/ 291 w 866"/>
              <a:gd name="T33" fmla="*/ 903 h 913"/>
              <a:gd name="T34" fmla="*/ 267 w 866"/>
              <a:gd name="T35" fmla="*/ 888 h 913"/>
              <a:gd name="T36" fmla="*/ 38 w 866"/>
              <a:gd name="T37" fmla="*/ 697 h 913"/>
              <a:gd name="T38" fmla="*/ 19 w 866"/>
              <a:gd name="T39" fmla="*/ 677 h 913"/>
              <a:gd name="T40" fmla="*/ 6 w 866"/>
              <a:gd name="T41" fmla="*/ 652 h 913"/>
              <a:gd name="T42" fmla="*/ 0 w 866"/>
              <a:gd name="T43" fmla="*/ 626 h 913"/>
              <a:gd name="T44" fmla="*/ 2 w 866"/>
              <a:gd name="T45" fmla="*/ 599 h 913"/>
              <a:gd name="T46" fmla="*/ 9 w 866"/>
              <a:gd name="T47" fmla="*/ 573 h 913"/>
              <a:gd name="T48" fmla="*/ 24 w 866"/>
              <a:gd name="T49" fmla="*/ 548 h 913"/>
              <a:gd name="T50" fmla="*/ 448 w 866"/>
              <a:gd name="T51" fmla="*/ 38 h 913"/>
              <a:gd name="T52" fmla="*/ 469 w 866"/>
              <a:gd name="T53" fmla="*/ 19 h 913"/>
              <a:gd name="T54" fmla="*/ 493 w 866"/>
              <a:gd name="T55" fmla="*/ 6 h 913"/>
              <a:gd name="T56" fmla="*/ 520 w 866"/>
              <a:gd name="T57"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6" h="913">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0" name="Freeform 19"/>
          <p:cNvSpPr>
            <a:spLocks/>
          </p:cNvSpPr>
          <p:nvPr/>
        </p:nvSpPr>
        <p:spPr bwMode="auto">
          <a:xfrm>
            <a:off x="4355166" y="2533688"/>
            <a:ext cx="710371" cy="407860"/>
          </a:xfrm>
          <a:custGeom>
            <a:avLst/>
            <a:gdLst>
              <a:gd name="T0" fmla="*/ 106 w 878"/>
              <a:gd name="T1" fmla="*/ 0 h 510"/>
              <a:gd name="T2" fmla="*/ 772 w 878"/>
              <a:gd name="T3" fmla="*/ 0 h 510"/>
              <a:gd name="T4" fmla="*/ 804 w 878"/>
              <a:gd name="T5" fmla="*/ 6 h 510"/>
              <a:gd name="T6" fmla="*/ 834 w 878"/>
              <a:gd name="T7" fmla="*/ 21 h 510"/>
              <a:gd name="T8" fmla="*/ 857 w 878"/>
              <a:gd name="T9" fmla="*/ 44 h 510"/>
              <a:gd name="T10" fmla="*/ 872 w 878"/>
              <a:gd name="T11" fmla="*/ 74 h 510"/>
              <a:gd name="T12" fmla="*/ 878 w 878"/>
              <a:gd name="T13" fmla="*/ 106 h 510"/>
              <a:gd name="T14" fmla="*/ 878 w 878"/>
              <a:gd name="T15" fmla="*/ 404 h 510"/>
              <a:gd name="T16" fmla="*/ 872 w 878"/>
              <a:gd name="T17" fmla="*/ 437 h 510"/>
              <a:gd name="T18" fmla="*/ 857 w 878"/>
              <a:gd name="T19" fmla="*/ 467 h 510"/>
              <a:gd name="T20" fmla="*/ 834 w 878"/>
              <a:gd name="T21" fmla="*/ 489 h 510"/>
              <a:gd name="T22" fmla="*/ 804 w 878"/>
              <a:gd name="T23" fmla="*/ 505 h 510"/>
              <a:gd name="T24" fmla="*/ 772 w 878"/>
              <a:gd name="T25" fmla="*/ 510 h 510"/>
              <a:gd name="T26" fmla="*/ 106 w 878"/>
              <a:gd name="T27" fmla="*/ 510 h 510"/>
              <a:gd name="T28" fmla="*/ 74 w 878"/>
              <a:gd name="T29" fmla="*/ 505 h 510"/>
              <a:gd name="T30" fmla="*/ 44 w 878"/>
              <a:gd name="T31" fmla="*/ 489 h 510"/>
              <a:gd name="T32" fmla="*/ 21 w 878"/>
              <a:gd name="T33" fmla="*/ 467 h 510"/>
              <a:gd name="T34" fmla="*/ 6 w 878"/>
              <a:gd name="T35" fmla="*/ 437 h 510"/>
              <a:gd name="T36" fmla="*/ 0 w 878"/>
              <a:gd name="T37" fmla="*/ 404 h 510"/>
              <a:gd name="T38" fmla="*/ 0 w 878"/>
              <a:gd name="T39" fmla="*/ 106 h 510"/>
              <a:gd name="T40" fmla="*/ 6 w 878"/>
              <a:gd name="T41" fmla="*/ 74 h 510"/>
              <a:gd name="T42" fmla="*/ 21 w 878"/>
              <a:gd name="T43" fmla="*/ 44 h 510"/>
              <a:gd name="T44" fmla="*/ 44 w 878"/>
              <a:gd name="T45" fmla="*/ 21 h 510"/>
              <a:gd name="T46" fmla="*/ 74 w 878"/>
              <a:gd name="T47" fmla="*/ 6 h 510"/>
              <a:gd name="T48" fmla="*/ 106 w 878"/>
              <a:gd name="T4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8" h="51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1" name="Freeform 20"/>
          <p:cNvSpPr>
            <a:spLocks/>
          </p:cNvSpPr>
          <p:nvPr/>
        </p:nvSpPr>
        <p:spPr bwMode="auto">
          <a:xfrm>
            <a:off x="4847975" y="3052023"/>
            <a:ext cx="527786" cy="505530"/>
          </a:xfrm>
          <a:custGeom>
            <a:avLst/>
            <a:gdLst>
              <a:gd name="T0" fmla="*/ 155 w 830"/>
              <a:gd name="T1" fmla="*/ 0 h 795"/>
              <a:gd name="T2" fmla="*/ 136 w 830"/>
              <a:gd name="T3" fmla="*/ 20 h 795"/>
              <a:gd name="T4" fmla="*/ 125 w 830"/>
              <a:gd name="T5" fmla="*/ 45 h 795"/>
              <a:gd name="T6" fmla="*/ 119 w 830"/>
              <a:gd name="T7" fmla="*/ 71 h 795"/>
              <a:gd name="T8" fmla="*/ 121 w 830"/>
              <a:gd name="T9" fmla="*/ 98 h 795"/>
              <a:gd name="T10" fmla="*/ 129 w 830"/>
              <a:gd name="T11" fmla="*/ 124 h 795"/>
              <a:gd name="T12" fmla="*/ 144 w 830"/>
              <a:gd name="T13" fmla="*/ 149 h 795"/>
              <a:gd name="T14" fmla="*/ 569 w 830"/>
              <a:gd name="T15" fmla="*/ 657 h 795"/>
              <a:gd name="T16" fmla="*/ 590 w 830"/>
              <a:gd name="T17" fmla="*/ 678 h 795"/>
              <a:gd name="T18" fmla="*/ 615 w 830"/>
              <a:gd name="T19" fmla="*/ 689 h 795"/>
              <a:gd name="T20" fmla="*/ 641 w 830"/>
              <a:gd name="T21" fmla="*/ 695 h 795"/>
              <a:gd name="T22" fmla="*/ 668 w 830"/>
              <a:gd name="T23" fmla="*/ 695 h 795"/>
              <a:gd name="T24" fmla="*/ 694 w 830"/>
              <a:gd name="T25" fmla="*/ 687 h 795"/>
              <a:gd name="T26" fmla="*/ 719 w 830"/>
              <a:gd name="T27" fmla="*/ 672 h 795"/>
              <a:gd name="T28" fmla="*/ 830 w 830"/>
              <a:gd name="T29" fmla="*/ 578 h 795"/>
              <a:gd name="T30" fmla="*/ 828 w 830"/>
              <a:gd name="T31" fmla="*/ 580 h 795"/>
              <a:gd name="T32" fmla="*/ 600 w 830"/>
              <a:gd name="T33" fmla="*/ 770 h 795"/>
              <a:gd name="T34" fmla="*/ 577 w 830"/>
              <a:gd name="T35" fmla="*/ 786 h 795"/>
              <a:gd name="T36" fmla="*/ 550 w 830"/>
              <a:gd name="T37" fmla="*/ 793 h 795"/>
              <a:gd name="T38" fmla="*/ 522 w 830"/>
              <a:gd name="T39" fmla="*/ 795 h 795"/>
              <a:gd name="T40" fmla="*/ 496 w 830"/>
              <a:gd name="T41" fmla="*/ 789 h 795"/>
              <a:gd name="T42" fmla="*/ 471 w 830"/>
              <a:gd name="T43" fmla="*/ 776 h 795"/>
              <a:gd name="T44" fmla="*/ 450 w 830"/>
              <a:gd name="T45" fmla="*/ 757 h 795"/>
              <a:gd name="T46" fmla="*/ 25 w 830"/>
              <a:gd name="T47" fmla="*/ 247 h 795"/>
              <a:gd name="T48" fmla="*/ 10 w 830"/>
              <a:gd name="T49" fmla="*/ 223 h 795"/>
              <a:gd name="T50" fmla="*/ 2 w 830"/>
              <a:gd name="T51" fmla="*/ 196 h 795"/>
              <a:gd name="T52" fmla="*/ 0 w 830"/>
              <a:gd name="T53" fmla="*/ 170 h 795"/>
              <a:gd name="T54" fmla="*/ 6 w 830"/>
              <a:gd name="T55" fmla="*/ 143 h 795"/>
              <a:gd name="T56" fmla="*/ 19 w 830"/>
              <a:gd name="T57" fmla="*/ 119 h 795"/>
              <a:gd name="T58" fmla="*/ 38 w 830"/>
              <a:gd name="T59" fmla="*/ 98 h 795"/>
              <a:gd name="T60" fmla="*/ 155 w 830"/>
              <a:gd name="T61"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795">
                <a:moveTo>
                  <a:pt x="155" y="0"/>
                </a:moveTo>
                <a:lnTo>
                  <a:pt x="136" y="20"/>
                </a:lnTo>
                <a:lnTo>
                  <a:pt x="125" y="45"/>
                </a:lnTo>
                <a:lnTo>
                  <a:pt x="119" y="71"/>
                </a:lnTo>
                <a:lnTo>
                  <a:pt x="121" y="98"/>
                </a:lnTo>
                <a:lnTo>
                  <a:pt x="129" y="124"/>
                </a:lnTo>
                <a:lnTo>
                  <a:pt x="144" y="149"/>
                </a:lnTo>
                <a:lnTo>
                  <a:pt x="569" y="657"/>
                </a:lnTo>
                <a:lnTo>
                  <a:pt x="590" y="678"/>
                </a:lnTo>
                <a:lnTo>
                  <a:pt x="615" y="689"/>
                </a:lnTo>
                <a:lnTo>
                  <a:pt x="641" y="695"/>
                </a:lnTo>
                <a:lnTo>
                  <a:pt x="668" y="695"/>
                </a:lnTo>
                <a:lnTo>
                  <a:pt x="694" y="687"/>
                </a:lnTo>
                <a:lnTo>
                  <a:pt x="719" y="672"/>
                </a:lnTo>
                <a:lnTo>
                  <a:pt x="830" y="578"/>
                </a:lnTo>
                <a:lnTo>
                  <a:pt x="828" y="580"/>
                </a:lnTo>
                <a:lnTo>
                  <a:pt x="600" y="770"/>
                </a:lnTo>
                <a:lnTo>
                  <a:pt x="577" y="786"/>
                </a:lnTo>
                <a:lnTo>
                  <a:pt x="550" y="793"/>
                </a:lnTo>
                <a:lnTo>
                  <a:pt x="522" y="795"/>
                </a:lnTo>
                <a:lnTo>
                  <a:pt x="496" y="789"/>
                </a:lnTo>
                <a:lnTo>
                  <a:pt x="471" y="776"/>
                </a:lnTo>
                <a:lnTo>
                  <a:pt x="450" y="757"/>
                </a:lnTo>
                <a:lnTo>
                  <a:pt x="25" y="247"/>
                </a:lnTo>
                <a:lnTo>
                  <a:pt x="10" y="223"/>
                </a:lnTo>
                <a:lnTo>
                  <a:pt x="2" y="196"/>
                </a:lnTo>
                <a:lnTo>
                  <a:pt x="0" y="170"/>
                </a:lnTo>
                <a:lnTo>
                  <a:pt x="6" y="143"/>
                </a:lnTo>
                <a:lnTo>
                  <a:pt x="19" y="119"/>
                </a:lnTo>
                <a:lnTo>
                  <a:pt x="38" y="98"/>
                </a:lnTo>
                <a:lnTo>
                  <a:pt x="155" y="0"/>
                </a:lnTo>
                <a:close/>
              </a:path>
            </a:pathLst>
          </a:custGeom>
          <a:solidFill>
            <a:schemeClr val="accent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2" name="Freeform 21"/>
          <p:cNvSpPr>
            <a:spLocks/>
          </p:cNvSpPr>
          <p:nvPr/>
        </p:nvSpPr>
        <p:spPr bwMode="auto">
          <a:xfrm>
            <a:off x="5046372" y="3561368"/>
            <a:ext cx="258806" cy="586287"/>
          </a:xfrm>
          <a:custGeom>
            <a:avLst/>
            <a:gdLst>
              <a:gd name="T0" fmla="*/ 240 w 407"/>
              <a:gd name="T1" fmla="*/ 0 h 922"/>
              <a:gd name="T2" fmla="*/ 269 w 407"/>
              <a:gd name="T3" fmla="*/ 2 h 922"/>
              <a:gd name="T4" fmla="*/ 407 w 407"/>
              <a:gd name="T5" fmla="*/ 32 h 922"/>
              <a:gd name="T6" fmla="*/ 376 w 407"/>
              <a:gd name="T7" fmla="*/ 34 h 922"/>
              <a:gd name="T8" fmla="*/ 348 w 407"/>
              <a:gd name="T9" fmla="*/ 43 h 922"/>
              <a:gd name="T10" fmla="*/ 324 w 407"/>
              <a:gd name="T11" fmla="*/ 60 h 922"/>
              <a:gd name="T12" fmla="*/ 305 w 407"/>
              <a:gd name="T13" fmla="*/ 85 h 922"/>
              <a:gd name="T14" fmla="*/ 293 w 407"/>
              <a:gd name="T15" fmla="*/ 115 h 922"/>
              <a:gd name="T16" fmla="*/ 151 w 407"/>
              <a:gd name="T17" fmla="*/ 763 h 922"/>
              <a:gd name="T18" fmla="*/ 150 w 407"/>
              <a:gd name="T19" fmla="*/ 791 h 922"/>
              <a:gd name="T20" fmla="*/ 155 w 407"/>
              <a:gd name="T21" fmla="*/ 818 h 922"/>
              <a:gd name="T22" fmla="*/ 167 w 407"/>
              <a:gd name="T23" fmla="*/ 842 h 922"/>
              <a:gd name="T24" fmla="*/ 184 w 407"/>
              <a:gd name="T25" fmla="*/ 863 h 922"/>
              <a:gd name="T26" fmla="*/ 206 w 407"/>
              <a:gd name="T27" fmla="*/ 880 h 922"/>
              <a:gd name="T28" fmla="*/ 233 w 407"/>
              <a:gd name="T29" fmla="*/ 890 h 922"/>
              <a:gd name="T30" fmla="*/ 386 w 407"/>
              <a:gd name="T31" fmla="*/ 922 h 922"/>
              <a:gd name="T32" fmla="*/ 375 w 407"/>
              <a:gd name="T33" fmla="*/ 920 h 922"/>
              <a:gd name="T34" fmla="*/ 83 w 407"/>
              <a:gd name="T35" fmla="*/ 857 h 922"/>
              <a:gd name="T36" fmla="*/ 57 w 407"/>
              <a:gd name="T37" fmla="*/ 848 h 922"/>
              <a:gd name="T38" fmla="*/ 34 w 407"/>
              <a:gd name="T39" fmla="*/ 831 h 922"/>
              <a:gd name="T40" fmla="*/ 15 w 407"/>
              <a:gd name="T41" fmla="*/ 810 h 922"/>
              <a:gd name="T42" fmla="*/ 4 w 407"/>
              <a:gd name="T43" fmla="*/ 786 h 922"/>
              <a:gd name="T44" fmla="*/ 0 w 407"/>
              <a:gd name="T45" fmla="*/ 759 h 922"/>
              <a:gd name="T46" fmla="*/ 2 w 407"/>
              <a:gd name="T47" fmla="*/ 731 h 922"/>
              <a:gd name="T48" fmla="*/ 142 w 407"/>
              <a:gd name="T49" fmla="*/ 83 h 922"/>
              <a:gd name="T50" fmla="*/ 153 w 407"/>
              <a:gd name="T51" fmla="*/ 56 h 922"/>
              <a:gd name="T52" fmla="*/ 168 w 407"/>
              <a:gd name="T53" fmla="*/ 34 h 922"/>
              <a:gd name="T54" fmla="*/ 189 w 407"/>
              <a:gd name="T55" fmla="*/ 15 h 922"/>
              <a:gd name="T56" fmla="*/ 214 w 407"/>
              <a:gd name="T57" fmla="*/ 4 h 922"/>
              <a:gd name="T58" fmla="*/ 240 w 407"/>
              <a:gd name="T59"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7" h="922">
                <a:moveTo>
                  <a:pt x="240" y="0"/>
                </a:moveTo>
                <a:lnTo>
                  <a:pt x="269" y="2"/>
                </a:lnTo>
                <a:lnTo>
                  <a:pt x="407" y="32"/>
                </a:lnTo>
                <a:lnTo>
                  <a:pt x="376" y="34"/>
                </a:lnTo>
                <a:lnTo>
                  <a:pt x="348" y="43"/>
                </a:lnTo>
                <a:lnTo>
                  <a:pt x="324" y="60"/>
                </a:lnTo>
                <a:lnTo>
                  <a:pt x="305" y="85"/>
                </a:lnTo>
                <a:lnTo>
                  <a:pt x="293" y="115"/>
                </a:lnTo>
                <a:lnTo>
                  <a:pt x="151" y="763"/>
                </a:lnTo>
                <a:lnTo>
                  <a:pt x="150" y="791"/>
                </a:lnTo>
                <a:lnTo>
                  <a:pt x="155" y="818"/>
                </a:lnTo>
                <a:lnTo>
                  <a:pt x="167" y="842"/>
                </a:lnTo>
                <a:lnTo>
                  <a:pt x="184" y="863"/>
                </a:lnTo>
                <a:lnTo>
                  <a:pt x="206" y="880"/>
                </a:lnTo>
                <a:lnTo>
                  <a:pt x="233" y="890"/>
                </a:lnTo>
                <a:lnTo>
                  <a:pt x="386" y="922"/>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3" name="Freeform 22"/>
          <p:cNvSpPr>
            <a:spLocks/>
          </p:cNvSpPr>
          <p:nvPr/>
        </p:nvSpPr>
        <p:spPr bwMode="auto">
          <a:xfrm>
            <a:off x="4573908" y="4080252"/>
            <a:ext cx="592647" cy="370086"/>
          </a:xfrm>
          <a:custGeom>
            <a:avLst/>
            <a:gdLst>
              <a:gd name="T0" fmla="*/ 709 w 932"/>
              <a:gd name="T1" fmla="*/ 0 h 582"/>
              <a:gd name="T2" fmla="*/ 736 w 932"/>
              <a:gd name="T3" fmla="*/ 6 h 582"/>
              <a:gd name="T4" fmla="*/ 760 w 932"/>
              <a:gd name="T5" fmla="*/ 17 h 582"/>
              <a:gd name="T6" fmla="*/ 781 w 932"/>
              <a:gd name="T7" fmla="*/ 36 h 582"/>
              <a:gd name="T8" fmla="*/ 798 w 932"/>
              <a:gd name="T9" fmla="*/ 58 h 582"/>
              <a:gd name="T10" fmla="*/ 930 w 932"/>
              <a:gd name="T11" fmla="*/ 325 h 582"/>
              <a:gd name="T12" fmla="*/ 932 w 932"/>
              <a:gd name="T13" fmla="*/ 331 h 582"/>
              <a:gd name="T14" fmla="*/ 866 w 932"/>
              <a:gd name="T15" fmla="*/ 198 h 582"/>
              <a:gd name="T16" fmla="*/ 851 w 932"/>
              <a:gd name="T17" fmla="*/ 176 h 582"/>
              <a:gd name="T18" fmla="*/ 830 w 932"/>
              <a:gd name="T19" fmla="*/ 157 h 582"/>
              <a:gd name="T20" fmla="*/ 806 w 932"/>
              <a:gd name="T21" fmla="*/ 145 h 582"/>
              <a:gd name="T22" fmla="*/ 779 w 932"/>
              <a:gd name="T23" fmla="*/ 140 h 582"/>
              <a:gd name="T24" fmla="*/ 751 w 932"/>
              <a:gd name="T25" fmla="*/ 142 h 582"/>
              <a:gd name="T26" fmla="*/ 724 w 932"/>
              <a:gd name="T27" fmla="*/ 151 h 582"/>
              <a:gd name="T28" fmla="*/ 129 w 932"/>
              <a:gd name="T29" fmla="*/ 446 h 582"/>
              <a:gd name="T30" fmla="*/ 106 w 932"/>
              <a:gd name="T31" fmla="*/ 461 h 582"/>
              <a:gd name="T32" fmla="*/ 89 w 932"/>
              <a:gd name="T33" fmla="*/ 482 h 582"/>
              <a:gd name="T34" fmla="*/ 76 w 932"/>
              <a:gd name="T35" fmla="*/ 504 h 582"/>
              <a:gd name="T36" fmla="*/ 70 w 932"/>
              <a:gd name="T37" fmla="*/ 531 h 582"/>
              <a:gd name="T38" fmla="*/ 70 w 932"/>
              <a:gd name="T39" fmla="*/ 557 h 582"/>
              <a:gd name="T40" fmla="*/ 78 w 932"/>
              <a:gd name="T41" fmla="*/ 582 h 582"/>
              <a:gd name="T42" fmla="*/ 11 w 932"/>
              <a:gd name="T43" fmla="*/ 448 h 582"/>
              <a:gd name="T44" fmla="*/ 2 w 932"/>
              <a:gd name="T45" fmla="*/ 421 h 582"/>
              <a:gd name="T46" fmla="*/ 0 w 932"/>
              <a:gd name="T47" fmla="*/ 393 h 582"/>
              <a:gd name="T48" fmla="*/ 6 w 932"/>
              <a:gd name="T49" fmla="*/ 366 h 582"/>
              <a:gd name="T50" fmla="*/ 19 w 932"/>
              <a:gd name="T51" fmla="*/ 342 h 582"/>
              <a:gd name="T52" fmla="*/ 36 w 932"/>
              <a:gd name="T53" fmla="*/ 321 h 582"/>
              <a:gd name="T54" fmla="*/ 59 w 932"/>
              <a:gd name="T55" fmla="*/ 306 h 582"/>
              <a:gd name="T56" fmla="*/ 654 w 932"/>
              <a:gd name="T57" fmla="*/ 11 h 582"/>
              <a:gd name="T58" fmla="*/ 681 w 932"/>
              <a:gd name="T59" fmla="*/ 2 h 582"/>
              <a:gd name="T60" fmla="*/ 709 w 932"/>
              <a:gd name="T61"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2" h="582">
                <a:moveTo>
                  <a:pt x="709" y="0"/>
                </a:moveTo>
                <a:lnTo>
                  <a:pt x="736" y="6"/>
                </a:lnTo>
                <a:lnTo>
                  <a:pt x="760" y="17"/>
                </a:lnTo>
                <a:lnTo>
                  <a:pt x="781" y="36"/>
                </a:lnTo>
                <a:lnTo>
                  <a:pt x="798" y="58"/>
                </a:lnTo>
                <a:lnTo>
                  <a:pt x="930" y="325"/>
                </a:lnTo>
                <a:lnTo>
                  <a:pt x="932" y="331"/>
                </a:lnTo>
                <a:lnTo>
                  <a:pt x="866" y="198"/>
                </a:lnTo>
                <a:lnTo>
                  <a:pt x="851" y="176"/>
                </a:lnTo>
                <a:lnTo>
                  <a:pt x="830" y="157"/>
                </a:lnTo>
                <a:lnTo>
                  <a:pt x="806" y="145"/>
                </a:lnTo>
                <a:lnTo>
                  <a:pt x="779" y="140"/>
                </a:lnTo>
                <a:lnTo>
                  <a:pt x="751" y="142"/>
                </a:lnTo>
                <a:lnTo>
                  <a:pt x="724" y="151"/>
                </a:lnTo>
                <a:lnTo>
                  <a:pt x="129" y="446"/>
                </a:lnTo>
                <a:lnTo>
                  <a:pt x="106" y="461"/>
                </a:lnTo>
                <a:lnTo>
                  <a:pt x="89" y="482"/>
                </a:lnTo>
                <a:lnTo>
                  <a:pt x="76" y="504"/>
                </a:lnTo>
                <a:lnTo>
                  <a:pt x="70" y="531"/>
                </a:lnTo>
                <a:lnTo>
                  <a:pt x="70" y="557"/>
                </a:lnTo>
                <a:lnTo>
                  <a:pt x="78" y="582"/>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4" name="Freeform 23"/>
          <p:cNvSpPr>
            <a:spLocks/>
          </p:cNvSpPr>
          <p:nvPr/>
        </p:nvSpPr>
        <p:spPr bwMode="auto">
          <a:xfrm>
            <a:off x="4021957" y="4092334"/>
            <a:ext cx="550678" cy="452751"/>
          </a:xfrm>
          <a:custGeom>
            <a:avLst/>
            <a:gdLst>
              <a:gd name="T0" fmla="*/ 153 w 866"/>
              <a:gd name="T1" fmla="*/ 0 h 712"/>
              <a:gd name="T2" fmla="*/ 182 w 866"/>
              <a:gd name="T3" fmla="*/ 2 h 712"/>
              <a:gd name="T4" fmla="*/ 208 w 866"/>
              <a:gd name="T5" fmla="*/ 9 h 712"/>
              <a:gd name="T6" fmla="*/ 806 w 866"/>
              <a:gd name="T7" fmla="*/ 300 h 712"/>
              <a:gd name="T8" fmla="*/ 830 w 866"/>
              <a:gd name="T9" fmla="*/ 315 h 712"/>
              <a:gd name="T10" fmla="*/ 847 w 866"/>
              <a:gd name="T11" fmla="*/ 336 h 712"/>
              <a:gd name="T12" fmla="*/ 860 w 866"/>
              <a:gd name="T13" fmla="*/ 361 h 712"/>
              <a:gd name="T14" fmla="*/ 866 w 866"/>
              <a:gd name="T15" fmla="*/ 387 h 712"/>
              <a:gd name="T16" fmla="*/ 864 w 866"/>
              <a:gd name="T17" fmla="*/ 415 h 712"/>
              <a:gd name="T18" fmla="*/ 855 w 866"/>
              <a:gd name="T19" fmla="*/ 442 h 712"/>
              <a:gd name="T20" fmla="*/ 724 w 866"/>
              <a:gd name="T21" fmla="*/ 708 h 712"/>
              <a:gd name="T22" fmla="*/ 724 w 866"/>
              <a:gd name="T23" fmla="*/ 712 h 712"/>
              <a:gd name="T24" fmla="*/ 789 w 866"/>
              <a:gd name="T25" fmla="*/ 580 h 712"/>
              <a:gd name="T26" fmla="*/ 796 w 866"/>
              <a:gd name="T27" fmla="*/ 553 h 712"/>
              <a:gd name="T28" fmla="*/ 798 w 866"/>
              <a:gd name="T29" fmla="*/ 525 h 712"/>
              <a:gd name="T30" fmla="*/ 792 w 866"/>
              <a:gd name="T31" fmla="*/ 499 h 712"/>
              <a:gd name="T32" fmla="*/ 781 w 866"/>
              <a:gd name="T33" fmla="*/ 474 h 712"/>
              <a:gd name="T34" fmla="*/ 762 w 866"/>
              <a:gd name="T35" fmla="*/ 453 h 712"/>
              <a:gd name="T36" fmla="*/ 739 w 866"/>
              <a:gd name="T37" fmla="*/ 438 h 712"/>
              <a:gd name="T38" fmla="*/ 142 w 866"/>
              <a:gd name="T39" fmla="*/ 147 h 712"/>
              <a:gd name="T40" fmla="*/ 115 w 866"/>
              <a:gd name="T41" fmla="*/ 140 h 712"/>
              <a:gd name="T42" fmla="*/ 87 w 866"/>
              <a:gd name="T43" fmla="*/ 138 h 712"/>
              <a:gd name="T44" fmla="*/ 63 w 866"/>
              <a:gd name="T45" fmla="*/ 143 h 712"/>
              <a:gd name="T46" fmla="*/ 38 w 866"/>
              <a:gd name="T47" fmla="*/ 155 h 712"/>
              <a:gd name="T48" fmla="*/ 17 w 866"/>
              <a:gd name="T49" fmla="*/ 172 h 712"/>
              <a:gd name="T50" fmla="*/ 0 w 866"/>
              <a:gd name="T51" fmla="*/ 194 h 712"/>
              <a:gd name="T52" fmla="*/ 66 w 866"/>
              <a:gd name="T53" fmla="*/ 58 h 712"/>
              <a:gd name="T54" fmla="*/ 81 w 866"/>
              <a:gd name="T55" fmla="*/ 36 h 712"/>
              <a:gd name="T56" fmla="*/ 102 w 866"/>
              <a:gd name="T57" fmla="*/ 17 h 712"/>
              <a:gd name="T58" fmla="*/ 127 w 866"/>
              <a:gd name="T59" fmla="*/ 5 h 712"/>
              <a:gd name="T60" fmla="*/ 153 w 866"/>
              <a:gd name="T61"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6" h="712">
                <a:moveTo>
                  <a:pt x="153" y="0"/>
                </a:moveTo>
                <a:lnTo>
                  <a:pt x="182" y="2"/>
                </a:lnTo>
                <a:lnTo>
                  <a:pt x="208" y="9"/>
                </a:lnTo>
                <a:lnTo>
                  <a:pt x="806" y="300"/>
                </a:lnTo>
                <a:lnTo>
                  <a:pt x="830" y="315"/>
                </a:lnTo>
                <a:lnTo>
                  <a:pt x="847" y="336"/>
                </a:lnTo>
                <a:lnTo>
                  <a:pt x="860" y="361"/>
                </a:lnTo>
                <a:lnTo>
                  <a:pt x="866" y="387"/>
                </a:lnTo>
                <a:lnTo>
                  <a:pt x="864" y="415"/>
                </a:lnTo>
                <a:lnTo>
                  <a:pt x="855" y="442"/>
                </a:lnTo>
                <a:lnTo>
                  <a:pt x="724" y="708"/>
                </a:lnTo>
                <a:lnTo>
                  <a:pt x="724" y="712"/>
                </a:lnTo>
                <a:lnTo>
                  <a:pt x="789" y="580"/>
                </a:lnTo>
                <a:lnTo>
                  <a:pt x="796" y="553"/>
                </a:lnTo>
                <a:lnTo>
                  <a:pt x="798" y="525"/>
                </a:lnTo>
                <a:lnTo>
                  <a:pt x="792" y="499"/>
                </a:lnTo>
                <a:lnTo>
                  <a:pt x="781" y="474"/>
                </a:lnTo>
                <a:lnTo>
                  <a:pt x="762" y="453"/>
                </a:lnTo>
                <a:lnTo>
                  <a:pt x="739" y="438"/>
                </a:lnTo>
                <a:lnTo>
                  <a:pt x="142" y="147"/>
                </a:lnTo>
                <a:lnTo>
                  <a:pt x="115" y="140"/>
                </a:lnTo>
                <a:lnTo>
                  <a:pt x="87" y="138"/>
                </a:lnTo>
                <a:lnTo>
                  <a:pt x="63" y="143"/>
                </a:lnTo>
                <a:lnTo>
                  <a:pt x="38" y="155"/>
                </a:lnTo>
                <a:lnTo>
                  <a:pt x="17" y="172"/>
                </a:lnTo>
                <a:lnTo>
                  <a:pt x="0" y="194"/>
                </a:lnTo>
                <a:lnTo>
                  <a:pt x="66" y="58"/>
                </a:lnTo>
                <a:lnTo>
                  <a:pt x="81" y="36"/>
                </a:lnTo>
                <a:lnTo>
                  <a:pt x="102" y="17"/>
                </a:lnTo>
                <a:lnTo>
                  <a:pt x="127" y="5"/>
                </a:lnTo>
                <a:lnTo>
                  <a:pt x="153" y="0"/>
                </a:lnTo>
                <a:close/>
              </a:path>
            </a:pathLst>
          </a:custGeom>
          <a:solidFill>
            <a:schemeClr val="accent1">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5" name="Freeform 24"/>
          <p:cNvSpPr>
            <a:spLocks/>
          </p:cNvSpPr>
          <p:nvPr/>
        </p:nvSpPr>
        <p:spPr bwMode="auto">
          <a:xfrm>
            <a:off x="3835643" y="3584260"/>
            <a:ext cx="253719" cy="586287"/>
          </a:xfrm>
          <a:custGeom>
            <a:avLst/>
            <a:gdLst>
              <a:gd name="T0" fmla="*/ 161 w 399"/>
              <a:gd name="T1" fmla="*/ 0 h 922"/>
              <a:gd name="T2" fmla="*/ 189 w 399"/>
              <a:gd name="T3" fmla="*/ 5 h 922"/>
              <a:gd name="T4" fmla="*/ 214 w 399"/>
              <a:gd name="T5" fmla="*/ 17 h 922"/>
              <a:gd name="T6" fmla="*/ 235 w 399"/>
              <a:gd name="T7" fmla="*/ 34 h 922"/>
              <a:gd name="T8" fmla="*/ 250 w 399"/>
              <a:gd name="T9" fmla="*/ 56 h 922"/>
              <a:gd name="T10" fmla="*/ 259 w 399"/>
              <a:gd name="T11" fmla="*/ 83 h 922"/>
              <a:gd name="T12" fmla="*/ 397 w 399"/>
              <a:gd name="T13" fmla="*/ 733 h 922"/>
              <a:gd name="T14" fmla="*/ 399 w 399"/>
              <a:gd name="T15" fmla="*/ 761 h 922"/>
              <a:gd name="T16" fmla="*/ 393 w 399"/>
              <a:gd name="T17" fmla="*/ 787 h 922"/>
              <a:gd name="T18" fmla="*/ 382 w 399"/>
              <a:gd name="T19" fmla="*/ 812 h 922"/>
              <a:gd name="T20" fmla="*/ 365 w 399"/>
              <a:gd name="T21" fmla="*/ 833 h 922"/>
              <a:gd name="T22" fmla="*/ 342 w 399"/>
              <a:gd name="T23" fmla="*/ 850 h 922"/>
              <a:gd name="T24" fmla="*/ 316 w 399"/>
              <a:gd name="T25" fmla="*/ 859 h 922"/>
              <a:gd name="T26" fmla="*/ 25 w 399"/>
              <a:gd name="T27" fmla="*/ 922 h 922"/>
              <a:gd name="T28" fmla="*/ 13 w 399"/>
              <a:gd name="T29" fmla="*/ 922 h 922"/>
              <a:gd name="T30" fmla="*/ 170 w 399"/>
              <a:gd name="T31" fmla="*/ 889 h 922"/>
              <a:gd name="T32" fmla="*/ 197 w 399"/>
              <a:gd name="T33" fmla="*/ 880 h 922"/>
              <a:gd name="T34" fmla="*/ 219 w 399"/>
              <a:gd name="T35" fmla="*/ 863 h 922"/>
              <a:gd name="T36" fmla="*/ 236 w 399"/>
              <a:gd name="T37" fmla="*/ 842 h 922"/>
              <a:gd name="T38" fmla="*/ 250 w 399"/>
              <a:gd name="T39" fmla="*/ 818 h 922"/>
              <a:gd name="T40" fmla="*/ 253 w 399"/>
              <a:gd name="T41" fmla="*/ 791 h 922"/>
              <a:gd name="T42" fmla="*/ 252 w 399"/>
              <a:gd name="T43" fmla="*/ 763 h 922"/>
              <a:gd name="T44" fmla="*/ 114 w 399"/>
              <a:gd name="T45" fmla="*/ 113 h 922"/>
              <a:gd name="T46" fmla="*/ 102 w 399"/>
              <a:gd name="T47" fmla="*/ 85 h 922"/>
              <a:gd name="T48" fmla="*/ 85 w 399"/>
              <a:gd name="T49" fmla="*/ 60 h 922"/>
              <a:gd name="T50" fmla="*/ 59 w 399"/>
              <a:gd name="T51" fmla="*/ 41 h 922"/>
              <a:gd name="T52" fmla="*/ 30 w 399"/>
              <a:gd name="T53" fmla="*/ 32 h 922"/>
              <a:gd name="T54" fmla="*/ 0 w 399"/>
              <a:gd name="T55" fmla="*/ 30 h 922"/>
              <a:gd name="T56" fmla="*/ 132 w 399"/>
              <a:gd name="T57" fmla="*/ 2 h 922"/>
              <a:gd name="T58" fmla="*/ 161 w 399"/>
              <a:gd name="T59"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9" h="922">
                <a:moveTo>
                  <a:pt x="161" y="0"/>
                </a:moveTo>
                <a:lnTo>
                  <a:pt x="189" y="5"/>
                </a:lnTo>
                <a:lnTo>
                  <a:pt x="214" y="17"/>
                </a:lnTo>
                <a:lnTo>
                  <a:pt x="235" y="34"/>
                </a:lnTo>
                <a:lnTo>
                  <a:pt x="250" y="56"/>
                </a:lnTo>
                <a:lnTo>
                  <a:pt x="259" y="83"/>
                </a:lnTo>
                <a:lnTo>
                  <a:pt x="397" y="733"/>
                </a:lnTo>
                <a:lnTo>
                  <a:pt x="399" y="761"/>
                </a:lnTo>
                <a:lnTo>
                  <a:pt x="393" y="787"/>
                </a:lnTo>
                <a:lnTo>
                  <a:pt x="382" y="812"/>
                </a:lnTo>
                <a:lnTo>
                  <a:pt x="365" y="833"/>
                </a:lnTo>
                <a:lnTo>
                  <a:pt x="342" y="850"/>
                </a:lnTo>
                <a:lnTo>
                  <a:pt x="316" y="859"/>
                </a:lnTo>
                <a:lnTo>
                  <a:pt x="25" y="922"/>
                </a:lnTo>
                <a:lnTo>
                  <a:pt x="13" y="922"/>
                </a:lnTo>
                <a:lnTo>
                  <a:pt x="170" y="889"/>
                </a:lnTo>
                <a:lnTo>
                  <a:pt x="197" y="880"/>
                </a:lnTo>
                <a:lnTo>
                  <a:pt x="219" y="863"/>
                </a:lnTo>
                <a:lnTo>
                  <a:pt x="236" y="842"/>
                </a:lnTo>
                <a:lnTo>
                  <a:pt x="250" y="818"/>
                </a:lnTo>
                <a:lnTo>
                  <a:pt x="253" y="791"/>
                </a:lnTo>
                <a:lnTo>
                  <a:pt x="252" y="763"/>
                </a:lnTo>
                <a:lnTo>
                  <a:pt x="114" y="113"/>
                </a:lnTo>
                <a:lnTo>
                  <a:pt x="102" y="85"/>
                </a:lnTo>
                <a:lnTo>
                  <a:pt x="85" y="60"/>
                </a:lnTo>
                <a:lnTo>
                  <a:pt x="59" y="41"/>
                </a:lnTo>
                <a:lnTo>
                  <a:pt x="30" y="32"/>
                </a:lnTo>
                <a:lnTo>
                  <a:pt x="0" y="30"/>
                </a:lnTo>
                <a:lnTo>
                  <a:pt x="132" y="2"/>
                </a:lnTo>
                <a:lnTo>
                  <a:pt x="161" y="0"/>
                </a:lnTo>
                <a:close/>
              </a:path>
            </a:pathLst>
          </a:custGeom>
          <a:solidFill>
            <a:schemeClr val="accent5">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6" name="Freeform 25"/>
          <p:cNvSpPr>
            <a:spLocks/>
          </p:cNvSpPr>
          <p:nvPr/>
        </p:nvSpPr>
        <p:spPr bwMode="auto">
          <a:xfrm>
            <a:off x="3756156" y="3066012"/>
            <a:ext cx="532873" cy="504894"/>
          </a:xfrm>
          <a:custGeom>
            <a:avLst/>
            <a:gdLst>
              <a:gd name="T0" fmla="*/ 687 w 838"/>
              <a:gd name="T1" fmla="*/ 0 h 794"/>
              <a:gd name="T2" fmla="*/ 800 w 838"/>
              <a:gd name="T3" fmla="*/ 95 h 794"/>
              <a:gd name="T4" fmla="*/ 819 w 838"/>
              <a:gd name="T5" fmla="*/ 116 h 794"/>
              <a:gd name="T6" fmla="*/ 832 w 838"/>
              <a:gd name="T7" fmla="*/ 140 h 794"/>
              <a:gd name="T8" fmla="*/ 838 w 838"/>
              <a:gd name="T9" fmla="*/ 167 h 794"/>
              <a:gd name="T10" fmla="*/ 836 w 838"/>
              <a:gd name="T11" fmla="*/ 195 h 794"/>
              <a:gd name="T12" fmla="*/ 828 w 838"/>
              <a:gd name="T13" fmla="*/ 221 h 794"/>
              <a:gd name="T14" fmla="*/ 813 w 838"/>
              <a:gd name="T15" fmla="*/ 244 h 794"/>
              <a:gd name="T16" fmla="*/ 388 w 838"/>
              <a:gd name="T17" fmla="*/ 756 h 794"/>
              <a:gd name="T18" fmla="*/ 367 w 838"/>
              <a:gd name="T19" fmla="*/ 775 h 794"/>
              <a:gd name="T20" fmla="*/ 343 w 838"/>
              <a:gd name="T21" fmla="*/ 788 h 794"/>
              <a:gd name="T22" fmla="*/ 316 w 838"/>
              <a:gd name="T23" fmla="*/ 794 h 794"/>
              <a:gd name="T24" fmla="*/ 290 w 838"/>
              <a:gd name="T25" fmla="*/ 792 h 794"/>
              <a:gd name="T26" fmla="*/ 263 w 838"/>
              <a:gd name="T27" fmla="*/ 784 h 794"/>
              <a:gd name="T28" fmla="*/ 239 w 838"/>
              <a:gd name="T29" fmla="*/ 769 h 794"/>
              <a:gd name="T30" fmla="*/ 10 w 838"/>
              <a:gd name="T31" fmla="*/ 578 h 794"/>
              <a:gd name="T32" fmla="*/ 4 w 838"/>
              <a:gd name="T33" fmla="*/ 575 h 794"/>
              <a:gd name="T34" fmla="*/ 0 w 838"/>
              <a:gd name="T35" fmla="*/ 569 h 794"/>
              <a:gd name="T36" fmla="*/ 116 w 838"/>
              <a:gd name="T37" fmla="*/ 665 h 794"/>
              <a:gd name="T38" fmla="*/ 138 w 838"/>
              <a:gd name="T39" fmla="*/ 680 h 794"/>
              <a:gd name="T40" fmla="*/ 165 w 838"/>
              <a:gd name="T41" fmla="*/ 688 h 794"/>
              <a:gd name="T42" fmla="*/ 193 w 838"/>
              <a:gd name="T43" fmla="*/ 688 h 794"/>
              <a:gd name="T44" fmla="*/ 220 w 838"/>
              <a:gd name="T45" fmla="*/ 682 h 794"/>
              <a:gd name="T46" fmla="*/ 244 w 838"/>
              <a:gd name="T47" fmla="*/ 671 h 794"/>
              <a:gd name="T48" fmla="*/ 265 w 838"/>
              <a:gd name="T49" fmla="*/ 650 h 794"/>
              <a:gd name="T50" fmla="*/ 689 w 838"/>
              <a:gd name="T51" fmla="*/ 140 h 794"/>
              <a:gd name="T52" fmla="*/ 706 w 838"/>
              <a:gd name="T53" fmla="*/ 114 h 794"/>
              <a:gd name="T54" fmla="*/ 713 w 838"/>
              <a:gd name="T55" fmla="*/ 85 h 794"/>
              <a:gd name="T56" fmla="*/ 711 w 838"/>
              <a:gd name="T57" fmla="*/ 55 h 794"/>
              <a:gd name="T58" fmla="*/ 704 w 838"/>
              <a:gd name="T59" fmla="*/ 27 h 794"/>
              <a:gd name="T60" fmla="*/ 687 w 838"/>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8" h="794">
                <a:moveTo>
                  <a:pt x="687" y="0"/>
                </a:moveTo>
                <a:lnTo>
                  <a:pt x="800" y="95"/>
                </a:lnTo>
                <a:lnTo>
                  <a:pt x="819" y="116"/>
                </a:lnTo>
                <a:lnTo>
                  <a:pt x="832" y="140"/>
                </a:lnTo>
                <a:lnTo>
                  <a:pt x="838" y="167"/>
                </a:lnTo>
                <a:lnTo>
                  <a:pt x="836" y="195"/>
                </a:lnTo>
                <a:lnTo>
                  <a:pt x="828" y="221"/>
                </a:lnTo>
                <a:lnTo>
                  <a:pt x="813" y="244"/>
                </a:lnTo>
                <a:lnTo>
                  <a:pt x="388" y="756"/>
                </a:lnTo>
                <a:lnTo>
                  <a:pt x="367" y="775"/>
                </a:lnTo>
                <a:lnTo>
                  <a:pt x="343" y="788"/>
                </a:lnTo>
                <a:lnTo>
                  <a:pt x="316" y="794"/>
                </a:lnTo>
                <a:lnTo>
                  <a:pt x="290" y="792"/>
                </a:lnTo>
                <a:lnTo>
                  <a:pt x="263" y="784"/>
                </a:lnTo>
                <a:lnTo>
                  <a:pt x="239" y="769"/>
                </a:lnTo>
                <a:lnTo>
                  <a:pt x="10" y="578"/>
                </a:lnTo>
                <a:lnTo>
                  <a:pt x="4" y="575"/>
                </a:lnTo>
                <a:lnTo>
                  <a:pt x="0" y="569"/>
                </a:lnTo>
                <a:lnTo>
                  <a:pt x="116" y="665"/>
                </a:lnTo>
                <a:lnTo>
                  <a:pt x="138" y="680"/>
                </a:lnTo>
                <a:lnTo>
                  <a:pt x="165" y="688"/>
                </a:lnTo>
                <a:lnTo>
                  <a:pt x="193" y="688"/>
                </a:lnTo>
                <a:lnTo>
                  <a:pt x="220" y="682"/>
                </a:lnTo>
                <a:lnTo>
                  <a:pt x="244" y="671"/>
                </a:lnTo>
                <a:lnTo>
                  <a:pt x="265" y="650"/>
                </a:lnTo>
                <a:lnTo>
                  <a:pt x="689" y="140"/>
                </a:lnTo>
                <a:lnTo>
                  <a:pt x="706" y="114"/>
                </a:lnTo>
                <a:lnTo>
                  <a:pt x="713" y="85"/>
                </a:lnTo>
                <a:lnTo>
                  <a:pt x="711" y="55"/>
                </a:lnTo>
                <a:lnTo>
                  <a:pt x="704" y="27"/>
                </a:lnTo>
                <a:lnTo>
                  <a:pt x="687" y="0"/>
                </a:lnTo>
                <a:close/>
              </a:path>
            </a:pathLst>
          </a:custGeom>
          <a:solidFill>
            <a:schemeClr val="accent6">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7" name="Freeform 26"/>
          <p:cNvSpPr>
            <a:spLocks/>
          </p:cNvSpPr>
          <p:nvPr/>
        </p:nvSpPr>
        <p:spPr bwMode="auto">
          <a:xfrm>
            <a:off x="4283943" y="2994156"/>
            <a:ext cx="558309" cy="159608"/>
          </a:xfrm>
          <a:custGeom>
            <a:avLst/>
            <a:gdLst>
              <a:gd name="T0" fmla="*/ 0 w 878"/>
              <a:gd name="T1" fmla="*/ 0 h 251"/>
              <a:gd name="T2" fmla="*/ 6 w 878"/>
              <a:gd name="T3" fmla="*/ 34 h 251"/>
              <a:gd name="T4" fmla="*/ 21 w 878"/>
              <a:gd name="T5" fmla="*/ 62 h 251"/>
              <a:gd name="T6" fmla="*/ 44 w 878"/>
              <a:gd name="T7" fmla="*/ 85 h 251"/>
              <a:gd name="T8" fmla="*/ 74 w 878"/>
              <a:gd name="T9" fmla="*/ 100 h 251"/>
              <a:gd name="T10" fmla="*/ 106 w 878"/>
              <a:gd name="T11" fmla="*/ 106 h 251"/>
              <a:gd name="T12" fmla="*/ 772 w 878"/>
              <a:gd name="T13" fmla="*/ 106 h 251"/>
              <a:gd name="T14" fmla="*/ 804 w 878"/>
              <a:gd name="T15" fmla="*/ 100 h 251"/>
              <a:gd name="T16" fmla="*/ 834 w 878"/>
              <a:gd name="T17" fmla="*/ 85 h 251"/>
              <a:gd name="T18" fmla="*/ 857 w 878"/>
              <a:gd name="T19" fmla="*/ 62 h 251"/>
              <a:gd name="T20" fmla="*/ 872 w 878"/>
              <a:gd name="T21" fmla="*/ 34 h 251"/>
              <a:gd name="T22" fmla="*/ 878 w 878"/>
              <a:gd name="T23" fmla="*/ 0 h 251"/>
              <a:gd name="T24" fmla="*/ 878 w 878"/>
              <a:gd name="T25" fmla="*/ 145 h 251"/>
              <a:gd name="T26" fmla="*/ 872 w 878"/>
              <a:gd name="T27" fmla="*/ 178 h 251"/>
              <a:gd name="T28" fmla="*/ 857 w 878"/>
              <a:gd name="T29" fmla="*/ 208 h 251"/>
              <a:gd name="T30" fmla="*/ 834 w 878"/>
              <a:gd name="T31" fmla="*/ 230 h 251"/>
              <a:gd name="T32" fmla="*/ 804 w 878"/>
              <a:gd name="T33" fmla="*/ 246 h 251"/>
              <a:gd name="T34" fmla="*/ 772 w 878"/>
              <a:gd name="T35" fmla="*/ 251 h 251"/>
              <a:gd name="T36" fmla="*/ 106 w 878"/>
              <a:gd name="T37" fmla="*/ 251 h 251"/>
              <a:gd name="T38" fmla="*/ 74 w 878"/>
              <a:gd name="T39" fmla="*/ 246 h 251"/>
              <a:gd name="T40" fmla="*/ 44 w 878"/>
              <a:gd name="T41" fmla="*/ 230 h 251"/>
              <a:gd name="T42" fmla="*/ 21 w 878"/>
              <a:gd name="T43" fmla="*/ 208 h 251"/>
              <a:gd name="T44" fmla="*/ 6 w 878"/>
              <a:gd name="T45" fmla="*/ 178 h 251"/>
              <a:gd name="T46" fmla="*/ 0 w 878"/>
              <a:gd name="T47" fmla="*/ 145 h 251"/>
              <a:gd name="T48" fmla="*/ 0 w 878"/>
              <a:gd name="T4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8" h="251">
                <a:moveTo>
                  <a:pt x="0" y="0"/>
                </a:moveTo>
                <a:lnTo>
                  <a:pt x="6" y="34"/>
                </a:lnTo>
                <a:lnTo>
                  <a:pt x="21" y="62"/>
                </a:lnTo>
                <a:lnTo>
                  <a:pt x="44" y="85"/>
                </a:lnTo>
                <a:lnTo>
                  <a:pt x="74" y="100"/>
                </a:lnTo>
                <a:lnTo>
                  <a:pt x="106" y="106"/>
                </a:lnTo>
                <a:lnTo>
                  <a:pt x="772" y="106"/>
                </a:lnTo>
                <a:lnTo>
                  <a:pt x="804" y="100"/>
                </a:lnTo>
                <a:lnTo>
                  <a:pt x="834" y="85"/>
                </a:lnTo>
                <a:lnTo>
                  <a:pt x="857" y="62"/>
                </a:lnTo>
                <a:lnTo>
                  <a:pt x="872" y="34"/>
                </a:lnTo>
                <a:lnTo>
                  <a:pt x="878" y="0"/>
                </a:lnTo>
                <a:lnTo>
                  <a:pt x="878" y="145"/>
                </a:lnTo>
                <a:lnTo>
                  <a:pt x="872" y="178"/>
                </a:lnTo>
                <a:lnTo>
                  <a:pt x="857" y="208"/>
                </a:lnTo>
                <a:lnTo>
                  <a:pt x="834" y="230"/>
                </a:lnTo>
                <a:lnTo>
                  <a:pt x="804" y="246"/>
                </a:lnTo>
                <a:lnTo>
                  <a:pt x="772" y="251"/>
                </a:lnTo>
                <a:lnTo>
                  <a:pt x="106" y="251"/>
                </a:lnTo>
                <a:lnTo>
                  <a:pt x="74" y="246"/>
                </a:lnTo>
                <a:lnTo>
                  <a:pt x="44" y="230"/>
                </a:lnTo>
                <a:lnTo>
                  <a:pt x="21" y="208"/>
                </a:lnTo>
                <a:lnTo>
                  <a:pt x="6" y="178"/>
                </a:lnTo>
                <a:lnTo>
                  <a:pt x="0" y="145"/>
                </a:lnTo>
                <a:lnTo>
                  <a:pt x="0" y="0"/>
                </a:lnTo>
                <a:close/>
              </a:path>
            </a:pathLst>
          </a:custGeom>
          <a:solidFill>
            <a:schemeClr val="accent1">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8" name="Freeform 27"/>
          <p:cNvSpPr>
            <a:spLocks/>
          </p:cNvSpPr>
          <p:nvPr/>
        </p:nvSpPr>
        <p:spPr bwMode="auto">
          <a:xfrm>
            <a:off x="3916858" y="2898023"/>
            <a:ext cx="1525114" cy="1476289"/>
          </a:xfrm>
          <a:custGeom>
            <a:avLst/>
            <a:gdLst>
              <a:gd name="T0" fmla="*/ 1261 w 1885"/>
              <a:gd name="T1" fmla="*/ 0 h 1846"/>
              <a:gd name="T2" fmla="*/ 1299 w 1885"/>
              <a:gd name="T3" fmla="*/ 4 h 1846"/>
              <a:gd name="T4" fmla="*/ 1337 w 1885"/>
              <a:gd name="T5" fmla="*/ 15 h 1846"/>
              <a:gd name="T6" fmla="*/ 1375 w 1885"/>
              <a:gd name="T7" fmla="*/ 34 h 1846"/>
              <a:gd name="T8" fmla="*/ 1409 w 1885"/>
              <a:gd name="T9" fmla="*/ 57 h 1846"/>
              <a:gd name="T10" fmla="*/ 1435 w 1885"/>
              <a:gd name="T11" fmla="*/ 81 h 1846"/>
              <a:gd name="T12" fmla="*/ 1838 w 1885"/>
              <a:gd name="T13" fmla="*/ 584 h 1846"/>
              <a:gd name="T14" fmla="*/ 1857 w 1885"/>
              <a:gd name="T15" fmla="*/ 614 h 1846"/>
              <a:gd name="T16" fmla="*/ 1872 w 1885"/>
              <a:gd name="T17" fmla="*/ 652 h 1846"/>
              <a:gd name="T18" fmla="*/ 1881 w 1885"/>
              <a:gd name="T19" fmla="*/ 693 h 1846"/>
              <a:gd name="T20" fmla="*/ 1885 w 1885"/>
              <a:gd name="T21" fmla="*/ 733 h 1846"/>
              <a:gd name="T22" fmla="*/ 1881 w 1885"/>
              <a:gd name="T23" fmla="*/ 771 h 1846"/>
              <a:gd name="T24" fmla="*/ 1740 w 1885"/>
              <a:gd name="T25" fmla="*/ 1396 h 1846"/>
              <a:gd name="T26" fmla="*/ 1726 w 1885"/>
              <a:gd name="T27" fmla="*/ 1432 h 1846"/>
              <a:gd name="T28" fmla="*/ 1708 w 1885"/>
              <a:gd name="T29" fmla="*/ 1468 h 1846"/>
              <a:gd name="T30" fmla="*/ 1681 w 1885"/>
              <a:gd name="T31" fmla="*/ 1500 h 1846"/>
              <a:gd name="T32" fmla="*/ 1651 w 1885"/>
              <a:gd name="T33" fmla="*/ 1526 h 1846"/>
              <a:gd name="T34" fmla="*/ 1621 w 1885"/>
              <a:gd name="T35" fmla="*/ 1547 h 1846"/>
              <a:gd name="T36" fmla="*/ 1042 w 1885"/>
              <a:gd name="T37" fmla="*/ 1827 h 1846"/>
              <a:gd name="T38" fmla="*/ 1006 w 1885"/>
              <a:gd name="T39" fmla="*/ 1840 h 1846"/>
              <a:gd name="T40" fmla="*/ 966 w 1885"/>
              <a:gd name="T41" fmla="*/ 1846 h 1846"/>
              <a:gd name="T42" fmla="*/ 925 w 1885"/>
              <a:gd name="T43" fmla="*/ 1846 h 1846"/>
              <a:gd name="T44" fmla="*/ 885 w 1885"/>
              <a:gd name="T45" fmla="*/ 1840 h 1846"/>
              <a:gd name="T46" fmla="*/ 851 w 1885"/>
              <a:gd name="T47" fmla="*/ 1829 h 1846"/>
              <a:gd name="T48" fmla="*/ 270 w 1885"/>
              <a:gd name="T49" fmla="*/ 1551 h 1846"/>
              <a:gd name="T50" fmla="*/ 238 w 1885"/>
              <a:gd name="T51" fmla="*/ 1532 h 1846"/>
              <a:gd name="T52" fmla="*/ 208 w 1885"/>
              <a:gd name="T53" fmla="*/ 1504 h 1846"/>
              <a:gd name="T54" fmla="*/ 182 w 1885"/>
              <a:gd name="T55" fmla="*/ 1472 h 1846"/>
              <a:gd name="T56" fmla="*/ 163 w 1885"/>
              <a:gd name="T57" fmla="*/ 1438 h 1846"/>
              <a:gd name="T58" fmla="*/ 149 w 1885"/>
              <a:gd name="T59" fmla="*/ 1402 h 1846"/>
              <a:gd name="T60" fmla="*/ 4 w 1885"/>
              <a:gd name="T61" fmla="*/ 776 h 1846"/>
              <a:gd name="T62" fmla="*/ 0 w 1885"/>
              <a:gd name="T63" fmla="*/ 739 h 1846"/>
              <a:gd name="T64" fmla="*/ 4 w 1885"/>
              <a:gd name="T65" fmla="*/ 699 h 1846"/>
              <a:gd name="T66" fmla="*/ 13 w 1885"/>
              <a:gd name="T67" fmla="*/ 657 h 1846"/>
              <a:gd name="T68" fmla="*/ 27 w 1885"/>
              <a:gd name="T69" fmla="*/ 620 h 1846"/>
              <a:gd name="T70" fmla="*/ 47 w 1885"/>
              <a:gd name="T71" fmla="*/ 589 h 1846"/>
              <a:gd name="T72" fmla="*/ 446 w 1885"/>
              <a:gd name="T73" fmla="*/ 85 h 1846"/>
              <a:gd name="T74" fmla="*/ 473 w 1885"/>
              <a:gd name="T75" fmla="*/ 58 h 1846"/>
              <a:gd name="T76" fmla="*/ 505 w 1885"/>
              <a:gd name="T77" fmla="*/ 36 h 1846"/>
              <a:gd name="T78" fmla="*/ 543 w 1885"/>
              <a:gd name="T79" fmla="*/ 19 h 1846"/>
              <a:gd name="T80" fmla="*/ 582 w 1885"/>
              <a:gd name="T81" fmla="*/ 6 h 1846"/>
              <a:gd name="T82" fmla="*/ 618 w 1885"/>
              <a:gd name="T83" fmla="*/ 2 h 1846"/>
              <a:gd name="T84" fmla="*/ 1261 w 1885"/>
              <a:gd name="T85" fmla="*/ 0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5" h="1846">
                <a:moveTo>
                  <a:pt x="1261" y="0"/>
                </a:moveTo>
                <a:lnTo>
                  <a:pt x="1299" y="4"/>
                </a:lnTo>
                <a:lnTo>
                  <a:pt x="1337" y="15"/>
                </a:lnTo>
                <a:lnTo>
                  <a:pt x="1375" y="34"/>
                </a:lnTo>
                <a:lnTo>
                  <a:pt x="1409" y="57"/>
                </a:lnTo>
                <a:lnTo>
                  <a:pt x="1435" y="81"/>
                </a:lnTo>
                <a:lnTo>
                  <a:pt x="1838" y="584"/>
                </a:lnTo>
                <a:lnTo>
                  <a:pt x="1857" y="614"/>
                </a:lnTo>
                <a:lnTo>
                  <a:pt x="1872" y="652"/>
                </a:lnTo>
                <a:lnTo>
                  <a:pt x="1881" y="693"/>
                </a:lnTo>
                <a:lnTo>
                  <a:pt x="1885" y="733"/>
                </a:lnTo>
                <a:lnTo>
                  <a:pt x="1881" y="771"/>
                </a:lnTo>
                <a:lnTo>
                  <a:pt x="1740" y="1396"/>
                </a:lnTo>
                <a:lnTo>
                  <a:pt x="1726" y="1432"/>
                </a:lnTo>
                <a:lnTo>
                  <a:pt x="1708" y="1468"/>
                </a:lnTo>
                <a:lnTo>
                  <a:pt x="1681" y="1500"/>
                </a:lnTo>
                <a:lnTo>
                  <a:pt x="1651" y="1526"/>
                </a:lnTo>
                <a:lnTo>
                  <a:pt x="1621" y="1547"/>
                </a:lnTo>
                <a:lnTo>
                  <a:pt x="1042" y="1827"/>
                </a:lnTo>
                <a:lnTo>
                  <a:pt x="1006" y="1840"/>
                </a:lnTo>
                <a:lnTo>
                  <a:pt x="966" y="1846"/>
                </a:lnTo>
                <a:lnTo>
                  <a:pt x="925" y="1846"/>
                </a:lnTo>
                <a:lnTo>
                  <a:pt x="885" y="1840"/>
                </a:lnTo>
                <a:lnTo>
                  <a:pt x="851" y="1829"/>
                </a:lnTo>
                <a:lnTo>
                  <a:pt x="270" y="1551"/>
                </a:lnTo>
                <a:lnTo>
                  <a:pt x="238" y="1532"/>
                </a:lnTo>
                <a:lnTo>
                  <a:pt x="208" y="1504"/>
                </a:lnTo>
                <a:lnTo>
                  <a:pt x="182" y="1472"/>
                </a:lnTo>
                <a:lnTo>
                  <a:pt x="163" y="1438"/>
                </a:lnTo>
                <a:lnTo>
                  <a:pt x="149" y="1402"/>
                </a:lnTo>
                <a:lnTo>
                  <a:pt x="4" y="776"/>
                </a:lnTo>
                <a:lnTo>
                  <a:pt x="0" y="739"/>
                </a:lnTo>
                <a:lnTo>
                  <a:pt x="4" y="699"/>
                </a:lnTo>
                <a:lnTo>
                  <a:pt x="13" y="657"/>
                </a:lnTo>
                <a:lnTo>
                  <a:pt x="27" y="620"/>
                </a:lnTo>
                <a:lnTo>
                  <a:pt x="47" y="589"/>
                </a:lnTo>
                <a:lnTo>
                  <a:pt x="446" y="85"/>
                </a:lnTo>
                <a:lnTo>
                  <a:pt x="473" y="58"/>
                </a:lnTo>
                <a:lnTo>
                  <a:pt x="505" y="36"/>
                </a:lnTo>
                <a:lnTo>
                  <a:pt x="543" y="19"/>
                </a:lnTo>
                <a:lnTo>
                  <a:pt x="582" y="6"/>
                </a:lnTo>
                <a:lnTo>
                  <a:pt x="618" y="2"/>
                </a:lnTo>
                <a:lnTo>
                  <a:pt x="1261" y="0"/>
                </a:lnTo>
                <a:close/>
              </a:path>
            </a:pathLst>
          </a:custGeom>
          <a:gradFill flip="none" rotWithShape="1">
            <a:gsLst>
              <a:gs pos="0">
                <a:schemeClr val="bg1"/>
              </a:gs>
              <a:gs pos="100000">
                <a:schemeClr val="bg1">
                  <a:lumMod val="85000"/>
                </a:schemeClr>
              </a:gs>
            </a:gsLst>
            <a:lin ang="2700000" scaled="1"/>
            <a:tileRect/>
          </a:gradFill>
          <a:ln w="0">
            <a:noFill/>
            <a:prstDash val="solid"/>
            <a:round/>
            <a:headEnd/>
            <a:tailEnd/>
          </a:ln>
          <a:effectLst>
            <a:outerShdw blurRad="190500" sx="102000" sy="102000" algn="ctr" rotWithShape="0">
              <a:prstClr val="black">
                <a:alpha val="8000"/>
              </a:prstClr>
            </a:outerShdw>
          </a:effectLst>
        </p:spPr>
        <p:txBody>
          <a:bodyPr vert="horz" wrap="square" lIns="68598" tIns="34299" rIns="68598" bIns="34299" numCol="1" anchor="t" anchorCtr="0" compatLnSpc="1">
            <a:prstTxWarp prst="textNoShape">
              <a:avLst/>
            </a:prstTxWarp>
          </a:bodyPr>
          <a:lstStyle/>
          <a:p>
            <a:endParaRPr lang="en-IN" sz="1800"/>
          </a:p>
        </p:txBody>
      </p:sp>
      <p:sp>
        <p:nvSpPr>
          <p:cNvPr id="34" name="TextBox 33"/>
          <p:cNvSpPr txBox="1"/>
          <p:nvPr/>
        </p:nvSpPr>
        <p:spPr>
          <a:xfrm>
            <a:off x="4487430" y="2631783"/>
            <a:ext cx="522420" cy="253916"/>
          </a:xfrm>
          <a:prstGeom prst="rect">
            <a:avLst/>
          </a:prstGeom>
          <a:noFill/>
        </p:spPr>
        <p:txBody>
          <a:bodyPr wrap="square" rtlCol="0" anchor="ctr">
            <a:spAutoFit/>
          </a:bodyPr>
          <a:lstStyle/>
          <a:p>
            <a:pPr algn="ctr"/>
            <a:r>
              <a:rPr lang="en-IN" sz="1050" b="1" dirty="0" smtClean="0">
                <a:solidFill>
                  <a:schemeClr val="bg1"/>
                </a:solidFill>
                <a:latin typeface="Arial" pitchFamily="34" charset="0"/>
                <a:cs typeface="Arial" pitchFamily="34" charset="0"/>
              </a:rPr>
              <a:t>0%</a:t>
            </a:r>
            <a:endParaRPr lang="en-IN" sz="1050" b="1" dirty="0">
              <a:solidFill>
                <a:schemeClr val="bg1"/>
              </a:solidFill>
              <a:latin typeface="Arial" pitchFamily="34" charset="0"/>
              <a:cs typeface="Arial" pitchFamily="34" charset="0"/>
            </a:endParaRPr>
          </a:p>
        </p:txBody>
      </p:sp>
      <p:sp>
        <p:nvSpPr>
          <p:cNvPr id="35" name="TextBox 34"/>
          <p:cNvSpPr txBox="1"/>
          <p:nvPr/>
        </p:nvSpPr>
        <p:spPr>
          <a:xfrm rot="2937415">
            <a:off x="4985155" y="3116712"/>
            <a:ext cx="335349" cy="253916"/>
          </a:xfrm>
          <a:prstGeom prst="rect">
            <a:avLst/>
          </a:prstGeom>
          <a:noFill/>
        </p:spPr>
        <p:txBody>
          <a:bodyPr wrap="none" rtlCol="0" anchor="ctr">
            <a:spAutoFit/>
          </a:bodyPr>
          <a:lstStyle/>
          <a:p>
            <a:pPr algn="ctr"/>
            <a:r>
              <a:rPr lang="en-GB" sz="1050" b="1" dirty="0">
                <a:solidFill>
                  <a:schemeClr val="bg1"/>
                </a:solidFill>
                <a:latin typeface="Arial" pitchFamily="34" charset="0"/>
                <a:cs typeface="Arial" pitchFamily="34" charset="0"/>
              </a:rPr>
              <a:t>02</a:t>
            </a:r>
            <a:endParaRPr lang="en-IN" sz="1050" b="1" dirty="0">
              <a:solidFill>
                <a:schemeClr val="bg1"/>
              </a:solidFill>
              <a:latin typeface="Arial" pitchFamily="34" charset="0"/>
              <a:cs typeface="Arial" pitchFamily="34" charset="0"/>
            </a:endParaRPr>
          </a:p>
        </p:txBody>
      </p:sp>
      <p:sp>
        <p:nvSpPr>
          <p:cNvPr id="37" name="TextBox 36"/>
          <p:cNvSpPr txBox="1"/>
          <p:nvPr/>
        </p:nvSpPr>
        <p:spPr>
          <a:xfrm>
            <a:off x="4983955" y="4249453"/>
            <a:ext cx="380233" cy="253916"/>
          </a:xfrm>
          <a:prstGeom prst="rect">
            <a:avLst/>
          </a:prstGeom>
          <a:noFill/>
        </p:spPr>
        <p:txBody>
          <a:bodyPr wrap="none" rtlCol="0" anchor="ctr">
            <a:spAutoFit/>
          </a:bodyPr>
          <a:lstStyle/>
          <a:p>
            <a:pPr algn="ctr"/>
            <a:r>
              <a:rPr lang="en-GB" sz="1050" b="1" dirty="0" smtClean="0">
                <a:solidFill>
                  <a:schemeClr val="bg1"/>
                </a:solidFill>
                <a:latin typeface="Arial" pitchFamily="34" charset="0"/>
                <a:cs typeface="Arial" pitchFamily="34" charset="0"/>
              </a:rPr>
              <a:t>0%</a:t>
            </a:r>
            <a:endParaRPr lang="en-IN" sz="1050" b="1" dirty="0">
              <a:solidFill>
                <a:schemeClr val="bg1"/>
              </a:solidFill>
              <a:latin typeface="Arial" pitchFamily="34" charset="0"/>
              <a:cs typeface="Arial" pitchFamily="34" charset="0"/>
            </a:endParaRPr>
          </a:p>
        </p:txBody>
      </p:sp>
      <p:sp>
        <p:nvSpPr>
          <p:cNvPr id="38" name="TextBox 37"/>
          <p:cNvSpPr txBox="1"/>
          <p:nvPr/>
        </p:nvSpPr>
        <p:spPr>
          <a:xfrm>
            <a:off x="4062973" y="4242713"/>
            <a:ext cx="380233" cy="253916"/>
          </a:xfrm>
          <a:prstGeom prst="rect">
            <a:avLst/>
          </a:prstGeom>
          <a:noFill/>
        </p:spPr>
        <p:txBody>
          <a:bodyPr wrap="none" rtlCol="0" anchor="ctr">
            <a:spAutoFit/>
          </a:bodyPr>
          <a:lstStyle/>
          <a:p>
            <a:pPr algn="ctr"/>
            <a:r>
              <a:rPr lang="en-GB" sz="1050" b="1" dirty="0" smtClean="0">
                <a:solidFill>
                  <a:schemeClr val="bg1"/>
                </a:solidFill>
                <a:latin typeface="Arial" pitchFamily="34" charset="0"/>
                <a:cs typeface="Arial" pitchFamily="34" charset="0"/>
              </a:rPr>
              <a:t>0%</a:t>
            </a:r>
            <a:endParaRPr lang="en-IN" sz="1050" b="1" dirty="0">
              <a:solidFill>
                <a:schemeClr val="bg1"/>
              </a:solidFill>
              <a:latin typeface="Arial" pitchFamily="34" charset="0"/>
              <a:cs typeface="Arial" pitchFamily="34" charset="0"/>
            </a:endParaRPr>
          </a:p>
        </p:txBody>
      </p:sp>
      <p:sp>
        <p:nvSpPr>
          <p:cNvPr id="39" name="TextBox 38"/>
          <p:cNvSpPr txBox="1"/>
          <p:nvPr/>
        </p:nvSpPr>
        <p:spPr>
          <a:xfrm>
            <a:off x="3601471" y="3706848"/>
            <a:ext cx="380233" cy="253916"/>
          </a:xfrm>
          <a:prstGeom prst="rect">
            <a:avLst/>
          </a:prstGeom>
          <a:noFill/>
        </p:spPr>
        <p:txBody>
          <a:bodyPr wrap="none" rtlCol="0" anchor="ctr">
            <a:spAutoFit/>
          </a:bodyPr>
          <a:lstStyle/>
          <a:p>
            <a:pPr algn="ctr"/>
            <a:r>
              <a:rPr lang="en-GB" sz="1050" b="1" dirty="0" smtClean="0">
                <a:solidFill>
                  <a:schemeClr val="bg1"/>
                </a:solidFill>
                <a:latin typeface="Arial" pitchFamily="34" charset="0"/>
                <a:cs typeface="Arial" pitchFamily="34" charset="0"/>
              </a:rPr>
              <a:t>0%</a:t>
            </a:r>
            <a:endParaRPr lang="en-IN" sz="1050" b="1" dirty="0">
              <a:solidFill>
                <a:schemeClr val="bg1"/>
              </a:solidFill>
              <a:latin typeface="Arial" pitchFamily="34" charset="0"/>
              <a:cs typeface="Arial" pitchFamily="34" charset="0"/>
            </a:endParaRPr>
          </a:p>
        </p:txBody>
      </p:sp>
      <p:sp>
        <p:nvSpPr>
          <p:cNvPr id="40" name="TextBox 39"/>
          <p:cNvSpPr txBox="1"/>
          <p:nvPr/>
        </p:nvSpPr>
        <p:spPr>
          <a:xfrm>
            <a:off x="3803747" y="2875628"/>
            <a:ext cx="421752" cy="253916"/>
          </a:xfrm>
          <a:prstGeom prst="rect">
            <a:avLst/>
          </a:prstGeom>
          <a:noFill/>
        </p:spPr>
        <p:txBody>
          <a:bodyPr wrap="square" rtlCol="0" anchor="ctr">
            <a:spAutoFit/>
          </a:bodyPr>
          <a:lstStyle/>
          <a:p>
            <a:pPr algn="ctr"/>
            <a:r>
              <a:rPr lang="en-GB" sz="1050" b="1" dirty="0" smtClean="0">
                <a:solidFill>
                  <a:schemeClr val="bg1"/>
                </a:solidFill>
                <a:latin typeface="Arial" pitchFamily="34" charset="0"/>
                <a:cs typeface="Arial" pitchFamily="34" charset="0"/>
              </a:rPr>
              <a:t>0%</a:t>
            </a:r>
            <a:endParaRPr lang="en-IN" sz="1050" b="1" dirty="0">
              <a:solidFill>
                <a:schemeClr val="bg1"/>
              </a:solidFill>
              <a:latin typeface="Arial" pitchFamily="34" charset="0"/>
              <a:cs typeface="Arial" pitchFamily="34" charset="0"/>
            </a:endParaRPr>
          </a:p>
        </p:txBody>
      </p:sp>
      <p:sp>
        <p:nvSpPr>
          <p:cNvPr id="41" name="TextBox 40"/>
          <p:cNvSpPr txBox="1"/>
          <p:nvPr/>
        </p:nvSpPr>
        <p:spPr>
          <a:xfrm>
            <a:off x="4189937" y="1584914"/>
            <a:ext cx="1103761" cy="523220"/>
          </a:xfrm>
          <a:prstGeom prst="rect">
            <a:avLst/>
          </a:prstGeom>
          <a:noFill/>
        </p:spPr>
        <p:txBody>
          <a:bodyPr wrap="square" rtlCol="0" anchor="t">
            <a:spAutoFit/>
          </a:bodyPr>
          <a:lstStyle/>
          <a:p>
            <a:r>
              <a:rPr lang="en-US" sz="1400" kern="0" dirty="0" smtClean="0">
                <a:solidFill>
                  <a:schemeClr val="tx1">
                    <a:lumMod val="75000"/>
                    <a:lumOff val="25000"/>
                  </a:schemeClr>
                </a:solidFill>
                <a:latin typeface="Arial" pitchFamily="34" charset="0"/>
                <a:cs typeface="Arial" pitchFamily="34" charset="0"/>
              </a:rPr>
              <a:t>Baseline analysis </a:t>
            </a:r>
            <a:endParaRPr lang="en-US" sz="1400" kern="0" dirty="0">
              <a:solidFill>
                <a:schemeClr val="tx1">
                  <a:lumMod val="75000"/>
                  <a:lumOff val="25000"/>
                </a:schemeClr>
              </a:solidFill>
              <a:latin typeface="Arial" pitchFamily="34" charset="0"/>
              <a:cs typeface="Arial" pitchFamily="34" charset="0"/>
            </a:endParaRPr>
          </a:p>
        </p:txBody>
      </p:sp>
      <p:sp>
        <p:nvSpPr>
          <p:cNvPr id="42" name="TextBox 41"/>
          <p:cNvSpPr txBox="1"/>
          <p:nvPr/>
        </p:nvSpPr>
        <p:spPr>
          <a:xfrm>
            <a:off x="4403364" y="1200945"/>
            <a:ext cx="628698" cy="338554"/>
          </a:xfrm>
          <a:prstGeom prst="rect">
            <a:avLst/>
          </a:prstGeom>
          <a:noFill/>
        </p:spPr>
        <p:txBody>
          <a:bodyPr wrap="none" rtlCol="0" anchor="b">
            <a:spAutoFit/>
          </a:bodyPr>
          <a:lstStyle/>
          <a:p>
            <a:pPr algn="ctr"/>
            <a:r>
              <a:rPr lang="en-GB" sz="1600" b="1" dirty="0" smtClean="0">
                <a:solidFill>
                  <a:schemeClr val="accent1"/>
                </a:solidFill>
                <a:latin typeface="Arial" pitchFamily="34" charset="0"/>
                <a:cs typeface="Arial" pitchFamily="34" charset="0"/>
              </a:rPr>
              <a:t>WP1</a:t>
            </a:r>
            <a:endParaRPr lang="en-IN" sz="1600" b="1" dirty="0">
              <a:solidFill>
                <a:schemeClr val="accent1"/>
              </a:solidFill>
              <a:latin typeface="Arial" pitchFamily="34" charset="0"/>
              <a:cs typeface="Arial" pitchFamily="34" charset="0"/>
            </a:endParaRPr>
          </a:p>
        </p:txBody>
      </p:sp>
      <p:sp>
        <p:nvSpPr>
          <p:cNvPr id="43" name="TextBox 42"/>
          <p:cNvSpPr txBox="1"/>
          <p:nvPr/>
        </p:nvSpPr>
        <p:spPr>
          <a:xfrm>
            <a:off x="5420750" y="2204229"/>
            <a:ext cx="1271814" cy="738664"/>
          </a:xfrm>
          <a:prstGeom prst="rect">
            <a:avLst/>
          </a:prstGeom>
          <a:noFill/>
        </p:spPr>
        <p:txBody>
          <a:bodyPr wrap="square" rtlCol="0" anchor="t">
            <a:spAutoFit/>
          </a:bodyPr>
          <a:lstStyle/>
          <a:p>
            <a:r>
              <a:rPr lang="en-US" sz="1400" kern="0" dirty="0">
                <a:solidFill>
                  <a:schemeClr val="tx1">
                    <a:lumMod val="75000"/>
                    <a:lumOff val="25000"/>
                  </a:schemeClr>
                </a:solidFill>
                <a:latin typeface="Arial" pitchFamily="34" charset="0"/>
                <a:cs typeface="Arial" pitchFamily="34" charset="0"/>
              </a:rPr>
              <a:t>UNI-TEL training path development</a:t>
            </a:r>
          </a:p>
        </p:txBody>
      </p:sp>
      <p:sp>
        <p:nvSpPr>
          <p:cNvPr id="44" name="TextBox 43"/>
          <p:cNvSpPr txBox="1"/>
          <p:nvPr/>
        </p:nvSpPr>
        <p:spPr>
          <a:xfrm>
            <a:off x="5515790" y="1826700"/>
            <a:ext cx="1014473" cy="338554"/>
          </a:xfrm>
          <a:prstGeom prst="rect">
            <a:avLst/>
          </a:prstGeom>
          <a:noFill/>
        </p:spPr>
        <p:txBody>
          <a:bodyPr wrap="square" rtlCol="0" anchor="b">
            <a:spAutoFit/>
          </a:bodyPr>
          <a:lstStyle/>
          <a:p>
            <a:pPr algn="ctr"/>
            <a:r>
              <a:rPr lang="en-GB" sz="1600" b="1" dirty="0" smtClean="0">
                <a:solidFill>
                  <a:schemeClr val="accent2"/>
                </a:solidFill>
                <a:latin typeface="Arial" pitchFamily="34" charset="0"/>
                <a:cs typeface="Arial" pitchFamily="34" charset="0"/>
              </a:rPr>
              <a:t>WP2</a:t>
            </a:r>
            <a:endParaRPr lang="en-IN" sz="1600" b="1" dirty="0">
              <a:solidFill>
                <a:schemeClr val="accent2"/>
              </a:solidFill>
              <a:latin typeface="Arial" pitchFamily="34" charset="0"/>
              <a:cs typeface="Arial" pitchFamily="34" charset="0"/>
            </a:endParaRPr>
          </a:p>
        </p:txBody>
      </p:sp>
      <p:sp>
        <p:nvSpPr>
          <p:cNvPr id="45" name="TextBox 44"/>
          <p:cNvSpPr txBox="1"/>
          <p:nvPr/>
        </p:nvSpPr>
        <p:spPr>
          <a:xfrm>
            <a:off x="5736875" y="3637153"/>
            <a:ext cx="1686939" cy="523220"/>
          </a:xfrm>
          <a:prstGeom prst="rect">
            <a:avLst/>
          </a:prstGeom>
          <a:noFill/>
        </p:spPr>
        <p:txBody>
          <a:bodyPr wrap="square" rtlCol="0" anchor="t">
            <a:spAutoFit/>
          </a:bodyPr>
          <a:lstStyle/>
          <a:p>
            <a:r>
              <a:rPr lang="en-US" sz="1400" kern="0" dirty="0">
                <a:solidFill>
                  <a:schemeClr val="tx1">
                    <a:lumMod val="75000"/>
                    <a:lumOff val="25000"/>
                  </a:schemeClr>
                </a:solidFill>
                <a:latin typeface="Arial" pitchFamily="34" charset="0"/>
                <a:cs typeface="Arial" pitchFamily="34" charset="0"/>
              </a:rPr>
              <a:t>UNI-TEL training delivery </a:t>
            </a:r>
          </a:p>
        </p:txBody>
      </p:sp>
      <p:sp>
        <p:nvSpPr>
          <p:cNvPr id="46" name="TextBox 45"/>
          <p:cNvSpPr txBox="1"/>
          <p:nvPr/>
        </p:nvSpPr>
        <p:spPr>
          <a:xfrm>
            <a:off x="6017212" y="3297614"/>
            <a:ext cx="988467" cy="338554"/>
          </a:xfrm>
          <a:prstGeom prst="rect">
            <a:avLst/>
          </a:prstGeom>
          <a:noFill/>
        </p:spPr>
        <p:txBody>
          <a:bodyPr wrap="square" rtlCol="0" anchor="b">
            <a:spAutoFit/>
          </a:bodyPr>
          <a:lstStyle/>
          <a:p>
            <a:pPr algn="ctr"/>
            <a:r>
              <a:rPr lang="en-GB" sz="1600" b="1" dirty="0" smtClean="0">
                <a:solidFill>
                  <a:schemeClr val="accent3"/>
                </a:solidFill>
                <a:latin typeface="Arial" pitchFamily="34" charset="0"/>
                <a:cs typeface="Arial" pitchFamily="34" charset="0"/>
              </a:rPr>
              <a:t>WP3</a:t>
            </a:r>
            <a:endParaRPr lang="en-IN" sz="1600" b="1" dirty="0">
              <a:solidFill>
                <a:schemeClr val="accent3"/>
              </a:solidFill>
              <a:latin typeface="Arial" pitchFamily="34" charset="0"/>
              <a:cs typeface="Arial" pitchFamily="34" charset="0"/>
            </a:endParaRPr>
          </a:p>
        </p:txBody>
      </p:sp>
      <p:sp>
        <p:nvSpPr>
          <p:cNvPr id="47" name="TextBox 46"/>
          <p:cNvSpPr txBox="1"/>
          <p:nvPr/>
        </p:nvSpPr>
        <p:spPr>
          <a:xfrm>
            <a:off x="4896988" y="4933709"/>
            <a:ext cx="1471033" cy="738664"/>
          </a:xfrm>
          <a:prstGeom prst="rect">
            <a:avLst/>
          </a:prstGeom>
          <a:noFill/>
        </p:spPr>
        <p:txBody>
          <a:bodyPr wrap="square" rtlCol="0" anchor="t">
            <a:spAutoFit/>
          </a:bodyPr>
          <a:lstStyle/>
          <a:p>
            <a:r>
              <a:rPr lang="en-US" sz="1400" kern="0" dirty="0">
                <a:solidFill>
                  <a:schemeClr val="tx1">
                    <a:lumMod val="75000"/>
                    <a:lumOff val="25000"/>
                  </a:schemeClr>
                </a:solidFill>
                <a:latin typeface="Arial" pitchFamily="34" charset="0"/>
                <a:cs typeface="Arial" pitchFamily="34" charset="0"/>
              </a:rPr>
              <a:t>UNI-TEL curriculum </a:t>
            </a:r>
            <a:r>
              <a:rPr lang="en-US" sz="1400" kern="0" dirty="0" err="1">
                <a:solidFill>
                  <a:schemeClr val="tx1">
                    <a:lumMod val="75000"/>
                    <a:lumOff val="25000"/>
                  </a:schemeClr>
                </a:solidFill>
                <a:latin typeface="Arial" pitchFamily="34" charset="0"/>
                <a:cs typeface="Arial" pitchFamily="34" charset="0"/>
              </a:rPr>
              <a:t>modernisation</a:t>
            </a:r>
            <a:endParaRPr lang="en-US" sz="1400" kern="0" dirty="0">
              <a:solidFill>
                <a:schemeClr val="tx1">
                  <a:lumMod val="75000"/>
                  <a:lumOff val="25000"/>
                </a:schemeClr>
              </a:solidFill>
              <a:latin typeface="Arial" pitchFamily="34" charset="0"/>
              <a:cs typeface="Arial" pitchFamily="34" charset="0"/>
            </a:endParaRPr>
          </a:p>
        </p:txBody>
      </p:sp>
      <p:sp>
        <p:nvSpPr>
          <p:cNvPr id="48" name="TextBox 47"/>
          <p:cNvSpPr txBox="1"/>
          <p:nvPr/>
        </p:nvSpPr>
        <p:spPr>
          <a:xfrm>
            <a:off x="5096394" y="4649321"/>
            <a:ext cx="973098" cy="338554"/>
          </a:xfrm>
          <a:prstGeom prst="rect">
            <a:avLst/>
          </a:prstGeom>
          <a:noFill/>
        </p:spPr>
        <p:txBody>
          <a:bodyPr wrap="square" rtlCol="0" anchor="b">
            <a:spAutoFit/>
          </a:bodyPr>
          <a:lstStyle/>
          <a:p>
            <a:pPr algn="ctr"/>
            <a:r>
              <a:rPr lang="en-GB" sz="1600" b="1" dirty="0" smtClean="0">
                <a:solidFill>
                  <a:schemeClr val="accent4"/>
                </a:solidFill>
                <a:latin typeface="Arial" pitchFamily="34" charset="0"/>
                <a:cs typeface="Arial" pitchFamily="34" charset="0"/>
              </a:rPr>
              <a:t>WP4</a:t>
            </a:r>
            <a:endParaRPr lang="en-IN" sz="1600" b="1" dirty="0">
              <a:solidFill>
                <a:schemeClr val="accent4"/>
              </a:solidFill>
              <a:latin typeface="Arial" pitchFamily="34" charset="0"/>
              <a:cs typeface="Arial" pitchFamily="34" charset="0"/>
            </a:endParaRPr>
          </a:p>
        </p:txBody>
      </p:sp>
      <p:sp>
        <p:nvSpPr>
          <p:cNvPr id="49" name="TextBox 48"/>
          <p:cNvSpPr txBox="1"/>
          <p:nvPr/>
        </p:nvSpPr>
        <p:spPr>
          <a:xfrm>
            <a:off x="3278021" y="4876862"/>
            <a:ext cx="1393361" cy="738664"/>
          </a:xfrm>
          <a:prstGeom prst="rect">
            <a:avLst/>
          </a:prstGeom>
          <a:noFill/>
        </p:spPr>
        <p:txBody>
          <a:bodyPr wrap="square" rtlCol="0" anchor="t">
            <a:spAutoFit/>
          </a:bodyPr>
          <a:lstStyle/>
          <a:p>
            <a:r>
              <a:rPr lang="en-US" sz="1400" kern="0" dirty="0" smtClean="0">
                <a:solidFill>
                  <a:schemeClr val="tx1">
                    <a:lumMod val="75000"/>
                    <a:lumOff val="25000"/>
                  </a:schemeClr>
                </a:solidFill>
                <a:latin typeface="Arial" pitchFamily="34" charset="0"/>
                <a:cs typeface="Arial" pitchFamily="34" charset="0"/>
              </a:rPr>
              <a:t>Quality assurance and evaluation </a:t>
            </a:r>
            <a:endParaRPr lang="en-US" sz="1400" kern="0" dirty="0">
              <a:solidFill>
                <a:schemeClr val="tx1">
                  <a:lumMod val="75000"/>
                  <a:lumOff val="25000"/>
                </a:schemeClr>
              </a:solidFill>
              <a:latin typeface="Arial" pitchFamily="34" charset="0"/>
              <a:cs typeface="Arial" pitchFamily="34" charset="0"/>
            </a:endParaRPr>
          </a:p>
        </p:txBody>
      </p:sp>
      <p:sp>
        <p:nvSpPr>
          <p:cNvPr id="50" name="TextBox 49"/>
          <p:cNvSpPr txBox="1"/>
          <p:nvPr/>
        </p:nvSpPr>
        <p:spPr>
          <a:xfrm>
            <a:off x="3464765" y="4564683"/>
            <a:ext cx="628698" cy="338554"/>
          </a:xfrm>
          <a:prstGeom prst="rect">
            <a:avLst/>
          </a:prstGeom>
          <a:noFill/>
        </p:spPr>
        <p:txBody>
          <a:bodyPr wrap="none" rtlCol="0" anchor="b">
            <a:spAutoFit/>
          </a:bodyPr>
          <a:lstStyle/>
          <a:p>
            <a:r>
              <a:rPr lang="en-GB" sz="1600" b="1" dirty="0" smtClean="0">
                <a:solidFill>
                  <a:schemeClr val="accent1"/>
                </a:solidFill>
                <a:latin typeface="Arial" pitchFamily="34" charset="0"/>
                <a:cs typeface="Arial" pitchFamily="34" charset="0"/>
              </a:rPr>
              <a:t>WP5</a:t>
            </a:r>
            <a:endParaRPr lang="en-IN" sz="1600" b="1" dirty="0">
              <a:solidFill>
                <a:schemeClr val="accent1"/>
              </a:solidFill>
              <a:latin typeface="Arial" pitchFamily="34" charset="0"/>
              <a:cs typeface="Arial" pitchFamily="34" charset="0"/>
            </a:endParaRPr>
          </a:p>
        </p:txBody>
      </p:sp>
      <p:sp>
        <p:nvSpPr>
          <p:cNvPr id="51" name="TextBox 50"/>
          <p:cNvSpPr txBox="1"/>
          <p:nvPr/>
        </p:nvSpPr>
        <p:spPr>
          <a:xfrm>
            <a:off x="2280470" y="3653060"/>
            <a:ext cx="1444988" cy="523220"/>
          </a:xfrm>
          <a:prstGeom prst="rect">
            <a:avLst/>
          </a:prstGeom>
          <a:noFill/>
        </p:spPr>
        <p:txBody>
          <a:bodyPr wrap="square" rtlCol="0" anchor="t">
            <a:spAutoFit/>
          </a:bodyPr>
          <a:lstStyle/>
          <a:p>
            <a:r>
              <a:rPr lang="en-US" sz="1400" kern="0" dirty="0" smtClean="0">
                <a:solidFill>
                  <a:schemeClr val="tx1">
                    <a:lumMod val="75000"/>
                    <a:lumOff val="25000"/>
                  </a:schemeClr>
                </a:solidFill>
                <a:latin typeface="Arial" pitchFamily="34" charset="0"/>
                <a:cs typeface="Arial" pitchFamily="34" charset="0"/>
              </a:rPr>
              <a:t>Dissemination and exploitation </a:t>
            </a:r>
            <a:endParaRPr lang="en-US" sz="1400" kern="0" dirty="0">
              <a:solidFill>
                <a:schemeClr val="tx1">
                  <a:lumMod val="75000"/>
                  <a:lumOff val="25000"/>
                </a:schemeClr>
              </a:solidFill>
              <a:latin typeface="Arial" pitchFamily="34" charset="0"/>
              <a:cs typeface="Arial" pitchFamily="34" charset="0"/>
            </a:endParaRPr>
          </a:p>
        </p:txBody>
      </p:sp>
      <p:sp>
        <p:nvSpPr>
          <p:cNvPr id="52" name="TextBox 51"/>
          <p:cNvSpPr txBox="1"/>
          <p:nvPr/>
        </p:nvSpPr>
        <p:spPr>
          <a:xfrm>
            <a:off x="2580951" y="3317372"/>
            <a:ext cx="628698" cy="338554"/>
          </a:xfrm>
          <a:prstGeom prst="rect">
            <a:avLst/>
          </a:prstGeom>
          <a:noFill/>
        </p:spPr>
        <p:txBody>
          <a:bodyPr wrap="none" rtlCol="0" anchor="b">
            <a:spAutoFit/>
          </a:bodyPr>
          <a:lstStyle/>
          <a:p>
            <a:r>
              <a:rPr lang="en-GB" sz="1600" b="1" dirty="0" smtClean="0">
                <a:solidFill>
                  <a:schemeClr val="accent5"/>
                </a:solidFill>
                <a:latin typeface="Arial" pitchFamily="34" charset="0"/>
                <a:cs typeface="Arial" pitchFamily="34" charset="0"/>
              </a:rPr>
              <a:t>WP6</a:t>
            </a:r>
            <a:endParaRPr lang="en-IN" sz="1600" b="1" dirty="0">
              <a:solidFill>
                <a:schemeClr val="accent5"/>
              </a:solidFill>
              <a:latin typeface="Arial" pitchFamily="34" charset="0"/>
              <a:cs typeface="Arial" pitchFamily="34" charset="0"/>
            </a:endParaRPr>
          </a:p>
        </p:txBody>
      </p:sp>
      <p:sp>
        <p:nvSpPr>
          <p:cNvPr id="53" name="TextBox 52"/>
          <p:cNvSpPr txBox="1"/>
          <p:nvPr/>
        </p:nvSpPr>
        <p:spPr>
          <a:xfrm>
            <a:off x="2704770" y="2194036"/>
            <a:ext cx="1324568" cy="523220"/>
          </a:xfrm>
          <a:prstGeom prst="rect">
            <a:avLst/>
          </a:prstGeom>
          <a:noFill/>
        </p:spPr>
        <p:txBody>
          <a:bodyPr wrap="square" rtlCol="0" anchor="t">
            <a:spAutoFit/>
          </a:bodyPr>
          <a:lstStyle/>
          <a:p>
            <a:r>
              <a:rPr lang="en-US" sz="1400" kern="0" dirty="0" smtClean="0">
                <a:solidFill>
                  <a:schemeClr val="tx1">
                    <a:lumMod val="75000"/>
                    <a:lumOff val="25000"/>
                  </a:schemeClr>
                </a:solidFill>
                <a:latin typeface="Arial" pitchFamily="34" charset="0"/>
                <a:cs typeface="Arial" pitchFamily="34" charset="0"/>
              </a:rPr>
              <a:t>Project management </a:t>
            </a:r>
            <a:endParaRPr lang="en-US" sz="1400" kern="0" dirty="0">
              <a:solidFill>
                <a:schemeClr val="tx1">
                  <a:lumMod val="75000"/>
                  <a:lumOff val="25000"/>
                </a:schemeClr>
              </a:solidFill>
              <a:latin typeface="Arial" pitchFamily="34" charset="0"/>
              <a:cs typeface="Arial" pitchFamily="34" charset="0"/>
            </a:endParaRPr>
          </a:p>
        </p:txBody>
      </p:sp>
      <p:sp>
        <p:nvSpPr>
          <p:cNvPr id="54" name="TextBox 53"/>
          <p:cNvSpPr txBox="1"/>
          <p:nvPr/>
        </p:nvSpPr>
        <p:spPr>
          <a:xfrm>
            <a:off x="2867124" y="1800791"/>
            <a:ext cx="973291" cy="338554"/>
          </a:xfrm>
          <a:prstGeom prst="rect">
            <a:avLst/>
          </a:prstGeom>
          <a:noFill/>
        </p:spPr>
        <p:txBody>
          <a:bodyPr wrap="square" rtlCol="0" anchor="b">
            <a:spAutoFit/>
          </a:bodyPr>
          <a:lstStyle/>
          <a:p>
            <a:pPr algn="ctr"/>
            <a:r>
              <a:rPr lang="en-GB" sz="1600" b="1" dirty="0" smtClean="0">
                <a:solidFill>
                  <a:schemeClr val="accent6"/>
                </a:solidFill>
                <a:latin typeface="Arial" pitchFamily="34" charset="0"/>
                <a:cs typeface="Arial" pitchFamily="34" charset="0"/>
              </a:rPr>
              <a:t>WP7</a:t>
            </a:r>
            <a:endParaRPr lang="en-IN" sz="1600" b="1" dirty="0">
              <a:solidFill>
                <a:schemeClr val="accent6"/>
              </a:solidFill>
              <a:latin typeface="Arial" pitchFamily="34" charset="0"/>
              <a:cs typeface="Arial" pitchFamily="34" charset="0"/>
            </a:endParaRPr>
          </a:p>
        </p:txBody>
      </p:sp>
      <p:sp>
        <p:nvSpPr>
          <p:cNvPr id="82" name="TextBox 81">
            <a:extLst>
              <a:ext uri="{FF2B5EF4-FFF2-40B4-BE49-F238E27FC236}">
                <a16:creationId xmlns:a16="http://schemas.microsoft.com/office/drawing/2014/main" id="{F711819D-688E-4F63-90FB-4AFAD823A145}"/>
              </a:ext>
            </a:extLst>
          </p:cNvPr>
          <p:cNvSpPr txBox="1"/>
          <p:nvPr/>
        </p:nvSpPr>
        <p:spPr>
          <a:xfrm rot="2937415">
            <a:off x="4985154" y="3116713"/>
            <a:ext cx="335349" cy="253916"/>
          </a:xfrm>
          <a:prstGeom prst="rect">
            <a:avLst/>
          </a:prstGeom>
          <a:noFill/>
        </p:spPr>
        <p:txBody>
          <a:bodyPr wrap="none" rtlCol="0" anchor="ctr">
            <a:spAutoFit/>
          </a:bodyPr>
          <a:lstStyle/>
          <a:p>
            <a:pPr algn="ctr"/>
            <a:r>
              <a:rPr lang="en-GB" sz="1050" b="1" dirty="0" smtClean="0">
                <a:solidFill>
                  <a:schemeClr val="bg1"/>
                </a:solidFill>
                <a:latin typeface="Arial" pitchFamily="34" charset="0"/>
                <a:cs typeface="Arial" pitchFamily="34" charset="0"/>
              </a:rPr>
              <a:t>02</a:t>
            </a:r>
            <a:endParaRPr lang="en-IN" sz="1050" b="1" dirty="0">
              <a:solidFill>
                <a:schemeClr val="bg1"/>
              </a:solidFill>
              <a:latin typeface="Arial" pitchFamily="34" charset="0"/>
              <a:cs typeface="Arial" pitchFamily="34" charset="0"/>
            </a:endParaRPr>
          </a:p>
        </p:txBody>
      </p:sp>
      <p:sp>
        <p:nvSpPr>
          <p:cNvPr id="83" name="TextBox 82">
            <a:extLst>
              <a:ext uri="{FF2B5EF4-FFF2-40B4-BE49-F238E27FC236}">
                <a16:creationId xmlns:a16="http://schemas.microsoft.com/office/drawing/2014/main" id="{565FCFF6-698B-4229-8FAD-B6EA9E5603E2}"/>
              </a:ext>
            </a:extLst>
          </p:cNvPr>
          <p:cNvSpPr txBox="1"/>
          <p:nvPr/>
        </p:nvSpPr>
        <p:spPr>
          <a:xfrm rot="21424952">
            <a:off x="5393104" y="3615522"/>
            <a:ext cx="421752" cy="253916"/>
          </a:xfrm>
          <a:prstGeom prst="rect">
            <a:avLst/>
          </a:prstGeom>
          <a:noFill/>
        </p:spPr>
        <p:txBody>
          <a:bodyPr wrap="square" rtlCol="0" anchor="ctr">
            <a:spAutoFit/>
          </a:bodyPr>
          <a:lstStyle/>
          <a:p>
            <a:pPr algn="ctr"/>
            <a:r>
              <a:rPr lang="en-GB" sz="1050" b="1" dirty="0" smtClean="0">
                <a:solidFill>
                  <a:schemeClr val="bg1"/>
                </a:solidFill>
                <a:latin typeface="Arial" pitchFamily="34" charset="0"/>
                <a:cs typeface="Arial" pitchFamily="34" charset="0"/>
              </a:rPr>
              <a:t>0%</a:t>
            </a:r>
            <a:endParaRPr lang="en-IN" sz="1050" b="1" dirty="0">
              <a:solidFill>
                <a:schemeClr val="bg1"/>
              </a:solidFill>
              <a:latin typeface="Arial" pitchFamily="34" charset="0"/>
              <a:cs typeface="Arial" pitchFamily="34" charset="0"/>
            </a:endParaRPr>
          </a:p>
        </p:txBody>
      </p:sp>
      <p:pic>
        <p:nvPicPr>
          <p:cNvPr id="58" name="Picture 2" descr="\\unimarconi.loc\bpr\Progetti\USGM\UTGM_dal_6_agosto\PJ EUROPEI\PJ_IN_ESECUZIONE\BRIGHTS\WP6_Dissemination\LOGO\LOGOS\PARTNERS logos\P4. USGM\LOGO_USG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3460" y="73793"/>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12"/>
          <p:cNvCxnSpPr/>
          <p:nvPr/>
        </p:nvCxnSpPr>
        <p:spPr>
          <a:xfrm>
            <a:off x="1096062" y="89592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60" name="Rounded Rectangle 13"/>
          <p:cNvSpPr>
            <a:spLocks noChangeArrowheads="1"/>
          </p:cNvSpPr>
          <p:nvPr/>
        </p:nvSpPr>
        <p:spPr bwMode="auto">
          <a:xfrm>
            <a:off x="1820913" y="168011"/>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dirty="0" err="1">
                <a:solidFill>
                  <a:srgbClr val="000000"/>
                </a:solidFill>
                <a:latin typeface="Calibri" panose="020F0502020204030204" pitchFamily="34" charset="0"/>
              </a:rPr>
              <a:t>Modernisation</a:t>
            </a:r>
            <a:r>
              <a:rPr lang="en-US" sz="1200" b="1" dirty="0">
                <a:solidFill>
                  <a:srgbClr val="000000"/>
                </a:solidFill>
                <a:latin typeface="Calibri" panose="020F0502020204030204" pitchFamily="34" charset="0"/>
              </a:rPr>
              <a:t> and </a:t>
            </a:r>
            <a:r>
              <a:rPr lang="en-US" sz="1200" b="1" dirty="0" err="1">
                <a:solidFill>
                  <a:srgbClr val="000000"/>
                </a:solidFill>
                <a:latin typeface="Calibri" panose="020F0502020204030204" pitchFamily="34" charset="0"/>
              </a:rPr>
              <a:t>internationalisation</a:t>
            </a:r>
            <a:r>
              <a:rPr lang="en-US" sz="1200" b="1" dirty="0">
                <a:solidFill>
                  <a:srgbClr val="000000"/>
                </a:solidFill>
                <a:latin typeface="Calibri" panose="020F0502020204030204" pitchFamily="34" charset="0"/>
              </a:rPr>
              <a:t> of Iranian HEIs via collaborative TEL-based curriculum development in engineering and STEM/UNI-TEL</a:t>
            </a:r>
            <a:endParaRPr lang="en-US" sz="1200" b="1" dirty="0"/>
          </a:p>
        </p:txBody>
      </p:sp>
      <p:pic>
        <p:nvPicPr>
          <p:cNvPr id="61"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5" y="75140"/>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Connector 4"/>
          <p:cNvCxnSpPr/>
          <p:nvPr/>
        </p:nvCxnSpPr>
        <p:spPr>
          <a:xfrm>
            <a:off x="251520" y="6453336"/>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
        <p:nvSpPr>
          <p:cNvPr id="63" name="TextBox 33"/>
          <p:cNvSpPr txBox="1"/>
          <p:nvPr/>
        </p:nvSpPr>
        <p:spPr>
          <a:xfrm>
            <a:off x="5174874" y="2876851"/>
            <a:ext cx="522420" cy="253916"/>
          </a:xfrm>
          <a:prstGeom prst="rect">
            <a:avLst/>
          </a:prstGeom>
          <a:noFill/>
        </p:spPr>
        <p:txBody>
          <a:bodyPr wrap="square" rtlCol="0" anchor="ctr">
            <a:spAutoFit/>
          </a:bodyPr>
          <a:lstStyle/>
          <a:p>
            <a:pPr algn="ctr"/>
            <a:r>
              <a:rPr lang="en-IN" sz="1050" b="1" dirty="0" smtClean="0">
                <a:solidFill>
                  <a:schemeClr val="bg1"/>
                </a:solidFill>
                <a:latin typeface="Arial" pitchFamily="34" charset="0"/>
                <a:cs typeface="Arial" pitchFamily="34" charset="0"/>
              </a:rPr>
              <a:t>0%</a:t>
            </a:r>
            <a:endParaRPr lang="en-IN" sz="1050" b="1" dirty="0">
              <a:solidFill>
                <a:schemeClr val="bg1"/>
              </a:solidFill>
              <a:latin typeface="Arial" pitchFamily="34" charset="0"/>
              <a:cs typeface="Arial" pitchFamily="34" charset="0"/>
            </a:endParaRPr>
          </a:p>
        </p:txBody>
      </p:sp>
      <p:sp>
        <p:nvSpPr>
          <p:cNvPr id="4" name="Rettangolo 3"/>
          <p:cNvSpPr/>
          <p:nvPr/>
        </p:nvSpPr>
        <p:spPr>
          <a:xfrm rot="16200000">
            <a:off x="-832159" y="3148167"/>
            <a:ext cx="5388127" cy="461665"/>
          </a:xfrm>
          <a:prstGeom prst="rect">
            <a:avLst/>
          </a:prstGeom>
          <a:noFill/>
        </p:spPr>
        <p:txBody>
          <a:bodyPr wrap="square" lIns="91440" tIns="45720" rIns="91440" bIns="45720">
            <a:spAutoFit/>
          </a:bodyPr>
          <a:lstStyle/>
          <a:p>
            <a:pPr algn="ctr"/>
            <a:r>
              <a:rPr lang="it-IT"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Project </a:t>
            </a:r>
            <a:r>
              <a:rPr lang="it-IT"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structure</a:t>
            </a:r>
            <a:r>
              <a:rPr lang="it-IT"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it-IT"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ttangolo 4"/>
          <p:cNvSpPr/>
          <p:nvPr/>
        </p:nvSpPr>
        <p:spPr>
          <a:xfrm>
            <a:off x="3692463" y="3272529"/>
            <a:ext cx="1956219" cy="523220"/>
          </a:xfrm>
          <a:prstGeom prst="rect">
            <a:avLst/>
          </a:prstGeom>
          <a:noFill/>
        </p:spPr>
        <p:txBody>
          <a:bodyPr wrap="square" lIns="91440" tIns="45720" rIns="91440" bIns="45720">
            <a:spAutoFit/>
          </a:bodyPr>
          <a:lstStyle/>
          <a:p>
            <a:pPr algn="ctr"/>
            <a:r>
              <a:rPr lang="it-IT"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UNITEL </a:t>
            </a:r>
            <a:endParaRPr lang="it-IT"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Rettangolo 1"/>
          <p:cNvSpPr/>
          <p:nvPr/>
        </p:nvSpPr>
        <p:spPr>
          <a:xfrm rot="2676149">
            <a:off x="6366685" y="1821373"/>
            <a:ext cx="3033202"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2000" b="1" cap="none" spc="0" dirty="0" smtClean="0">
                <a:ln/>
                <a:solidFill>
                  <a:schemeClr val="accent3"/>
                </a:solidFill>
                <a:effectLst/>
              </a:rPr>
              <a:t>36 </a:t>
            </a:r>
            <a:r>
              <a:rPr lang="it-IT" sz="2000" b="1" cap="none" spc="0" dirty="0" err="1" smtClean="0">
                <a:ln/>
                <a:solidFill>
                  <a:schemeClr val="accent3"/>
                </a:solidFill>
                <a:effectLst/>
              </a:rPr>
              <a:t>month</a:t>
            </a:r>
            <a:r>
              <a:rPr lang="it-IT" sz="2000" b="1" dirty="0" err="1" smtClean="0">
                <a:ln/>
                <a:solidFill>
                  <a:schemeClr val="accent3"/>
                </a:solidFill>
              </a:rPr>
              <a:t>s</a:t>
            </a:r>
            <a:r>
              <a:rPr lang="it-IT" sz="2000" b="1" dirty="0" smtClean="0">
                <a:ln/>
                <a:solidFill>
                  <a:schemeClr val="accent3"/>
                </a:solidFill>
              </a:rPr>
              <a:t> </a:t>
            </a:r>
          </a:p>
          <a:p>
            <a:pPr algn="ctr"/>
            <a:r>
              <a:rPr lang="it-IT" sz="2000" b="1" dirty="0" smtClean="0">
                <a:ln/>
                <a:solidFill>
                  <a:schemeClr val="accent3"/>
                </a:solidFill>
              </a:rPr>
              <a:t>15/01/2021 – 14/01/2024</a:t>
            </a:r>
            <a:endParaRPr lang="it-IT" sz="2000" b="1" cap="none" spc="0" dirty="0">
              <a:ln/>
              <a:solidFill>
                <a:schemeClr val="accent3"/>
              </a:solidFill>
              <a:effectLst/>
            </a:endParaRPr>
          </a:p>
        </p:txBody>
      </p:sp>
    </p:spTree>
    <p:extLst>
      <p:ext uri="{BB962C8B-B14F-4D97-AF65-F5344CB8AC3E}">
        <p14:creationId xmlns:p14="http://schemas.microsoft.com/office/powerpoint/2010/main" val="260168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2364681517_78e9211250_b"/>
          <p:cNvPicPr>
            <a:picLocks noChangeAspect="1" noChangeArrowheads="1"/>
          </p:cNvPicPr>
          <p:nvPr/>
        </p:nvPicPr>
        <p:blipFill>
          <a:blip r:embed="rId3" cstate="print"/>
          <a:srcRect/>
          <a:stretch>
            <a:fillRect/>
          </a:stretch>
        </p:blipFill>
        <p:spPr bwMode="auto">
          <a:xfrm rot="3146538">
            <a:off x="7177260" y="976927"/>
            <a:ext cx="966156" cy="1169887"/>
          </a:xfrm>
          <a:prstGeom prst="rect">
            <a:avLst/>
          </a:prstGeom>
          <a:noFill/>
          <a:ln w="9525">
            <a:noFill/>
            <a:miter lim="800000"/>
            <a:headEnd/>
            <a:tailEnd/>
          </a:ln>
        </p:spPr>
      </p:pic>
      <p:sp>
        <p:nvSpPr>
          <p:cNvPr id="3" name="Slide Number Placeholder 2"/>
          <p:cNvSpPr>
            <a:spLocks noGrp="1"/>
          </p:cNvSpPr>
          <p:nvPr>
            <p:ph type="sldNum" sz="quarter" idx="12"/>
          </p:nvPr>
        </p:nvSpPr>
        <p:spPr>
          <a:xfrm>
            <a:off x="6686872" y="6453336"/>
            <a:ext cx="2133600" cy="365125"/>
          </a:xfrm>
        </p:spPr>
        <p:txBody>
          <a:bodyPr/>
          <a:lstStyle/>
          <a:p>
            <a:pPr>
              <a:defRPr/>
            </a:pPr>
            <a:fld id="{3ECC6F11-B421-43CF-B5E5-22889C2D69D2}" type="slidenum">
              <a:rPr lang="it-IT" smtClean="0">
                <a:solidFill>
                  <a:schemeClr val="tx1"/>
                </a:solidFill>
              </a:rPr>
              <a:pPr>
                <a:defRPr/>
              </a:pPr>
              <a:t>5</a:t>
            </a:fld>
            <a:endParaRPr lang="it-IT" dirty="0">
              <a:solidFill>
                <a:schemeClr val="tx1"/>
              </a:solidFill>
            </a:endParaRPr>
          </a:p>
        </p:txBody>
      </p:sp>
      <p:pic>
        <p:nvPicPr>
          <p:cNvPr id="12" name="Picture 11" descr="e6vczs.jp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72400" y="116632"/>
            <a:ext cx="841303" cy="793980"/>
          </a:xfrm>
          <a:prstGeom prst="rect">
            <a:avLst/>
          </a:prstGeom>
        </p:spPr>
      </p:pic>
      <p:cxnSp>
        <p:nvCxnSpPr>
          <p:cNvPr id="13" name="Straight Connector 12"/>
          <p:cNvCxnSpPr/>
          <p:nvPr/>
        </p:nvCxnSpPr>
        <p:spPr>
          <a:xfrm>
            <a:off x="1115616" y="764704"/>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a:spLocks noChangeArrowheads="1"/>
          </p:cNvSpPr>
          <p:nvPr/>
        </p:nvSpPr>
        <p:spPr bwMode="auto">
          <a:xfrm>
            <a:off x="1943708" y="202996"/>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cxnSp>
        <p:nvCxnSpPr>
          <p:cNvPr id="5" name="Straight Connector 4"/>
          <p:cNvCxnSpPr/>
          <p:nvPr/>
        </p:nvCxnSpPr>
        <p:spPr>
          <a:xfrm>
            <a:off x="251520" y="6453336"/>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pic>
        <p:nvPicPr>
          <p:cNvPr id="3074"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5" y="75140"/>
            <a:ext cx="939800" cy="63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idx="1"/>
          </p:nvPr>
        </p:nvSpPr>
        <p:spPr>
          <a:xfrm>
            <a:off x="219466" y="938014"/>
            <a:ext cx="8229600" cy="626040"/>
          </a:xfrm>
        </p:spPr>
        <p:txBody>
          <a:bodyPr/>
          <a:lstStyle/>
          <a:p>
            <a:pPr marL="0" indent="0" algn="ctr">
              <a:buNone/>
            </a:pPr>
            <a:r>
              <a:rPr lang="it-IT" sz="2400" b="1" dirty="0" smtClean="0">
                <a:solidFill>
                  <a:srgbClr val="0F5494"/>
                </a:solidFill>
              </a:rPr>
              <a:t> </a:t>
            </a:r>
            <a:r>
              <a:rPr lang="en-GB" sz="2800" b="1" dirty="0" smtClean="0">
                <a:solidFill>
                  <a:srgbClr val="0F5494"/>
                </a:solidFill>
              </a:rPr>
              <a:t>UNITEL beneficiaries</a:t>
            </a:r>
            <a:endParaRPr lang="it-IT" sz="2800" b="1" dirty="0">
              <a:solidFill>
                <a:srgbClr val="0F5494"/>
              </a:solidFill>
            </a:endParaRPr>
          </a:p>
        </p:txBody>
      </p:sp>
      <p:sp>
        <p:nvSpPr>
          <p:cNvPr id="11" name="CasellaDiTesto 10"/>
          <p:cNvSpPr txBox="1"/>
          <p:nvPr/>
        </p:nvSpPr>
        <p:spPr>
          <a:xfrm>
            <a:off x="305154" y="1412776"/>
            <a:ext cx="8461683" cy="5570756"/>
          </a:xfrm>
          <a:prstGeom prst="rect">
            <a:avLst/>
          </a:prstGeom>
          <a:noFill/>
        </p:spPr>
        <p:txBody>
          <a:bodyPr wrap="square" rtlCol="0">
            <a:spAutoFit/>
          </a:bodyPr>
          <a:lstStyle/>
          <a:p>
            <a:r>
              <a:rPr lang="it-IT" sz="2200" b="1" dirty="0">
                <a:solidFill>
                  <a:srgbClr val="0F5494"/>
                </a:solidFill>
                <a:latin typeface="+mn-lt"/>
                <a:ea typeface="+mn-ea"/>
              </a:rPr>
              <a:t>Direct </a:t>
            </a:r>
            <a:r>
              <a:rPr lang="it-IT" sz="2200" b="1" dirty="0" err="1">
                <a:solidFill>
                  <a:srgbClr val="0F5494"/>
                </a:solidFill>
                <a:latin typeface="+mn-lt"/>
                <a:ea typeface="+mn-ea"/>
              </a:rPr>
              <a:t>beneficiaries</a:t>
            </a:r>
            <a:r>
              <a:rPr lang="it-IT" sz="2200" b="1" dirty="0">
                <a:solidFill>
                  <a:srgbClr val="0F5494"/>
                </a:solidFill>
                <a:latin typeface="+mn-lt"/>
                <a:ea typeface="+mn-ea"/>
              </a:rPr>
              <a:t>:</a:t>
            </a:r>
          </a:p>
          <a:p>
            <a:r>
              <a:rPr lang="it-IT" sz="2200" b="1" dirty="0">
                <a:solidFill>
                  <a:srgbClr val="0F5494"/>
                </a:solidFill>
                <a:latin typeface="+mn-lt"/>
                <a:ea typeface="+mn-ea"/>
              </a:rPr>
              <a:t>First </a:t>
            </a:r>
            <a:r>
              <a:rPr lang="it-IT" sz="2200" b="1" dirty="0" err="1" smtClean="0">
                <a:solidFill>
                  <a:srgbClr val="0F5494"/>
                </a:solidFill>
                <a:latin typeface="+mn-lt"/>
                <a:ea typeface="+mn-ea"/>
              </a:rPr>
              <a:t>level</a:t>
            </a:r>
            <a:r>
              <a:rPr lang="it-IT" sz="2200" b="1" dirty="0" smtClean="0">
                <a:solidFill>
                  <a:srgbClr val="0F5494"/>
                </a:solidFill>
                <a:latin typeface="+mn-lt"/>
                <a:ea typeface="+mn-ea"/>
              </a:rPr>
              <a:t>:</a:t>
            </a:r>
            <a:endParaRPr lang="it-IT" sz="2200" b="1" dirty="0">
              <a:solidFill>
                <a:srgbClr val="0F5494"/>
              </a:solidFill>
              <a:latin typeface="+mn-lt"/>
              <a:ea typeface="+mn-ea"/>
            </a:endParaRPr>
          </a:p>
          <a:p>
            <a:pPr algn="just"/>
            <a:r>
              <a:rPr lang="en-US" sz="2200" dirty="0">
                <a:solidFill>
                  <a:srgbClr val="0F5494"/>
                </a:solidFill>
                <a:latin typeface="+mn-lt"/>
                <a:ea typeface="+mn-ea"/>
              </a:rPr>
              <a:t>Engineering and STEM departments professors and instructional designers (technical and pedagogical </a:t>
            </a:r>
            <a:r>
              <a:rPr lang="en-US" sz="2200" dirty="0" smtClean="0">
                <a:solidFill>
                  <a:srgbClr val="0F5494"/>
                </a:solidFill>
                <a:latin typeface="+mn-lt"/>
                <a:ea typeface="+mn-ea"/>
              </a:rPr>
              <a:t>staff): they </a:t>
            </a:r>
            <a:r>
              <a:rPr lang="en-US" sz="2200" dirty="0">
                <a:solidFill>
                  <a:srgbClr val="0F5494"/>
                </a:solidFill>
                <a:latin typeface="+mn-lt"/>
                <a:ea typeface="+mn-ea"/>
              </a:rPr>
              <a:t>will be directly involved with a bottom up approach at all stages of the project implementation</a:t>
            </a:r>
            <a:r>
              <a:rPr lang="en-US" sz="2200" dirty="0" smtClean="0">
                <a:solidFill>
                  <a:srgbClr val="0F5494"/>
                </a:solidFill>
                <a:latin typeface="+mn-lt"/>
                <a:ea typeface="+mn-ea"/>
              </a:rPr>
              <a:t>.</a:t>
            </a:r>
          </a:p>
          <a:p>
            <a:pPr algn="just"/>
            <a:r>
              <a:rPr lang="en-US" sz="2200" b="1" dirty="0" smtClean="0">
                <a:solidFill>
                  <a:srgbClr val="0F5494"/>
                </a:solidFill>
                <a:latin typeface="+mn-lt"/>
                <a:ea typeface="+mn-ea"/>
              </a:rPr>
              <a:t>Second </a:t>
            </a:r>
            <a:r>
              <a:rPr lang="en-US" sz="2200" b="1" dirty="0">
                <a:solidFill>
                  <a:srgbClr val="0F5494"/>
                </a:solidFill>
                <a:latin typeface="+mn-lt"/>
                <a:ea typeface="+mn-ea"/>
              </a:rPr>
              <a:t>level:</a:t>
            </a:r>
          </a:p>
          <a:p>
            <a:pPr algn="just"/>
            <a:r>
              <a:rPr lang="en-US" sz="2200" dirty="0">
                <a:solidFill>
                  <a:srgbClr val="0F5494"/>
                </a:solidFill>
                <a:latin typeface="+mn-lt"/>
                <a:ea typeface="+mn-ea"/>
              </a:rPr>
              <a:t>HEI’s students: </a:t>
            </a:r>
            <a:r>
              <a:rPr lang="en-US" sz="2200" dirty="0" smtClean="0">
                <a:solidFill>
                  <a:srgbClr val="0F5494"/>
                </a:solidFill>
                <a:latin typeface="+mn-lt"/>
                <a:ea typeface="+mn-ea"/>
              </a:rPr>
              <a:t>involved </a:t>
            </a:r>
            <a:r>
              <a:rPr lang="en-US" sz="2200" dirty="0">
                <a:solidFill>
                  <a:srgbClr val="0F5494"/>
                </a:solidFill>
                <a:latin typeface="+mn-lt"/>
                <a:ea typeface="+mn-ea"/>
              </a:rPr>
              <a:t>since the beginning </a:t>
            </a:r>
            <a:r>
              <a:rPr lang="en-US" sz="2200" dirty="0" smtClean="0">
                <a:solidFill>
                  <a:srgbClr val="0F5494"/>
                </a:solidFill>
                <a:latin typeface="+mn-lt"/>
                <a:ea typeface="+mn-ea"/>
              </a:rPr>
              <a:t>in </a:t>
            </a:r>
            <a:r>
              <a:rPr lang="en-US" sz="2200" dirty="0">
                <a:solidFill>
                  <a:srgbClr val="0F5494"/>
                </a:solidFill>
                <a:latin typeface="+mn-lt"/>
                <a:ea typeface="+mn-ea"/>
              </a:rPr>
              <a:t>the baseline analysis and </a:t>
            </a:r>
            <a:r>
              <a:rPr lang="en-US" sz="2200" dirty="0" smtClean="0">
                <a:solidFill>
                  <a:srgbClr val="0F5494"/>
                </a:solidFill>
                <a:latin typeface="+mn-lt"/>
                <a:ea typeface="+mn-ea"/>
              </a:rPr>
              <a:t>directly </a:t>
            </a:r>
            <a:r>
              <a:rPr lang="en-US" sz="2200" dirty="0">
                <a:solidFill>
                  <a:srgbClr val="0F5494"/>
                </a:solidFill>
                <a:latin typeface="+mn-lt"/>
                <a:ea typeface="+mn-ea"/>
              </a:rPr>
              <a:t>engaged in attending the </a:t>
            </a:r>
            <a:r>
              <a:rPr lang="en-US" sz="2200" dirty="0" err="1">
                <a:solidFill>
                  <a:srgbClr val="0F5494"/>
                </a:solidFill>
                <a:latin typeface="+mn-lt"/>
                <a:ea typeface="+mn-ea"/>
              </a:rPr>
              <a:t>modernised</a:t>
            </a:r>
            <a:r>
              <a:rPr lang="en-US" sz="2200" dirty="0">
                <a:solidFill>
                  <a:srgbClr val="0F5494"/>
                </a:solidFill>
                <a:latin typeface="+mn-lt"/>
                <a:ea typeface="+mn-ea"/>
              </a:rPr>
              <a:t> courses and providing their feedback on them</a:t>
            </a:r>
          </a:p>
          <a:p>
            <a:pPr algn="just"/>
            <a:endParaRPr lang="en-US" sz="2200" b="1" dirty="0" smtClean="0">
              <a:solidFill>
                <a:srgbClr val="0F5494"/>
              </a:solidFill>
              <a:latin typeface="+mn-lt"/>
              <a:ea typeface="+mn-ea"/>
            </a:endParaRPr>
          </a:p>
          <a:p>
            <a:pPr algn="just"/>
            <a:r>
              <a:rPr lang="en-US" sz="2200" b="1" dirty="0" smtClean="0">
                <a:solidFill>
                  <a:srgbClr val="0F5494"/>
                </a:solidFill>
                <a:latin typeface="+mn-lt"/>
                <a:ea typeface="+mn-ea"/>
              </a:rPr>
              <a:t>Indirect </a:t>
            </a:r>
            <a:r>
              <a:rPr lang="en-US" sz="2200" b="1" dirty="0">
                <a:solidFill>
                  <a:srgbClr val="0F5494"/>
                </a:solidFill>
                <a:latin typeface="+mn-lt"/>
                <a:ea typeface="+mn-ea"/>
              </a:rPr>
              <a:t>beneficiaries:</a:t>
            </a:r>
          </a:p>
          <a:p>
            <a:pPr algn="just"/>
            <a:r>
              <a:rPr lang="en-US" sz="2200" dirty="0">
                <a:solidFill>
                  <a:srgbClr val="0F5494"/>
                </a:solidFill>
                <a:latin typeface="+mn-lt"/>
                <a:ea typeface="+mn-ea"/>
              </a:rPr>
              <a:t>Educational public authorities, policy makers HEI managers, business associations.</a:t>
            </a:r>
          </a:p>
          <a:p>
            <a:endParaRPr lang="it-IT" dirty="0"/>
          </a:p>
          <a:p>
            <a:endParaRPr lang="it-IT" dirty="0" smtClean="0"/>
          </a:p>
        </p:txBody>
      </p:sp>
    </p:spTree>
    <p:extLst>
      <p:ext uri="{BB962C8B-B14F-4D97-AF65-F5344CB8AC3E}">
        <p14:creationId xmlns:p14="http://schemas.microsoft.com/office/powerpoint/2010/main" val="305421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p:nvGrpSpPr>
        <p:grpSpPr>
          <a:xfrm>
            <a:off x="-10792" y="4144317"/>
            <a:ext cx="9154792" cy="2765351"/>
            <a:chOff x="-67164" y="6251576"/>
            <a:chExt cx="12041188" cy="3470274"/>
          </a:xfrm>
        </p:grpSpPr>
        <p:sp>
          <p:nvSpPr>
            <p:cNvPr id="23" name="Freeform 5"/>
            <p:cNvSpPr>
              <a:spLocks/>
            </p:cNvSpPr>
            <p:nvPr/>
          </p:nvSpPr>
          <p:spPr bwMode="auto">
            <a:xfrm>
              <a:off x="-67164" y="6251576"/>
              <a:ext cx="12041188" cy="3470274"/>
            </a:xfrm>
            <a:custGeom>
              <a:avLst/>
              <a:gdLst>
                <a:gd name="T0" fmla="*/ 3200 w 3200"/>
                <a:gd name="T1" fmla="*/ 1537 h 1537"/>
                <a:gd name="T2" fmla="*/ 3200 w 3200"/>
                <a:gd name="T3" fmla="*/ 155 h 1537"/>
                <a:gd name="T4" fmla="*/ 2826 w 3200"/>
                <a:gd name="T5" fmla="*/ 66 h 1537"/>
                <a:gd name="T6" fmla="*/ 2475 w 3200"/>
                <a:gd name="T7" fmla="*/ 137 h 1537"/>
                <a:gd name="T8" fmla="*/ 2323 w 3200"/>
                <a:gd name="T9" fmla="*/ 142 h 1537"/>
                <a:gd name="T10" fmla="*/ 1942 w 3200"/>
                <a:gd name="T11" fmla="*/ 229 h 1537"/>
                <a:gd name="T12" fmla="*/ 1922 w 3200"/>
                <a:gd name="T13" fmla="*/ 230 h 1537"/>
                <a:gd name="T14" fmla="*/ 1912 w 3200"/>
                <a:gd name="T15" fmla="*/ 226 h 1537"/>
                <a:gd name="T16" fmla="*/ 1372 w 3200"/>
                <a:gd name="T17" fmla="*/ 112 h 1537"/>
                <a:gd name="T18" fmla="*/ 1151 w 3200"/>
                <a:gd name="T19" fmla="*/ 105 h 1537"/>
                <a:gd name="T20" fmla="*/ 640 w 3200"/>
                <a:gd name="T21" fmla="*/ 0 h 1537"/>
                <a:gd name="T22" fmla="*/ 0 w 3200"/>
                <a:gd name="T23" fmla="*/ 119 h 1537"/>
                <a:gd name="T24" fmla="*/ 0 w 3200"/>
                <a:gd name="T25" fmla="*/ 1537 h 1537"/>
                <a:gd name="T26" fmla="*/ 3200 w 3200"/>
                <a:gd name="T27" fmla="*/ 1537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0" h="1537">
                  <a:moveTo>
                    <a:pt x="3200" y="1537"/>
                  </a:moveTo>
                  <a:cubicBezTo>
                    <a:pt x="3200" y="155"/>
                    <a:pt x="3200" y="155"/>
                    <a:pt x="3200" y="155"/>
                  </a:cubicBezTo>
                  <a:cubicBezTo>
                    <a:pt x="3082" y="80"/>
                    <a:pt x="2946" y="66"/>
                    <a:pt x="2826" y="66"/>
                  </a:cubicBezTo>
                  <a:cubicBezTo>
                    <a:pt x="2753" y="66"/>
                    <a:pt x="2586" y="94"/>
                    <a:pt x="2475" y="137"/>
                  </a:cubicBezTo>
                  <a:cubicBezTo>
                    <a:pt x="2411" y="136"/>
                    <a:pt x="2353" y="139"/>
                    <a:pt x="2323" y="142"/>
                  </a:cubicBezTo>
                  <a:cubicBezTo>
                    <a:pt x="2200" y="157"/>
                    <a:pt x="2062" y="192"/>
                    <a:pt x="1942" y="229"/>
                  </a:cubicBezTo>
                  <a:cubicBezTo>
                    <a:pt x="1942" y="229"/>
                    <a:pt x="1930" y="231"/>
                    <a:pt x="1922" y="230"/>
                  </a:cubicBezTo>
                  <a:cubicBezTo>
                    <a:pt x="1924" y="230"/>
                    <a:pt x="1919" y="229"/>
                    <a:pt x="1912" y="226"/>
                  </a:cubicBezTo>
                  <a:cubicBezTo>
                    <a:pt x="1741" y="174"/>
                    <a:pt x="1546" y="133"/>
                    <a:pt x="1372" y="112"/>
                  </a:cubicBezTo>
                  <a:cubicBezTo>
                    <a:pt x="1329" y="106"/>
                    <a:pt x="1245" y="103"/>
                    <a:pt x="1151" y="105"/>
                  </a:cubicBezTo>
                  <a:cubicBezTo>
                    <a:pt x="990" y="42"/>
                    <a:pt x="746" y="1"/>
                    <a:pt x="640" y="0"/>
                  </a:cubicBezTo>
                  <a:cubicBezTo>
                    <a:pt x="431" y="0"/>
                    <a:pt x="257" y="2"/>
                    <a:pt x="0" y="119"/>
                  </a:cubicBezTo>
                  <a:cubicBezTo>
                    <a:pt x="0" y="1537"/>
                    <a:pt x="0" y="1537"/>
                    <a:pt x="0" y="1537"/>
                  </a:cubicBezTo>
                  <a:cubicBezTo>
                    <a:pt x="3200" y="1537"/>
                    <a:pt x="3200" y="1537"/>
                    <a:pt x="3200" y="1537"/>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6"/>
            <p:cNvSpPr>
              <a:spLocks noEditPoints="1"/>
            </p:cNvSpPr>
            <p:nvPr/>
          </p:nvSpPr>
          <p:spPr bwMode="auto">
            <a:xfrm>
              <a:off x="7116274" y="6759575"/>
              <a:ext cx="123825" cy="11112"/>
            </a:xfrm>
            <a:custGeom>
              <a:avLst/>
              <a:gdLst>
                <a:gd name="T0" fmla="*/ 33 w 33"/>
                <a:gd name="T1" fmla="*/ 4 h 5"/>
                <a:gd name="T2" fmla="*/ 13 w 33"/>
                <a:gd name="T3" fmla="*/ 5 h 5"/>
                <a:gd name="T4" fmla="*/ 13 w 33"/>
                <a:gd name="T5" fmla="*/ 5 h 5"/>
                <a:gd name="T6" fmla="*/ 13 w 33"/>
                <a:gd name="T7" fmla="*/ 5 h 5"/>
                <a:gd name="T8" fmla="*/ 13 w 33"/>
                <a:gd name="T9" fmla="*/ 5 h 5"/>
                <a:gd name="T10" fmla="*/ 13 w 33"/>
                <a:gd name="T11" fmla="*/ 5 h 5"/>
                <a:gd name="T12" fmla="*/ 19 w 33"/>
                <a:gd name="T13" fmla="*/ 5 h 5"/>
                <a:gd name="T14" fmla="*/ 33 w 33"/>
                <a:gd name="T15" fmla="*/ 4 h 5"/>
                <a:gd name="T16" fmla="*/ 0 w 33"/>
                <a:gd name="T17" fmla="*/ 0 h 5"/>
                <a:gd name="T18" fmla="*/ 8 w 33"/>
                <a:gd name="T19" fmla="*/ 3 h 5"/>
                <a:gd name="T20" fmla="*/ 10 w 33"/>
                <a:gd name="T21" fmla="*/ 4 h 5"/>
                <a:gd name="T22" fmla="*/ 9 w 33"/>
                <a:gd name="T23" fmla="*/ 3 h 5"/>
                <a:gd name="T24" fmla="*/ 5 w 33"/>
                <a:gd name="T25" fmla="*/ 1 h 5"/>
                <a:gd name="T26" fmla="*/ 5 w 33"/>
                <a:gd name="T27" fmla="*/ 1 h 5"/>
                <a:gd name="T28" fmla="*/ 0 w 33"/>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5">
                  <a:moveTo>
                    <a:pt x="33" y="4"/>
                  </a:moveTo>
                  <a:cubicBezTo>
                    <a:pt x="32" y="4"/>
                    <a:pt x="24" y="4"/>
                    <a:pt x="13" y="5"/>
                  </a:cubicBezTo>
                  <a:cubicBezTo>
                    <a:pt x="13" y="5"/>
                    <a:pt x="13" y="5"/>
                    <a:pt x="13" y="5"/>
                  </a:cubicBezTo>
                  <a:cubicBezTo>
                    <a:pt x="13" y="5"/>
                    <a:pt x="13" y="5"/>
                    <a:pt x="13" y="5"/>
                  </a:cubicBezTo>
                  <a:cubicBezTo>
                    <a:pt x="13" y="5"/>
                    <a:pt x="13" y="5"/>
                    <a:pt x="13" y="5"/>
                  </a:cubicBezTo>
                  <a:cubicBezTo>
                    <a:pt x="13" y="5"/>
                    <a:pt x="13" y="5"/>
                    <a:pt x="13" y="5"/>
                  </a:cubicBezTo>
                  <a:cubicBezTo>
                    <a:pt x="15" y="5"/>
                    <a:pt x="17" y="5"/>
                    <a:pt x="19" y="5"/>
                  </a:cubicBezTo>
                  <a:cubicBezTo>
                    <a:pt x="26" y="5"/>
                    <a:pt x="33" y="4"/>
                    <a:pt x="33" y="4"/>
                  </a:cubicBezTo>
                  <a:moveTo>
                    <a:pt x="0" y="0"/>
                  </a:moveTo>
                  <a:cubicBezTo>
                    <a:pt x="2" y="1"/>
                    <a:pt x="6" y="2"/>
                    <a:pt x="8" y="3"/>
                  </a:cubicBezTo>
                  <a:cubicBezTo>
                    <a:pt x="9" y="3"/>
                    <a:pt x="10" y="3"/>
                    <a:pt x="10" y="4"/>
                  </a:cubicBezTo>
                  <a:cubicBezTo>
                    <a:pt x="10" y="3"/>
                    <a:pt x="9" y="3"/>
                    <a:pt x="9" y="3"/>
                  </a:cubicBezTo>
                  <a:cubicBezTo>
                    <a:pt x="7" y="2"/>
                    <a:pt x="6" y="1"/>
                    <a:pt x="5" y="1"/>
                  </a:cubicBezTo>
                  <a:cubicBezTo>
                    <a:pt x="5" y="1"/>
                    <a:pt x="5" y="1"/>
                    <a:pt x="5" y="1"/>
                  </a:cubicBezTo>
                  <a:cubicBezTo>
                    <a:pt x="0" y="0"/>
                    <a:pt x="0" y="0"/>
                    <a:pt x="0" y="0"/>
                  </a:cubicBezTo>
                </a:path>
              </a:pathLst>
            </a:custGeom>
            <a:solidFill>
              <a:srgbClr val="A1B3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7"/>
            <p:cNvSpPr>
              <a:spLocks/>
            </p:cNvSpPr>
            <p:nvPr/>
          </p:nvSpPr>
          <p:spPr bwMode="auto">
            <a:xfrm>
              <a:off x="6092336" y="6400800"/>
              <a:ext cx="5881688" cy="3321050"/>
            </a:xfrm>
            <a:custGeom>
              <a:avLst/>
              <a:gdLst>
                <a:gd name="T0" fmla="*/ 1191 w 1563"/>
                <a:gd name="T1" fmla="*/ 0 h 1471"/>
                <a:gd name="T2" fmla="*/ 1189 w 1563"/>
                <a:gd name="T3" fmla="*/ 0 h 1471"/>
                <a:gd name="T4" fmla="*/ 838 w 1563"/>
                <a:gd name="T5" fmla="*/ 71 h 1471"/>
                <a:gd name="T6" fmla="*/ 804 w 1563"/>
                <a:gd name="T7" fmla="*/ 71 h 1471"/>
                <a:gd name="T8" fmla="*/ 686 w 1563"/>
                <a:gd name="T9" fmla="*/ 76 h 1471"/>
                <a:gd name="T10" fmla="*/ 305 w 1563"/>
                <a:gd name="T11" fmla="*/ 163 h 1471"/>
                <a:gd name="T12" fmla="*/ 305 w 1563"/>
                <a:gd name="T13" fmla="*/ 163 h 1471"/>
                <a:gd name="T14" fmla="*/ 305 w 1563"/>
                <a:gd name="T15" fmla="*/ 163 h 1471"/>
                <a:gd name="T16" fmla="*/ 291 w 1563"/>
                <a:gd name="T17" fmla="*/ 164 h 1471"/>
                <a:gd name="T18" fmla="*/ 285 w 1563"/>
                <a:gd name="T19" fmla="*/ 164 h 1471"/>
                <a:gd name="T20" fmla="*/ 285 w 1563"/>
                <a:gd name="T21" fmla="*/ 164 h 1471"/>
                <a:gd name="T22" fmla="*/ 285 w 1563"/>
                <a:gd name="T23" fmla="*/ 164 h 1471"/>
                <a:gd name="T24" fmla="*/ 282 w 1563"/>
                <a:gd name="T25" fmla="*/ 163 h 1471"/>
                <a:gd name="T26" fmla="*/ 280 w 1563"/>
                <a:gd name="T27" fmla="*/ 162 h 1471"/>
                <a:gd name="T28" fmla="*/ 283 w 1563"/>
                <a:gd name="T29" fmla="*/ 164 h 1471"/>
                <a:gd name="T30" fmla="*/ 257 w 1563"/>
                <a:gd name="T31" fmla="*/ 168 h 1471"/>
                <a:gd name="T32" fmla="*/ 248 w 1563"/>
                <a:gd name="T33" fmla="*/ 168 h 1471"/>
                <a:gd name="T34" fmla="*/ 243 w 1563"/>
                <a:gd name="T35" fmla="*/ 168 h 1471"/>
                <a:gd name="T36" fmla="*/ 237 w 1563"/>
                <a:gd name="T37" fmla="*/ 169 h 1471"/>
                <a:gd name="T38" fmla="*/ 234 w 1563"/>
                <a:gd name="T39" fmla="*/ 169 h 1471"/>
                <a:gd name="T40" fmla="*/ 218 w 1563"/>
                <a:gd name="T41" fmla="*/ 172 h 1471"/>
                <a:gd name="T42" fmla="*/ 206 w 1563"/>
                <a:gd name="T43" fmla="*/ 171 h 1471"/>
                <a:gd name="T44" fmla="*/ 194 w 1563"/>
                <a:gd name="T45" fmla="*/ 170 h 1471"/>
                <a:gd name="T46" fmla="*/ 179 w 1563"/>
                <a:gd name="T47" fmla="*/ 173 h 1471"/>
                <a:gd name="T48" fmla="*/ 109 w 1563"/>
                <a:gd name="T49" fmla="*/ 198 h 1471"/>
                <a:gd name="T50" fmla="*/ 106 w 1563"/>
                <a:gd name="T51" fmla="*/ 199 h 1471"/>
                <a:gd name="T52" fmla="*/ 102 w 1563"/>
                <a:gd name="T53" fmla="*/ 201 h 1471"/>
                <a:gd name="T54" fmla="*/ 42 w 1563"/>
                <a:gd name="T55" fmla="*/ 211 h 1471"/>
                <a:gd name="T56" fmla="*/ 34 w 1563"/>
                <a:gd name="T57" fmla="*/ 221 h 1471"/>
                <a:gd name="T58" fmla="*/ 38 w 1563"/>
                <a:gd name="T59" fmla="*/ 241 h 1471"/>
                <a:gd name="T60" fmla="*/ 17 w 1563"/>
                <a:gd name="T61" fmla="*/ 262 h 1471"/>
                <a:gd name="T62" fmla="*/ 11 w 1563"/>
                <a:gd name="T63" fmla="*/ 270 h 1471"/>
                <a:gd name="T64" fmla="*/ 110 w 1563"/>
                <a:gd name="T65" fmla="*/ 306 h 1471"/>
                <a:gd name="T66" fmla="*/ 246 w 1563"/>
                <a:gd name="T67" fmla="*/ 361 h 1471"/>
                <a:gd name="T68" fmla="*/ 369 w 1563"/>
                <a:gd name="T69" fmla="*/ 407 h 1471"/>
                <a:gd name="T70" fmla="*/ 572 w 1563"/>
                <a:gd name="T71" fmla="*/ 596 h 1471"/>
                <a:gd name="T72" fmla="*/ 578 w 1563"/>
                <a:gd name="T73" fmla="*/ 723 h 1471"/>
                <a:gd name="T74" fmla="*/ 561 w 1563"/>
                <a:gd name="T75" fmla="*/ 761 h 1471"/>
                <a:gd name="T76" fmla="*/ 510 w 1563"/>
                <a:gd name="T77" fmla="*/ 868 h 1471"/>
                <a:gd name="T78" fmla="*/ 509 w 1563"/>
                <a:gd name="T79" fmla="*/ 868 h 1471"/>
                <a:gd name="T80" fmla="*/ 441 w 1563"/>
                <a:gd name="T81" fmla="*/ 860 h 1471"/>
                <a:gd name="T82" fmla="*/ 301 w 1563"/>
                <a:gd name="T83" fmla="*/ 1095 h 1471"/>
                <a:gd name="T84" fmla="*/ 203 w 1563"/>
                <a:gd name="T85" fmla="*/ 1187 h 1471"/>
                <a:gd name="T86" fmla="*/ 152 w 1563"/>
                <a:gd name="T87" fmla="*/ 1237 h 1471"/>
                <a:gd name="T88" fmla="*/ 131 w 1563"/>
                <a:gd name="T89" fmla="*/ 1261 h 1471"/>
                <a:gd name="T90" fmla="*/ 123 w 1563"/>
                <a:gd name="T91" fmla="*/ 1271 h 1471"/>
                <a:gd name="T92" fmla="*/ 118 w 1563"/>
                <a:gd name="T93" fmla="*/ 1277 h 1471"/>
                <a:gd name="T94" fmla="*/ 0 w 1563"/>
                <a:gd name="T95" fmla="*/ 1471 h 1471"/>
                <a:gd name="T96" fmla="*/ 1563 w 1563"/>
                <a:gd name="T97" fmla="*/ 1471 h 1471"/>
                <a:gd name="T98" fmla="*/ 1563 w 1563"/>
                <a:gd name="T99" fmla="*/ 89 h 1471"/>
                <a:gd name="T100" fmla="*/ 1191 w 1563"/>
                <a:gd name="T101" fmla="*/ 0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3" h="1471">
                  <a:moveTo>
                    <a:pt x="1191" y="0"/>
                  </a:moveTo>
                  <a:cubicBezTo>
                    <a:pt x="1190" y="0"/>
                    <a:pt x="1189" y="0"/>
                    <a:pt x="1189" y="0"/>
                  </a:cubicBezTo>
                  <a:cubicBezTo>
                    <a:pt x="1116" y="0"/>
                    <a:pt x="949" y="28"/>
                    <a:pt x="838" y="71"/>
                  </a:cubicBezTo>
                  <a:cubicBezTo>
                    <a:pt x="827" y="71"/>
                    <a:pt x="815" y="71"/>
                    <a:pt x="804" y="71"/>
                  </a:cubicBezTo>
                  <a:cubicBezTo>
                    <a:pt x="754" y="71"/>
                    <a:pt x="711" y="73"/>
                    <a:pt x="686" y="76"/>
                  </a:cubicBezTo>
                  <a:cubicBezTo>
                    <a:pt x="563" y="91"/>
                    <a:pt x="425" y="126"/>
                    <a:pt x="305" y="163"/>
                  </a:cubicBezTo>
                  <a:cubicBezTo>
                    <a:pt x="305" y="163"/>
                    <a:pt x="305" y="163"/>
                    <a:pt x="305" y="163"/>
                  </a:cubicBezTo>
                  <a:cubicBezTo>
                    <a:pt x="305" y="163"/>
                    <a:pt x="305" y="163"/>
                    <a:pt x="305" y="163"/>
                  </a:cubicBezTo>
                  <a:cubicBezTo>
                    <a:pt x="305" y="163"/>
                    <a:pt x="298" y="164"/>
                    <a:pt x="291" y="164"/>
                  </a:cubicBezTo>
                  <a:cubicBezTo>
                    <a:pt x="289" y="164"/>
                    <a:pt x="287" y="164"/>
                    <a:pt x="285" y="164"/>
                  </a:cubicBezTo>
                  <a:cubicBezTo>
                    <a:pt x="285" y="164"/>
                    <a:pt x="285" y="164"/>
                    <a:pt x="285" y="164"/>
                  </a:cubicBezTo>
                  <a:cubicBezTo>
                    <a:pt x="285" y="164"/>
                    <a:pt x="285" y="164"/>
                    <a:pt x="285" y="164"/>
                  </a:cubicBezTo>
                  <a:cubicBezTo>
                    <a:pt x="284" y="163"/>
                    <a:pt x="283" y="163"/>
                    <a:pt x="282" y="163"/>
                  </a:cubicBezTo>
                  <a:cubicBezTo>
                    <a:pt x="282" y="162"/>
                    <a:pt x="281" y="162"/>
                    <a:pt x="280" y="162"/>
                  </a:cubicBezTo>
                  <a:cubicBezTo>
                    <a:pt x="282" y="163"/>
                    <a:pt x="283" y="163"/>
                    <a:pt x="283" y="164"/>
                  </a:cubicBezTo>
                  <a:cubicBezTo>
                    <a:pt x="283" y="166"/>
                    <a:pt x="261" y="167"/>
                    <a:pt x="257" y="168"/>
                  </a:cubicBezTo>
                  <a:cubicBezTo>
                    <a:pt x="254" y="168"/>
                    <a:pt x="251" y="168"/>
                    <a:pt x="248" y="168"/>
                  </a:cubicBezTo>
                  <a:cubicBezTo>
                    <a:pt x="246" y="168"/>
                    <a:pt x="245" y="168"/>
                    <a:pt x="243" y="168"/>
                  </a:cubicBezTo>
                  <a:cubicBezTo>
                    <a:pt x="241" y="169"/>
                    <a:pt x="239" y="169"/>
                    <a:pt x="237" y="169"/>
                  </a:cubicBezTo>
                  <a:cubicBezTo>
                    <a:pt x="236" y="169"/>
                    <a:pt x="235" y="169"/>
                    <a:pt x="234" y="169"/>
                  </a:cubicBezTo>
                  <a:cubicBezTo>
                    <a:pt x="228" y="171"/>
                    <a:pt x="223" y="172"/>
                    <a:pt x="218" y="172"/>
                  </a:cubicBezTo>
                  <a:cubicBezTo>
                    <a:pt x="214" y="172"/>
                    <a:pt x="210" y="172"/>
                    <a:pt x="206" y="171"/>
                  </a:cubicBezTo>
                  <a:cubicBezTo>
                    <a:pt x="202" y="171"/>
                    <a:pt x="198" y="170"/>
                    <a:pt x="194" y="170"/>
                  </a:cubicBezTo>
                  <a:cubicBezTo>
                    <a:pt x="189" y="170"/>
                    <a:pt x="184" y="171"/>
                    <a:pt x="179" y="173"/>
                  </a:cubicBezTo>
                  <a:cubicBezTo>
                    <a:pt x="155" y="181"/>
                    <a:pt x="132" y="188"/>
                    <a:pt x="109" y="198"/>
                  </a:cubicBezTo>
                  <a:cubicBezTo>
                    <a:pt x="108" y="198"/>
                    <a:pt x="107" y="198"/>
                    <a:pt x="106" y="199"/>
                  </a:cubicBezTo>
                  <a:cubicBezTo>
                    <a:pt x="105" y="199"/>
                    <a:pt x="103" y="200"/>
                    <a:pt x="102" y="201"/>
                  </a:cubicBezTo>
                  <a:cubicBezTo>
                    <a:pt x="97" y="203"/>
                    <a:pt x="46" y="209"/>
                    <a:pt x="42" y="211"/>
                  </a:cubicBezTo>
                  <a:cubicBezTo>
                    <a:pt x="34" y="221"/>
                    <a:pt x="34" y="221"/>
                    <a:pt x="34" y="221"/>
                  </a:cubicBezTo>
                  <a:cubicBezTo>
                    <a:pt x="18" y="234"/>
                    <a:pt x="56" y="232"/>
                    <a:pt x="38" y="241"/>
                  </a:cubicBezTo>
                  <a:cubicBezTo>
                    <a:pt x="31" y="248"/>
                    <a:pt x="24" y="255"/>
                    <a:pt x="17" y="262"/>
                  </a:cubicBezTo>
                  <a:cubicBezTo>
                    <a:pt x="16" y="263"/>
                    <a:pt x="13" y="267"/>
                    <a:pt x="11" y="270"/>
                  </a:cubicBezTo>
                  <a:cubicBezTo>
                    <a:pt x="44" y="281"/>
                    <a:pt x="77" y="294"/>
                    <a:pt x="110" y="306"/>
                  </a:cubicBezTo>
                  <a:cubicBezTo>
                    <a:pt x="156" y="324"/>
                    <a:pt x="201" y="343"/>
                    <a:pt x="246" y="361"/>
                  </a:cubicBezTo>
                  <a:cubicBezTo>
                    <a:pt x="287" y="378"/>
                    <a:pt x="329" y="390"/>
                    <a:pt x="369" y="407"/>
                  </a:cubicBezTo>
                  <a:cubicBezTo>
                    <a:pt x="457" y="443"/>
                    <a:pt x="535" y="506"/>
                    <a:pt x="572" y="596"/>
                  </a:cubicBezTo>
                  <a:cubicBezTo>
                    <a:pt x="587" y="635"/>
                    <a:pt x="591" y="682"/>
                    <a:pt x="578" y="723"/>
                  </a:cubicBezTo>
                  <a:cubicBezTo>
                    <a:pt x="573" y="737"/>
                    <a:pt x="567" y="749"/>
                    <a:pt x="561" y="761"/>
                  </a:cubicBezTo>
                  <a:cubicBezTo>
                    <a:pt x="592" y="803"/>
                    <a:pt x="565" y="868"/>
                    <a:pt x="510" y="868"/>
                  </a:cubicBezTo>
                  <a:cubicBezTo>
                    <a:pt x="509" y="868"/>
                    <a:pt x="509" y="868"/>
                    <a:pt x="509" y="868"/>
                  </a:cubicBezTo>
                  <a:cubicBezTo>
                    <a:pt x="486" y="868"/>
                    <a:pt x="463" y="865"/>
                    <a:pt x="441" y="860"/>
                  </a:cubicBezTo>
                  <a:cubicBezTo>
                    <a:pt x="420" y="952"/>
                    <a:pt x="368" y="1029"/>
                    <a:pt x="301" y="1095"/>
                  </a:cubicBezTo>
                  <a:cubicBezTo>
                    <a:pt x="270" y="1127"/>
                    <a:pt x="235" y="1157"/>
                    <a:pt x="203" y="1187"/>
                  </a:cubicBezTo>
                  <a:cubicBezTo>
                    <a:pt x="185" y="1203"/>
                    <a:pt x="168" y="1220"/>
                    <a:pt x="152" y="1237"/>
                  </a:cubicBezTo>
                  <a:cubicBezTo>
                    <a:pt x="145" y="1245"/>
                    <a:pt x="138" y="1253"/>
                    <a:pt x="131" y="1261"/>
                  </a:cubicBezTo>
                  <a:cubicBezTo>
                    <a:pt x="128" y="1264"/>
                    <a:pt x="125" y="1267"/>
                    <a:pt x="123" y="1271"/>
                  </a:cubicBezTo>
                  <a:cubicBezTo>
                    <a:pt x="121" y="1273"/>
                    <a:pt x="119" y="1276"/>
                    <a:pt x="118" y="1277"/>
                  </a:cubicBezTo>
                  <a:cubicBezTo>
                    <a:pt x="74" y="1338"/>
                    <a:pt x="44" y="1409"/>
                    <a:pt x="0" y="1471"/>
                  </a:cubicBezTo>
                  <a:cubicBezTo>
                    <a:pt x="1563" y="1471"/>
                    <a:pt x="1563" y="1471"/>
                    <a:pt x="1563" y="1471"/>
                  </a:cubicBezTo>
                  <a:cubicBezTo>
                    <a:pt x="1563" y="89"/>
                    <a:pt x="1563" y="89"/>
                    <a:pt x="1563" y="89"/>
                  </a:cubicBezTo>
                  <a:cubicBezTo>
                    <a:pt x="1446" y="14"/>
                    <a:pt x="1311" y="0"/>
                    <a:pt x="1191"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8"/>
            <p:cNvSpPr>
              <a:spLocks/>
            </p:cNvSpPr>
            <p:nvPr/>
          </p:nvSpPr>
          <p:spPr bwMode="auto">
            <a:xfrm>
              <a:off x="994874" y="6767513"/>
              <a:ext cx="10602913" cy="2954337"/>
            </a:xfrm>
            <a:custGeom>
              <a:avLst/>
              <a:gdLst>
                <a:gd name="T0" fmla="*/ 1552 w 2818"/>
                <a:gd name="T1" fmla="*/ 200 h 1308"/>
                <a:gd name="T2" fmla="*/ 1606 w 2818"/>
                <a:gd name="T3" fmla="*/ 586 h 1308"/>
                <a:gd name="T4" fmla="*/ 0 w 2818"/>
                <a:gd name="T5" fmla="*/ 1308 h 1308"/>
                <a:gd name="T6" fmla="*/ 2310 w 2818"/>
                <a:gd name="T7" fmla="*/ 1308 h 1308"/>
                <a:gd name="T8" fmla="*/ 2570 w 2818"/>
                <a:gd name="T9" fmla="*/ 964 h 1308"/>
                <a:gd name="T10" fmla="*/ 2066 w 2818"/>
                <a:gd name="T11" fmla="*/ 216 h 1308"/>
                <a:gd name="T12" fmla="*/ 1410 w 2818"/>
                <a:gd name="T13" fmla="*/ 71 h 1308"/>
                <a:gd name="T14" fmla="*/ 1662 w 2818"/>
                <a:gd name="T15" fmla="*/ 0 h 1308"/>
                <a:gd name="T16" fmla="*/ 1638 w 2818"/>
                <a:gd name="T17" fmla="*/ 0 h 1308"/>
                <a:gd name="T18" fmla="*/ 1278 w 2818"/>
                <a:gd name="T19" fmla="*/ 43 h 1308"/>
                <a:gd name="T20" fmla="*/ 1552 w 2818"/>
                <a:gd name="T21" fmla="*/ 20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8" h="1308">
                  <a:moveTo>
                    <a:pt x="1552" y="200"/>
                  </a:moveTo>
                  <a:cubicBezTo>
                    <a:pt x="1772" y="248"/>
                    <a:pt x="1980" y="360"/>
                    <a:pt x="1606" y="586"/>
                  </a:cubicBezTo>
                  <a:cubicBezTo>
                    <a:pt x="946" y="983"/>
                    <a:pt x="368" y="1198"/>
                    <a:pt x="0" y="1308"/>
                  </a:cubicBezTo>
                  <a:cubicBezTo>
                    <a:pt x="2310" y="1308"/>
                    <a:pt x="2310" y="1308"/>
                    <a:pt x="2310" y="1308"/>
                  </a:cubicBezTo>
                  <a:cubicBezTo>
                    <a:pt x="2415" y="1182"/>
                    <a:pt x="2517" y="1050"/>
                    <a:pt x="2570" y="964"/>
                  </a:cubicBezTo>
                  <a:cubicBezTo>
                    <a:pt x="2818" y="561"/>
                    <a:pt x="2533" y="331"/>
                    <a:pt x="2066" y="216"/>
                  </a:cubicBezTo>
                  <a:cubicBezTo>
                    <a:pt x="1599" y="101"/>
                    <a:pt x="1450" y="101"/>
                    <a:pt x="1410" y="71"/>
                  </a:cubicBezTo>
                  <a:cubicBezTo>
                    <a:pt x="1374" y="44"/>
                    <a:pt x="1603" y="8"/>
                    <a:pt x="1662" y="0"/>
                  </a:cubicBezTo>
                  <a:cubicBezTo>
                    <a:pt x="1638" y="0"/>
                    <a:pt x="1638" y="0"/>
                    <a:pt x="1638" y="0"/>
                  </a:cubicBezTo>
                  <a:cubicBezTo>
                    <a:pt x="1578" y="4"/>
                    <a:pt x="1449" y="14"/>
                    <a:pt x="1278" y="43"/>
                  </a:cubicBezTo>
                  <a:cubicBezTo>
                    <a:pt x="1061" y="80"/>
                    <a:pt x="1332" y="153"/>
                    <a:pt x="1552" y="200"/>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10"/>
            <p:cNvSpPr>
              <a:spLocks/>
            </p:cNvSpPr>
            <p:nvPr/>
          </p:nvSpPr>
          <p:spPr bwMode="auto">
            <a:xfrm>
              <a:off x="994874" y="6767513"/>
              <a:ext cx="10602913" cy="2954337"/>
            </a:xfrm>
            <a:custGeom>
              <a:avLst/>
              <a:gdLst>
                <a:gd name="T0" fmla="*/ 1552 w 2818"/>
                <a:gd name="T1" fmla="*/ 200 h 1308"/>
                <a:gd name="T2" fmla="*/ 1606 w 2818"/>
                <a:gd name="T3" fmla="*/ 586 h 1308"/>
                <a:gd name="T4" fmla="*/ 0 w 2818"/>
                <a:gd name="T5" fmla="*/ 1308 h 1308"/>
                <a:gd name="T6" fmla="*/ 2310 w 2818"/>
                <a:gd name="T7" fmla="*/ 1308 h 1308"/>
                <a:gd name="T8" fmla="*/ 2570 w 2818"/>
                <a:gd name="T9" fmla="*/ 964 h 1308"/>
                <a:gd name="T10" fmla="*/ 2066 w 2818"/>
                <a:gd name="T11" fmla="*/ 216 h 1308"/>
                <a:gd name="T12" fmla="*/ 1410 w 2818"/>
                <a:gd name="T13" fmla="*/ 71 h 1308"/>
                <a:gd name="T14" fmla="*/ 1662 w 2818"/>
                <a:gd name="T15" fmla="*/ 0 h 1308"/>
                <a:gd name="T16" fmla="*/ 1638 w 2818"/>
                <a:gd name="T17" fmla="*/ 0 h 1308"/>
                <a:gd name="T18" fmla="*/ 1278 w 2818"/>
                <a:gd name="T19" fmla="*/ 43 h 1308"/>
                <a:gd name="T20" fmla="*/ 1552 w 2818"/>
                <a:gd name="T21" fmla="*/ 20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8" h="1308">
                  <a:moveTo>
                    <a:pt x="1552" y="200"/>
                  </a:moveTo>
                  <a:cubicBezTo>
                    <a:pt x="1772" y="248"/>
                    <a:pt x="1980" y="360"/>
                    <a:pt x="1606" y="586"/>
                  </a:cubicBezTo>
                  <a:cubicBezTo>
                    <a:pt x="946" y="983"/>
                    <a:pt x="368" y="1198"/>
                    <a:pt x="0" y="1308"/>
                  </a:cubicBezTo>
                  <a:cubicBezTo>
                    <a:pt x="2310" y="1308"/>
                    <a:pt x="2310" y="1308"/>
                    <a:pt x="2310" y="1308"/>
                  </a:cubicBezTo>
                  <a:cubicBezTo>
                    <a:pt x="2415" y="1182"/>
                    <a:pt x="2517" y="1050"/>
                    <a:pt x="2570" y="964"/>
                  </a:cubicBezTo>
                  <a:cubicBezTo>
                    <a:pt x="2818" y="561"/>
                    <a:pt x="2533" y="331"/>
                    <a:pt x="2066" y="216"/>
                  </a:cubicBezTo>
                  <a:cubicBezTo>
                    <a:pt x="1599" y="101"/>
                    <a:pt x="1450" y="101"/>
                    <a:pt x="1410" y="71"/>
                  </a:cubicBezTo>
                  <a:cubicBezTo>
                    <a:pt x="1374" y="44"/>
                    <a:pt x="1603" y="8"/>
                    <a:pt x="1662" y="0"/>
                  </a:cubicBezTo>
                  <a:cubicBezTo>
                    <a:pt x="1638" y="0"/>
                    <a:pt x="1638" y="0"/>
                    <a:pt x="1638" y="0"/>
                  </a:cubicBezTo>
                  <a:cubicBezTo>
                    <a:pt x="1578" y="4"/>
                    <a:pt x="1449" y="14"/>
                    <a:pt x="1278" y="43"/>
                  </a:cubicBezTo>
                  <a:cubicBezTo>
                    <a:pt x="1061" y="80"/>
                    <a:pt x="1332" y="153"/>
                    <a:pt x="1552" y="2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11"/>
            <p:cNvSpPr>
              <a:spLocks/>
            </p:cNvSpPr>
            <p:nvPr/>
          </p:nvSpPr>
          <p:spPr bwMode="auto">
            <a:xfrm>
              <a:off x="5668474" y="6767513"/>
              <a:ext cx="3735388" cy="2954337"/>
            </a:xfrm>
            <a:custGeom>
              <a:avLst/>
              <a:gdLst>
                <a:gd name="T0" fmla="*/ 95 w 993"/>
                <a:gd name="T1" fmla="*/ 103 h 1308"/>
                <a:gd name="T2" fmla="*/ 169 w 993"/>
                <a:gd name="T3" fmla="*/ 123 h 1308"/>
                <a:gd name="T4" fmla="*/ 524 w 993"/>
                <a:gd name="T5" fmla="*/ 202 h 1308"/>
                <a:gd name="T6" fmla="*/ 726 w 993"/>
                <a:gd name="T7" fmla="*/ 263 h 1308"/>
                <a:gd name="T8" fmla="*/ 919 w 993"/>
                <a:gd name="T9" fmla="*/ 380 h 1308"/>
                <a:gd name="T10" fmla="*/ 939 w 993"/>
                <a:gd name="T11" fmla="*/ 604 h 1308"/>
                <a:gd name="T12" fmla="*/ 767 w 993"/>
                <a:gd name="T13" fmla="*/ 796 h 1308"/>
                <a:gd name="T14" fmla="*/ 0 w 993"/>
                <a:gd name="T15" fmla="*/ 1308 h 1308"/>
                <a:gd name="T16" fmla="*/ 62 w 993"/>
                <a:gd name="T17" fmla="*/ 1308 h 1308"/>
                <a:gd name="T18" fmla="*/ 777 w 993"/>
                <a:gd name="T19" fmla="*/ 802 h 1308"/>
                <a:gd name="T20" fmla="*/ 944 w 993"/>
                <a:gd name="T21" fmla="*/ 607 h 1308"/>
                <a:gd name="T22" fmla="*/ 923 w 993"/>
                <a:gd name="T23" fmla="*/ 377 h 1308"/>
                <a:gd name="T24" fmla="*/ 728 w 993"/>
                <a:gd name="T25" fmla="*/ 259 h 1308"/>
                <a:gd name="T26" fmla="*/ 525 w 993"/>
                <a:gd name="T27" fmla="*/ 197 h 1308"/>
                <a:gd name="T28" fmla="*/ 170 w 993"/>
                <a:gd name="T29" fmla="*/ 119 h 1308"/>
                <a:gd name="T30" fmla="*/ 96 w 993"/>
                <a:gd name="T31" fmla="*/ 99 h 1308"/>
                <a:gd name="T32" fmla="*/ 64 w 993"/>
                <a:gd name="T33" fmla="*/ 83 h 1308"/>
                <a:gd name="T34" fmla="*/ 81 w 993"/>
                <a:gd name="T35" fmla="*/ 62 h 1308"/>
                <a:gd name="T36" fmla="*/ 202 w 993"/>
                <a:gd name="T37" fmla="*/ 30 h 1308"/>
                <a:gd name="T38" fmla="*/ 414 w 993"/>
                <a:gd name="T39" fmla="*/ 0 h 1308"/>
                <a:gd name="T40" fmla="*/ 405 w 993"/>
                <a:gd name="T41" fmla="*/ 0 h 1308"/>
                <a:gd name="T42" fmla="*/ 201 w 993"/>
                <a:gd name="T43" fmla="*/ 28 h 1308"/>
                <a:gd name="T44" fmla="*/ 80 w 993"/>
                <a:gd name="T45" fmla="*/ 59 h 1308"/>
                <a:gd name="T46" fmla="*/ 62 w 993"/>
                <a:gd name="T47" fmla="*/ 85 h 1308"/>
                <a:gd name="T48" fmla="*/ 95 w 993"/>
                <a:gd name="T49" fmla="*/ 103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3" h="1308">
                  <a:moveTo>
                    <a:pt x="95" y="103"/>
                  </a:moveTo>
                  <a:cubicBezTo>
                    <a:pt x="118" y="111"/>
                    <a:pt x="143" y="117"/>
                    <a:pt x="169" y="123"/>
                  </a:cubicBezTo>
                  <a:cubicBezTo>
                    <a:pt x="274" y="145"/>
                    <a:pt x="393" y="171"/>
                    <a:pt x="524" y="202"/>
                  </a:cubicBezTo>
                  <a:cubicBezTo>
                    <a:pt x="589" y="218"/>
                    <a:pt x="657" y="237"/>
                    <a:pt x="726" y="263"/>
                  </a:cubicBezTo>
                  <a:cubicBezTo>
                    <a:pt x="793" y="290"/>
                    <a:pt x="865" y="322"/>
                    <a:pt x="919" y="380"/>
                  </a:cubicBezTo>
                  <a:cubicBezTo>
                    <a:pt x="973" y="437"/>
                    <a:pt x="987" y="533"/>
                    <a:pt x="939" y="604"/>
                  </a:cubicBezTo>
                  <a:cubicBezTo>
                    <a:pt x="896" y="676"/>
                    <a:pt x="833" y="737"/>
                    <a:pt x="767" y="796"/>
                  </a:cubicBezTo>
                  <a:cubicBezTo>
                    <a:pt x="548" y="982"/>
                    <a:pt x="284" y="1148"/>
                    <a:pt x="0" y="1308"/>
                  </a:cubicBezTo>
                  <a:cubicBezTo>
                    <a:pt x="62" y="1308"/>
                    <a:pt x="62" y="1308"/>
                    <a:pt x="62" y="1308"/>
                  </a:cubicBezTo>
                  <a:cubicBezTo>
                    <a:pt x="329" y="1150"/>
                    <a:pt x="560" y="987"/>
                    <a:pt x="777" y="802"/>
                  </a:cubicBezTo>
                  <a:cubicBezTo>
                    <a:pt x="843" y="743"/>
                    <a:pt x="901" y="680"/>
                    <a:pt x="944" y="607"/>
                  </a:cubicBezTo>
                  <a:cubicBezTo>
                    <a:pt x="993" y="534"/>
                    <a:pt x="979" y="434"/>
                    <a:pt x="923" y="377"/>
                  </a:cubicBezTo>
                  <a:cubicBezTo>
                    <a:pt x="868" y="317"/>
                    <a:pt x="795" y="285"/>
                    <a:pt x="728" y="259"/>
                  </a:cubicBezTo>
                  <a:cubicBezTo>
                    <a:pt x="659" y="232"/>
                    <a:pt x="590" y="214"/>
                    <a:pt x="525" y="197"/>
                  </a:cubicBezTo>
                  <a:cubicBezTo>
                    <a:pt x="394" y="167"/>
                    <a:pt x="275" y="141"/>
                    <a:pt x="170" y="119"/>
                  </a:cubicBezTo>
                  <a:cubicBezTo>
                    <a:pt x="144" y="113"/>
                    <a:pt x="119" y="107"/>
                    <a:pt x="96" y="99"/>
                  </a:cubicBezTo>
                  <a:cubicBezTo>
                    <a:pt x="84" y="95"/>
                    <a:pt x="72" y="91"/>
                    <a:pt x="64" y="83"/>
                  </a:cubicBezTo>
                  <a:cubicBezTo>
                    <a:pt x="56" y="74"/>
                    <a:pt x="73" y="66"/>
                    <a:pt x="81" y="62"/>
                  </a:cubicBezTo>
                  <a:cubicBezTo>
                    <a:pt x="123" y="45"/>
                    <a:pt x="165" y="38"/>
                    <a:pt x="202" y="30"/>
                  </a:cubicBezTo>
                  <a:cubicBezTo>
                    <a:pt x="309" y="11"/>
                    <a:pt x="382" y="3"/>
                    <a:pt x="414" y="0"/>
                  </a:cubicBezTo>
                  <a:cubicBezTo>
                    <a:pt x="405" y="0"/>
                    <a:pt x="405" y="0"/>
                    <a:pt x="405" y="0"/>
                  </a:cubicBezTo>
                  <a:cubicBezTo>
                    <a:pt x="370" y="3"/>
                    <a:pt x="300" y="11"/>
                    <a:pt x="201" y="28"/>
                  </a:cubicBezTo>
                  <a:cubicBezTo>
                    <a:pt x="165" y="35"/>
                    <a:pt x="123" y="42"/>
                    <a:pt x="80" y="59"/>
                  </a:cubicBezTo>
                  <a:cubicBezTo>
                    <a:pt x="72" y="63"/>
                    <a:pt x="52" y="71"/>
                    <a:pt x="62" y="85"/>
                  </a:cubicBezTo>
                  <a:cubicBezTo>
                    <a:pt x="71" y="95"/>
                    <a:pt x="83" y="98"/>
                    <a:pt x="95" y="10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Rectangle 16"/>
          <p:cNvSpPr>
            <a:spLocks noChangeArrowheads="1"/>
          </p:cNvSpPr>
          <p:nvPr/>
        </p:nvSpPr>
        <p:spPr bwMode="auto">
          <a:xfrm>
            <a:off x="3198852" y="2862115"/>
            <a:ext cx="52401" cy="9765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Rectangle 26"/>
          <p:cNvSpPr>
            <a:spLocks noChangeArrowheads="1"/>
          </p:cNvSpPr>
          <p:nvPr/>
        </p:nvSpPr>
        <p:spPr bwMode="auto">
          <a:xfrm>
            <a:off x="3485868" y="3158658"/>
            <a:ext cx="51211" cy="96466"/>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Rectangle 32"/>
          <p:cNvSpPr>
            <a:spLocks noChangeArrowheads="1"/>
          </p:cNvSpPr>
          <p:nvPr/>
        </p:nvSpPr>
        <p:spPr bwMode="auto">
          <a:xfrm>
            <a:off x="3645453" y="3027655"/>
            <a:ext cx="52401" cy="4763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Rectangle 34"/>
          <p:cNvSpPr>
            <a:spLocks noChangeArrowheads="1"/>
          </p:cNvSpPr>
          <p:nvPr/>
        </p:nvSpPr>
        <p:spPr bwMode="auto">
          <a:xfrm>
            <a:off x="4009879" y="3075293"/>
            <a:ext cx="52401" cy="9765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Rectangle 35"/>
          <p:cNvSpPr>
            <a:spLocks noChangeArrowheads="1"/>
          </p:cNvSpPr>
          <p:nvPr/>
        </p:nvSpPr>
        <p:spPr bwMode="auto">
          <a:xfrm>
            <a:off x="4901889" y="2989546"/>
            <a:ext cx="52401" cy="9765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Rectangle 36"/>
          <p:cNvSpPr>
            <a:spLocks noChangeArrowheads="1"/>
          </p:cNvSpPr>
          <p:nvPr/>
        </p:nvSpPr>
        <p:spPr bwMode="auto">
          <a:xfrm>
            <a:off x="5036466" y="2989546"/>
            <a:ext cx="52401" cy="9765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Rectangle 37"/>
          <p:cNvSpPr>
            <a:spLocks noChangeArrowheads="1"/>
          </p:cNvSpPr>
          <p:nvPr/>
        </p:nvSpPr>
        <p:spPr bwMode="auto">
          <a:xfrm>
            <a:off x="5162705" y="2989546"/>
            <a:ext cx="52401" cy="9765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Rectangle 38"/>
          <p:cNvSpPr>
            <a:spLocks noChangeArrowheads="1"/>
          </p:cNvSpPr>
          <p:nvPr/>
        </p:nvSpPr>
        <p:spPr bwMode="auto">
          <a:xfrm>
            <a:off x="4901889" y="3162231"/>
            <a:ext cx="52401" cy="96466"/>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Rectangle 40"/>
          <p:cNvSpPr>
            <a:spLocks noChangeArrowheads="1"/>
          </p:cNvSpPr>
          <p:nvPr/>
        </p:nvSpPr>
        <p:spPr bwMode="auto">
          <a:xfrm>
            <a:off x="5162705" y="3162231"/>
            <a:ext cx="52401" cy="96466"/>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Rectangle 42"/>
          <p:cNvSpPr>
            <a:spLocks noChangeArrowheads="1"/>
          </p:cNvSpPr>
          <p:nvPr/>
        </p:nvSpPr>
        <p:spPr bwMode="auto">
          <a:xfrm>
            <a:off x="5471156" y="3162231"/>
            <a:ext cx="52401" cy="96466"/>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43"/>
          <p:cNvSpPr>
            <a:spLocks noChangeArrowheads="1"/>
          </p:cNvSpPr>
          <p:nvPr/>
        </p:nvSpPr>
        <p:spPr bwMode="auto">
          <a:xfrm>
            <a:off x="5471156" y="2966917"/>
            <a:ext cx="52401" cy="9765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44"/>
          <p:cNvSpPr>
            <a:spLocks noChangeArrowheads="1"/>
          </p:cNvSpPr>
          <p:nvPr/>
        </p:nvSpPr>
        <p:spPr bwMode="auto">
          <a:xfrm>
            <a:off x="5683143" y="2944290"/>
            <a:ext cx="48829" cy="94084"/>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Rectangle 45"/>
          <p:cNvSpPr>
            <a:spLocks noChangeArrowheads="1"/>
          </p:cNvSpPr>
          <p:nvPr/>
        </p:nvSpPr>
        <p:spPr bwMode="auto">
          <a:xfrm>
            <a:off x="5817719" y="2944290"/>
            <a:ext cx="47637" cy="94084"/>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096" name="Rectangle 46"/>
          <p:cNvSpPr>
            <a:spLocks noChangeArrowheads="1"/>
          </p:cNvSpPr>
          <p:nvPr/>
        </p:nvSpPr>
        <p:spPr bwMode="auto">
          <a:xfrm>
            <a:off x="5683143" y="3113403"/>
            <a:ext cx="48829" cy="9765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097" name="Rectangle 47"/>
          <p:cNvSpPr>
            <a:spLocks noChangeArrowheads="1"/>
          </p:cNvSpPr>
          <p:nvPr/>
        </p:nvSpPr>
        <p:spPr bwMode="auto">
          <a:xfrm>
            <a:off x="5817719" y="3113403"/>
            <a:ext cx="47637" cy="9765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00" name="Rectangle 50"/>
          <p:cNvSpPr>
            <a:spLocks noChangeArrowheads="1"/>
          </p:cNvSpPr>
          <p:nvPr/>
        </p:nvSpPr>
        <p:spPr bwMode="auto">
          <a:xfrm>
            <a:off x="6103543" y="2966917"/>
            <a:ext cx="52401" cy="488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01" name="Rectangle 51"/>
          <p:cNvSpPr>
            <a:spLocks noChangeArrowheads="1"/>
          </p:cNvSpPr>
          <p:nvPr/>
        </p:nvSpPr>
        <p:spPr bwMode="auto">
          <a:xfrm>
            <a:off x="6200009" y="2966917"/>
            <a:ext cx="48829" cy="488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02" name="Rectangle 52"/>
          <p:cNvSpPr>
            <a:spLocks noChangeArrowheads="1"/>
          </p:cNvSpPr>
          <p:nvPr/>
        </p:nvSpPr>
        <p:spPr bwMode="auto">
          <a:xfrm>
            <a:off x="6103543" y="3097920"/>
            <a:ext cx="52401" cy="488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03" name="Rectangle 53"/>
          <p:cNvSpPr>
            <a:spLocks noChangeArrowheads="1"/>
          </p:cNvSpPr>
          <p:nvPr/>
        </p:nvSpPr>
        <p:spPr bwMode="auto">
          <a:xfrm>
            <a:off x="6200009" y="3097920"/>
            <a:ext cx="48829" cy="488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04" name="Rectangle 54"/>
          <p:cNvSpPr>
            <a:spLocks noChangeArrowheads="1"/>
          </p:cNvSpPr>
          <p:nvPr/>
        </p:nvSpPr>
        <p:spPr bwMode="auto">
          <a:xfrm>
            <a:off x="6103543" y="3247978"/>
            <a:ext cx="52401" cy="488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07" name="Rectangle 56"/>
          <p:cNvSpPr>
            <a:spLocks noChangeArrowheads="1"/>
          </p:cNvSpPr>
          <p:nvPr/>
        </p:nvSpPr>
        <p:spPr bwMode="auto">
          <a:xfrm>
            <a:off x="4600583" y="3015746"/>
            <a:ext cx="52401" cy="488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08" name="Rectangle 57"/>
          <p:cNvSpPr>
            <a:spLocks noChangeArrowheads="1"/>
          </p:cNvSpPr>
          <p:nvPr/>
        </p:nvSpPr>
        <p:spPr bwMode="auto">
          <a:xfrm>
            <a:off x="4600583" y="3136030"/>
            <a:ext cx="52401" cy="488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10" name="Rectangle 59"/>
          <p:cNvSpPr>
            <a:spLocks noChangeArrowheads="1"/>
          </p:cNvSpPr>
          <p:nvPr/>
        </p:nvSpPr>
        <p:spPr bwMode="auto">
          <a:xfrm>
            <a:off x="4132545" y="2933571"/>
            <a:ext cx="48829" cy="488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11" name="Rectangle 60"/>
          <p:cNvSpPr>
            <a:spLocks noChangeArrowheads="1"/>
          </p:cNvSpPr>
          <p:nvPr/>
        </p:nvSpPr>
        <p:spPr bwMode="auto">
          <a:xfrm>
            <a:off x="3934850" y="3000263"/>
            <a:ext cx="48829" cy="488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13" name="Rectangle 62"/>
          <p:cNvSpPr>
            <a:spLocks noChangeArrowheads="1"/>
          </p:cNvSpPr>
          <p:nvPr/>
        </p:nvSpPr>
        <p:spPr bwMode="auto">
          <a:xfrm>
            <a:off x="6415568" y="3303952"/>
            <a:ext cx="48829" cy="488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14" name="Rectangle 63"/>
          <p:cNvSpPr>
            <a:spLocks noChangeArrowheads="1"/>
          </p:cNvSpPr>
          <p:nvPr/>
        </p:nvSpPr>
        <p:spPr bwMode="auto">
          <a:xfrm>
            <a:off x="6508461" y="3303952"/>
            <a:ext cx="52401" cy="488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15" name="Rectangle 64"/>
          <p:cNvSpPr>
            <a:spLocks noChangeArrowheads="1"/>
          </p:cNvSpPr>
          <p:nvPr/>
        </p:nvSpPr>
        <p:spPr bwMode="auto">
          <a:xfrm>
            <a:off x="6709729" y="3184859"/>
            <a:ext cx="48829" cy="4763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16" name="Rectangle 65"/>
          <p:cNvSpPr>
            <a:spLocks noChangeArrowheads="1"/>
          </p:cNvSpPr>
          <p:nvPr/>
        </p:nvSpPr>
        <p:spPr bwMode="auto">
          <a:xfrm>
            <a:off x="6802622" y="3184859"/>
            <a:ext cx="52401" cy="4763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17" name="Rectangle 66"/>
          <p:cNvSpPr>
            <a:spLocks noChangeArrowheads="1"/>
          </p:cNvSpPr>
          <p:nvPr/>
        </p:nvSpPr>
        <p:spPr bwMode="auto">
          <a:xfrm>
            <a:off x="6709729" y="3303952"/>
            <a:ext cx="48829" cy="488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18" name="Rectangle 67"/>
          <p:cNvSpPr>
            <a:spLocks noChangeArrowheads="1"/>
          </p:cNvSpPr>
          <p:nvPr/>
        </p:nvSpPr>
        <p:spPr bwMode="auto">
          <a:xfrm>
            <a:off x="6802622" y="3303952"/>
            <a:ext cx="52401" cy="488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21" name="Rectangle 70"/>
          <p:cNvSpPr>
            <a:spLocks noChangeArrowheads="1"/>
          </p:cNvSpPr>
          <p:nvPr/>
        </p:nvSpPr>
        <p:spPr bwMode="auto">
          <a:xfrm>
            <a:off x="4132545" y="3075293"/>
            <a:ext cx="48829" cy="9765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23" name="Rectangle 72"/>
          <p:cNvSpPr>
            <a:spLocks noChangeArrowheads="1"/>
          </p:cNvSpPr>
          <p:nvPr/>
        </p:nvSpPr>
        <p:spPr bwMode="auto">
          <a:xfrm>
            <a:off x="4262357" y="3075293"/>
            <a:ext cx="48829" cy="9765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25" name="Rectangle 74"/>
          <p:cNvSpPr>
            <a:spLocks noChangeArrowheads="1"/>
          </p:cNvSpPr>
          <p:nvPr/>
        </p:nvSpPr>
        <p:spPr bwMode="auto">
          <a:xfrm>
            <a:off x="4731586" y="2956199"/>
            <a:ext cx="33346" cy="5954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26" name="Rectangle 75"/>
          <p:cNvSpPr>
            <a:spLocks noChangeArrowheads="1"/>
          </p:cNvSpPr>
          <p:nvPr/>
        </p:nvSpPr>
        <p:spPr bwMode="auto">
          <a:xfrm>
            <a:off x="4798279" y="2956199"/>
            <a:ext cx="33346" cy="5954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27" name="Rectangle 76"/>
          <p:cNvSpPr>
            <a:spLocks noChangeArrowheads="1"/>
          </p:cNvSpPr>
          <p:nvPr/>
        </p:nvSpPr>
        <p:spPr bwMode="auto">
          <a:xfrm>
            <a:off x="4731586" y="2832342"/>
            <a:ext cx="33346" cy="5954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28" name="Rectangle 77"/>
          <p:cNvSpPr>
            <a:spLocks noChangeArrowheads="1"/>
          </p:cNvSpPr>
          <p:nvPr/>
        </p:nvSpPr>
        <p:spPr bwMode="auto">
          <a:xfrm>
            <a:off x="4798279" y="2832342"/>
            <a:ext cx="33346" cy="5954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29" name="Rectangle 78"/>
          <p:cNvSpPr>
            <a:spLocks noChangeArrowheads="1"/>
          </p:cNvSpPr>
          <p:nvPr/>
        </p:nvSpPr>
        <p:spPr bwMode="auto">
          <a:xfrm>
            <a:off x="4731586" y="3068148"/>
            <a:ext cx="33346" cy="64310"/>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30" name="Rectangle 79"/>
          <p:cNvSpPr>
            <a:spLocks noChangeArrowheads="1"/>
          </p:cNvSpPr>
          <p:nvPr/>
        </p:nvSpPr>
        <p:spPr bwMode="auto">
          <a:xfrm>
            <a:off x="4798279" y="3068148"/>
            <a:ext cx="33346" cy="64310"/>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31" name="Rectangle 80"/>
          <p:cNvSpPr>
            <a:spLocks noChangeArrowheads="1"/>
          </p:cNvSpPr>
          <p:nvPr/>
        </p:nvSpPr>
        <p:spPr bwMode="auto">
          <a:xfrm>
            <a:off x="4731586" y="3211059"/>
            <a:ext cx="33346" cy="5954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32" name="Rectangle 81"/>
          <p:cNvSpPr>
            <a:spLocks noChangeArrowheads="1"/>
          </p:cNvSpPr>
          <p:nvPr/>
        </p:nvSpPr>
        <p:spPr bwMode="auto">
          <a:xfrm>
            <a:off x="4798279" y="3211059"/>
            <a:ext cx="33346" cy="59547"/>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33" name="Rectangle 82"/>
          <p:cNvSpPr>
            <a:spLocks noChangeArrowheads="1"/>
          </p:cNvSpPr>
          <p:nvPr/>
        </p:nvSpPr>
        <p:spPr bwMode="auto">
          <a:xfrm>
            <a:off x="4489826" y="2675139"/>
            <a:ext cx="40492" cy="750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34" name="Rectangle 83"/>
          <p:cNvSpPr>
            <a:spLocks noChangeArrowheads="1"/>
          </p:cNvSpPr>
          <p:nvPr/>
        </p:nvSpPr>
        <p:spPr bwMode="auto">
          <a:xfrm>
            <a:off x="4414798" y="2675139"/>
            <a:ext cx="41683" cy="750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35" name="Rectangle 84"/>
          <p:cNvSpPr>
            <a:spLocks noChangeArrowheads="1"/>
          </p:cNvSpPr>
          <p:nvPr/>
        </p:nvSpPr>
        <p:spPr bwMode="auto">
          <a:xfrm>
            <a:off x="4489826" y="2825197"/>
            <a:ext cx="40492" cy="750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36" name="Rectangle 85"/>
          <p:cNvSpPr>
            <a:spLocks noChangeArrowheads="1"/>
          </p:cNvSpPr>
          <p:nvPr/>
        </p:nvSpPr>
        <p:spPr bwMode="auto">
          <a:xfrm>
            <a:off x="4414798" y="2825197"/>
            <a:ext cx="41683" cy="750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37" name="Rectangle 86"/>
          <p:cNvSpPr>
            <a:spLocks noChangeArrowheads="1"/>
          </p:cNvSpPr>
          <p:nvPr/>
        </p:nvSpPr>
        <p:spPr bwMode="auto">
          <a:xfrm>
            <a:off x="4489826" y="2966917"/>
            <a:ext cx="40492" cy="71456"/>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38" name="Rectangle 87"/>
          <p:cNvSpPr>
            <a:spLocks noChangeArrowheads="1"/>
          </p:cNvSpPr>
          <p:nvPr/>
        </p:nvSpPr>
        <p:spPr bwMode="auto">
          <a:xfrm>
            <a:off x="4414798" y="2966917"/>
            <a:ext cx="41683" cy="71456"/>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39" name="Rectangle 88"/>
          <p:cNvSpPr>
            <a:spLocks noChangeArrowheads="1"/>
          </p:cNvSpPr>
          <p:nvPr/>
        </p:nvSpPr>
        <p:spPr bwMode="auto">
          <a:xfrm>
            <a:off x="4489826" y="3097921"/>
            <a:ext cx="40492" cy="750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40" name="Rectangle 89"/>
          <p:cNvSpPr>
            <a:spLocks noChangeArrowheads="1"/>
          </p:cNvSpPr>
          <p:nvPr/>
        </p:nvSpPr>
        <p:spPr bwMode="auto">
          <a:xfrm>
            <a:off x="4414798" y="3097921"/>
            <a:ext cx="41683" cy="75029"/>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41" name="Rectangle 90"/>
          <p:cNvSpPr>
            <a:spLocks noChangeArrowheads="1"/>
          </p:cNvSpPr>
          <p:nvPr/>
        </p:nvSpPr>
        <p:spPr bwMode="auto">
          <a:xfrm>
            <a:off x="4489826" y="3255124"/>
            <a:ext cx="40492" cy="71456"/>
          </a:xfrm>
          <a:prstGeom prst="rect">
            <a:avLst/>
          </a:prstGeom>
          <a:solidFill>
            <a:schemeClr val="bg1">
              <a:alpha val="60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43" name="Oval 4142"/>
          <p:cNvSpPr/>
          <p:nvPr/>
        </p:nvSpPr>
        <p:spPr>
          <a:xfrm>
            <a:off x="540496" y="1398027"/>
            <a:ext cx="489604" cy="489604"/>
          </a:xfrm>
          <a:prstGeom prst="ellipse">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8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IN"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2" name="Oval 111"/>
          <p:cNvSpPr/>
          <p:nvPr/>
        </p:nvSpPr>
        <p:spPr>
          <a:xfrm>
            <a:off x="540496" y="2088642"/>
            <a:ext cx="489604" cy="489604"/>
          </a:xfrm>
          <a:prstGeom prst="ellipse">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8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IN"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3" name="Oval 112"/>
          <p:cNvSpPr/>
          <p:nvPr/>
        </p:nvSpPr>
        <p:spPr>
          <a:xfrm>
            <a:off x="540496" y="2779255"/>
            <a:ext cx="489604" cy="489604"/>
          </a:xfrm>
          <a:prstGeom prst="ellipse">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8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IN"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4" name="Rectangle 113"/>
          <p:cNvSpPr/>
          <p:nvPr/>
        </p:nvSpPr>
        <p:spPr>
          <a:xfrm>
            <a:off x="1266428" y="1461614"/>
            <a:ext cx="3148370" cy="341632"/>
          </a:xfrm>
          <a:prstGeom prst="rect">
            <a:avLst/>
          </a:prstGeom>
        </p:spPr>
        <p:txBody>
          <a:bodyPr wrap="square">
            <a:spAutoFit/>
          </a:bodyPr>
          <a:lstStyle/>
          <a:p>
            <a:pPr marL="0" marR="0" lvl="0" indent="0" algn="l" defTabSz="914484" rtl="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lumMod val="75000"/>
                    <a:lumOff val="25000"/>
                  </a:prstClr>
                </a:solidFill>
                <a:effectLst/>
                <a:uLnTx/>
                <a:uFillTx/>
                <a:latin typeface="Arial" pitchFamily="34" charset="0"/>
                <a:ea typeface="+mn-ea"/>
                <a:cs typeface="Arial" pitchFamily="34" charset="0"/>
              </a:rPr>
              <a:t>COMMON GOALS</a:t>
            </a:r>
            <a:endParaRPr kumimoji="0" lang="en-US" sz="1800" b="1"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endParaRPr>
          </a:p>
        </p:txBody>
      </p:sp>
      <p:sp>
        <p:nvSpPr>
          <p:cNvPr id="115" name="Rectangle 114"/>
          <p:cNvSpPr/>
          <p:nvPr/>
        </p:nvSpPr>
        <p:spPr>
          <a:xfrm>
            <a:off x="1266428" y="2156202"/>
            <a:ext cx="3148370" cy="341632"/>
          </a:xfrm>
          <a:prstGeom prst="rect">
            <a:avLst/>
          </a:prstGeom>
        </p:spPr>
        <p:txBody>
          <a:bodyPr wrap="square">
            <a:spAutoFit/>
          </a:bodyPr>
          <a:lstStyle/>
          <a:p>
            <a:pPr marL="0" marR="0" lvl="0" indent="0" algn="l" defTabSz="914484" rtl="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lumMod val="75000"/>
                    <a:lumOff val="25000"/>
                  </a:prstClr>
                </a:solidFill>
                <a:effectLst/>
                <a:uLnTx/>
                <a:uFillTx/>
                <a:latin typeface="Arial" pitchFamily="34" charset="0"/>
                <a:ea typeface="+mn-ea"/>
                <a:cs typeface="Arial" pitchFamily="34" charset="0"/>
              </a:rPr>
              <a:t>ACTION PLAN </a:t>
            </a:r>
            <a:endParaRPr kumimoji="0" lang="en-US" sz="1800" b="1"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endParaRPr>
          </a:p>
        </p:txBody>
      </p:sp>
      <p:sp>
        <p:nvSpPr>
          <p:cNvPr id="116" name="Rectangle 115"/>
          <p:cNvSpPr/>
          <p:nvPr/>
        </p:nvSpPr>
        <p:spPr>
          <a:xfrm>
            <a:off x="1292627" y="2883672"/>
            <a:ext cx="3148370" cy="341632"/>
          </a:xfrm>
          <a:prstGeom prst="rect">
            <a:avLst/>
          </a:prstGeom>
        </p:spPr>
        <p:txBody>
          <a:bodyPr wrap="square">
            <a:spAutoFit/>
          </a:bodyPr>
          <a:lstStyle/>
          <a:p>
            <a:pPr marL="0" marR="0" lvl="0" indent="0" algn="l" defTabSz="914484" rtl="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lumMod val="75000"/>
                    <a:lumOff val="25000"/>
                  </a:prstClr>
                </a:solidFill>
                <a:effectLst/>
                <a:uLnTx/>
                <a:uFillTx/>
                <a:latin typeface="Arial" pitchFamily="34" charset="0"/>
                <a:ea typeface="+mn-ea"/>
                <a:cs typeface="Arial" pitchFamily="34" charset="0"/>
              </a:rPr>
              <a:t>DIFFERENCES </a:t>
            </a:r>
            <a:endParaRPr kumimoji="0" lang="en-US" sz="1800" b="1"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endParaRPr>
          </a:p>
        </p:txBody>
      </p:sp>
      <p:grpSp>
        <p:nvGrpSpPr>
          <p:cNvPr id="117" name="Group 116"/>
          <p:cNvGrpSpPr/>
          <p:nvPr/>
        </p:nvGrpSpPr>
        <p:grpSpPr>
          <a:xfrm rot="21272662">
            <a:off x="1006882" y="3576270"/>
            <a:ext cx="2765038" cy="2891301"/>
            <a:chOff x="536423" y="3345945"/>
            <a:chExt cx="2341776" cy="2411532"/>
          </a:xfrm>
        </p:grpSpPr>
        <p:grpSp>
          <p:nvGrpSpPr>
            <p:cNvPr id="118" name="Group 117"/>
            <p:cNvGrpSpPr/>
            <p:nvPr/>
          </p:nvGrpSpPr>
          <p:grpSpPr>
            <a:xfrm>
              <a:off x="1772874" y="3911987"/>
              <a:ext cx="327802" cy="1845490"/>
              <a:chOff x="5418501" y="1856776"/>
              <a:chExt cx="327802" cy="1845490"/>
            </a:xfrm>
          </p:grpSpPr>
          <p:sp>
            <p:nvSpPr>
              <p:cNvPr id="121" name="Freeform 7"/>
              <p:cNvSpPr>
                <a:spLocks/>
              </p:cNvSpPr>
              <p:nvPr/>
            </p:nvSpPr>
            <p:spPr bwMode="auto">
              <a:xfrm>
                <a:off x="5418501" y="1872000"/>
                <a:ext cx="284896" cy="1830266"/>
              </a:xfrm>
              <a:custGeom>
                <a:avLst/>
                <a:gdLst>
                  <a:gd name="T0" fmla="*/ 0 w 304"/>
                  <a:gd name="T1" fmla="*/ 0 h 1953"/>
                  <a:gd name="T2" fmla="*/ 162 w 304"/>
                  <a:gd name="T3" fmla="*/ 0 h 1953"/>
                  <a:gd name="T4" fmla="*/ 304 w 304"/>
                  <a:gd name="T5" fmla="*/ 1953 h 1953"/>
                  <a:gd name="T6" fmla="*/ 0 w 304"/>
                  <a:gd name="T7" fmla="*/ 1953 h 1953"/>
                  <a:gd name="T8" fmla="*/ 0 w 304"/>
                  <a:gd name="T9" fmla="*/ 0 h 1953"/>
                </a:gdLst>
                <a:ahLst/>
                <a:cxnLst>
                  <a:cxn ang="0">
                    <a:pos x="T0" y="T1"/>
                  </a:cxn>
                  <a:cxn ang="0">
                    <a:pos x="T2" y="T3"/>
                  </a:cxn>
                  <a:cxn ang="0">
                    <a:pos x="T4" y="T5"/>
                  </a:cxn>
                  <a:cxn ang="0">
                    <a:pos x="T6" y="T7"/>
                  </a:cxn>
                  <a:cxn ang="0">
                    <a:pos x="T8" y="T9"/>
                  </a:cxn>
                </a:cxnLst>
                <a:rect l="0" t="0" r="r" b="b"/>
                <a:pathLst>
                  <a:path w="304" h="1953">
                    <a:moveTo>
                      <a:pt x="0" y="0"/>
                    </a:moveTo>
                    <a:lnTo>
                      <a:pt x="162" y="0"/>
                    </a:lnTo>
                    <a:lnTo>
                      <a:pt x="304" y="1953"/>
                    </a:lnTo>
                    <a:lnTo>
                      <a:pt x="0" y="1953"/>
                    </a:lnTo>
                    <a:lnTo>
                      <a:pt x="0" y="0"/>
                    </a:lnTo>
                    <a:close/>
                  </a:path>
                </a:pathLst>
              </a:custGeom>
              <a:solidFill>
                <a:schemeClr val="tx1">
                  <a:lumMod val="95000"/>
                  <a:lumOff val="5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7"/>
              <p:cNvSpPr>
                <a:spLocks/>
              </p:cNvSpPr>
              <p:nvPr/>
            </p:nvSpPr>
            <p:spPr bwMode="auto">
              <a:xfrm>
                <a:off x="5461407" y="1856776"/>
                <a:ext cx="284896" cy="1830266"/>
              </a:xfrm>
              <a:custGeom>
                <a:avLst/>
                <a:gdLst>
                  <a:gd name="T0" fmla="*/ 0 w 304"/>
                  <a:gd name="T1" fmla="*/ 0 h 1953"/>
                  <a:gd name="T2" fmla="*/ 162 w 304"/>
                  <a:gd name="T3" fmla="*/ 0 h 1953"/>
                  <a:gd name="T4" fmla="*/ 304 w 304"/>
                  <a:gd name="T5" fmla="*/ 1953 h 1953"/>
                  <a:gd name="T6" fmla="*/ 0 w 304"/>
                  <a:gd name="T7" fmla="*/ 1953 h 1953"/>
                  <a:gd name="T8" fmla="*/ 0 w 304"/>
                  <a:gd name="T9" fmla="*/ 0 h 1953"/>
                </a:gdLst>
                <a:ahLst/>
                <a:cxnLst>
                  <a:cxn ang="0">
                    <a:pos x="T0" y="T1"/>
                  </a:cxn>
                  <a:cxn ang="0">
                    <a:pos x="T2" y="T3"/>
                  </a:cxn>
                  <a:cxn ang="0">
                    <a:pos x="T4" y="T5"/>
                  </a:cxn>
                  <a:cxn ang="0">
                    <a:pos x="T6" y="T7"/>
                  </a:cxn>
                  <a:cxn ang="0">
                    <a:pos x="T8" y="T9"/>
                  </a:cxn>
                </a:cxnLst>
                <a:rect l="0" t="0" r="r" b="b"/>
                <a:pathLst>
                  <a:path w="304" h="1953">
                    <a:moveTo>
                      <a:pt x="0" y="0"/>
                    </a:moveTo>
                    <a:lnTo>
                      <a:pt x="162" y="0"/>
                    </a:lnTo>
                    <a:lnTo>
                      <a:pt x="304" y="1953"/>
                    </a:lnTo>
                    <a:lnTo>
                      <a:pt x="0" y="1953"/>
                    </a:lnTo>
                    <a:lnTo>
                      <a:pt x="0" y="0"/>
                    </a:lnTo>
                    <a:close/>
                  </a:path>
                </a:pathLst>
              </a:custGeom>
              <a:solidFill>
                <a:schemeClr val="accent6"/>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22"/>
            <p:cNvSpPr>
              <a:spLocks/>
            </p:cNvSpPr>
            <p:nvPr/>
          </p:nvSpPr>
          <p:spPr bwMode="auto">
            <a:xfrm rot="21388746">
              <a:off x="567393" y="3345945"/>
              <a:ext cx="2249308" cy="1561361"/>
            </a:xfrm>
            <a:custGeom>
              <a:avLst/>
              <a:gdLst>
                <a:gd name="T0" fmla="*/ 2219 w 2870"/>
                <a:gd name="T1" fmla="*/ 0 h 1727"/>
                <a:gd name="T2" fmla="*/ 125 w 2870"/>
                <a:gd name="T3" fmla="*/ 425 h 1727"/>
                <a:gd name="T4" fmla="*/ 0 w 2870"/>
                <a:gd name="T5" fmla="*/ 651 h 1727"/>
                <a:gd name="T6" fmla="*/ 73 w 2870"/>
                <a:gd name="T7" fmla="*/ 1510 h 1727"/>
                <a:gd name="T8" fmla="*/ 133 w 2870"/>
                <a:gd name="T9" fmla="*/ 1477 h 1727"/>
                <a:gd name="T10" fmla="*/ 217 w 2870"/>
                <a:gd name="T11" fmla="*/ 1477 h 1727"/>
                <a:gd name="T12" fmla="*/ 284 w 2870"/>
                <a:gd name="T13" fmla="*/ 1552 h 1727"/>
                <a:gd name="T14" fmla="*/ 150 w 2870"/>
                <a:gd name="T15" fmla="*/ 1552 h 1727"/>
                <a:gd name="T16" fmla="*/ 83 w 2870"/>
                <a:gd name="T17" fmla="*/ 1630 h 1727"/>
                <a:gd name="T18" fmla="*/ 92 w 2870"/>
                <a:gd name="T19" fmla="*/ 1727 h 1727"/>
                <a:gd name="T20" fmla="*/ 2286 w 2870"/>
                <a:gd name="T21" fmla="*/ 1343 h 1727"/>
                <a:gd name="T22" fmla="*/ 2870 w 2870"/>
                <a:gd name="T23" fmla="*/ 534 h 1727"/>
                <a:gd name="T24" fmla="*/ 2219 w 2870"/>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0" h="1727">
                  <a:moveTo>
                    <a:pt x="2219" y="0"/>
                  </a:moveTo>
                  <a:lnTo>
                    <a:pt x="125" y="425"/>
                  </a:lnTo>
                  <a:lnTo>
                    <a:pt x="0" y="651"/>
                  </a:lnTo>
                  <a:lnTo>
                    <a:pt x="73" y="1510"/>
                  </a:lnTo>
                  <a:lnTo>
                    <a:pt x="133" y="1477"/>
                  </a:lnTo>
                  <a:lnTo>
                    <a:pt x="217" y="1477"/>
                  </a:lnTo>
                  <a:lnTo>
                    <a:pt x="284" y="1552"/>
                  </a:lnTo>
                  <a:lnTo>
                    <a:pt x="150" y="1552"/>
                  </a:lnTo>
                  <a:lnTo>
                    <a:pt x="83" y="1630"/>
                  </a:lnTo>
                  <a:lnTo>
                    <a:pt x="92" y="1727"/>
                  </a:lnTo>
                  <a:lnTo>
                    <a:pt x="2286" y="1343"/>
                  </a:lnTo>
                  <a:lnTo>
                    <a:pt x="2870" y="534"/>
                  </a:lnTo>
                  <a:lnTo>
                    <a:pt x="2219" y="0"/>
                  </a:lnTo>
                  <a:close/>
                </a:path>
              </a:pathLst>
            </a:custGeom>
            <a:solidFill>
              <a:schemeClr val="tx1">
                <a:lumMod val="85000"/>
                <a:lumOff val="15000"/>
              </a:schemeClr>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22"/>
            <p:cNvSpPr>
              <a:spLocks/>
            </p:cNvSpPr>
            <p:nvPr/>
          </p:nvSpPr>
          <p:spPr bwMode="auto">
            <a:xfrm rot="21368774">
              <a:off x="536423" y="3375619"/>
              <a:ext cx="2341776" cy="1500334"/>
            </a:xfrm>
            <a:custGeom>
              <a:avLst/>
              <a:gdLst>
                <a:gd name="T0" fmla="*/ 2219 w 2870"/>
                <a:gd name="T1" fmla="*/ 0 h 1727"/>
                <a:gd name="T2" fmla="*/ 125 w 2870"/>
                <a:gd name="T3" fmla="*/ 425 h 1727"/>
                <a:gd name="T4" fmla="*/ 0 w 2870"/>
                <a:gd name="T5" fmla="*/ 651 h 1727"/>
                <a:gd name="T6" fmla="*/ 73 w 2870"/>
                <a:gd name="T7" fmla="*/ 1510 h 1727"/>
                <a:gd name="T8" fmla="*/ 133 w 2870"/>
                <a:gd name="T9" fmla="*/ 1477 h 1727"/>
                <a:gd name="T10" fmla="*/ 217 w 2870"/>
                <a:gd name="T11" fmla="*/ 1477 h 1727"/>
                <a:gd name="T12" fmla="*/ 284 w 2870"/>
                <a:gd name="T13" fmla="*/ 1552 h 1727"/>
                <a:gd name="T14" fmla="*/ 150 w 2870"/>
                <a:gd name="T15" fmla="*/ 1552 h 1727"/>
                <a:gd name="T16" fmla="*/ 83 w 2870"/>
                <a:gd name="T17" fmla="*/ 1630 h 1727"/>
                <a:gd name="T18" fmla="*/ 92 w 2870"/>
                <a:gd name="T19" fmla="*/ 1727 h 1727"/>
                <a:gd name="T20" fmla="*/ 2286 w 2870"/>
                <a:gd name="T21" fmla="*/ 1343 h 1727"/>
                <a:gd name="T22" fmla="*/ 2870 w 2870"/>
                <a:gd name="T23" fmla="*/ 534 h 1727"/>
                <a:gd name="T24" fmla="*/ 2219 w 2870"/>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0" h="1727">
                  <a:moveTo>
                    <a:pt x="2219" y="0"/>
                  </a:moveTo>
                  <a:lnTo>
                    <a:pt x="125" y="425"/>
                  </a:lnTo>
                  <a:lnTo>
                    <a:pt x="0" y="651"/>
                  </a:lnTo>
                  <a:lnTo>
                    <a:pt x="73" y="1510"/>
                  </a:lnTo>
                  <a:lnTo>
                    <a:pt x="133" y="1477"/>
                  </a:lnTo>
                  <a:lnTo>
                    <a:pt x="217" y="1477"/>
                  </a:lnTo>
                  <a:lnTo>
                    <a:pt x="284" y="1552"/>
                  </a:lnTo>
                  <a:lnTo>
                    <a:pt x="150" y="1552"/>
                  </a:lnTo>
                  <a:lnTo>
                    <a:pt x="83" y="1630"/>
                  </a:lnTo>
                  <a:lnTo>
                    <a:pt x="92" y="1727"/>
                  </a:lnTo>
                  <a:lnTo>
                    <a:pt x="2286" y="1343"/>
                  </a:lnTo>
                  <a:lnTo>
                    <a:pt x="2870" y="534"/>
                  </a:lnTo>
                  <a:lnTo>
                    <a:pt x="2219" y="0"/>
                  </a:lnTo>
                  <a:close/>
                </a:path>
              </a:pathLst>
            </a:custGeom>
            <a:solidFill>
              <a:schemeClr val="accent6"/>
            </a:solidFill>
            <a:ln>
              <a:noFill/>
            </a:ln>
          </p:spPr>
          <p:txBody>
            <a:bodyPr vert="horz" wrap="square" lIns="68598" tIns="34299" rIns="68598" bIns="34299" numCol="1" anchor="t" anchorCtr="0" compatLnSpc="1">
              <a:prstTxWarp prst="textNoShape">
                <a:avLst/>
              </a:prstTxWarp>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84"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smtClean="0">
                  <a:ln>
                    <a:noFill/>
                  </a:ln>
                  <a:solidFill>
                    <a:prstClr val="white"/>
                  </a:solidFill>
                  <a:effectLst/>
                  <a:uLnTx/>
                  <a:uFillTx/>
                  <a:latin typeface="Calibri"/>
                  <a:ea typeface="+mn-ea"/>
                  <a:cs typeface="+mn-cs"/>
                </a:rPr>
                <a:t>	</a:t>
              </a:r>
              <a:endParaRPr kumimoji="0" lang="en-IN" sz="3200" b="1"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3" name="Immagine 1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46985">
            <a:off x="4609365" y="770024"/>
            <a:ext cx="3701368" cy="2467579"/>
          </a:xfrm>
          <a:prstGeom prst="rect">
            <a:avLst/>
          </a:prstGeom>
        </p:spPr>
      </p:pic>
      <p:sp>
        <p:nvSpPr>
          <p:cNvPr id="3" name="CasellaDiTesto 2"/>
          <p:cNvSpPr txBox="1"/>
          <p:nvPr/>
        </p:nvSpPr>
        <p:spPr>
          <a:xfrm rot="20262527">
            <a:off x="1229489" y="3836463"/>
            <a:ext cx="2241805"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Calibri"/>
                <a:ea typeface="+mn-ea"/>
                <a:cs typeface="+mn-cs"/>
              </a:rPr>
              <a:t>   BUMPS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Calibri"/>
                <a:ea typeface="+mn-ea"/>
                <a:cs typeface="+mn-cs"/>
              </a:rPr>
              <a:t>   AHEAD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965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20FE1F-EE21-4952-B22A-112A109F3683}" type="slidenum">
              <a:rPr lang="en-GB" smtClean="0"/>
              <a:pPr>
                <a:defRPr/>
              </a:pPr>
              <a:t>7</a:t>
            </a:fld>
            <a:endParaRPr lang="en-GB"/>
          </a:p>
        </p:txBody>
      </p:sp>
      <p:pic>
        <p:nvPicPr>
          <p:cNvPr id="2867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8733"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969477" y="1546225"/>
            <a:ext cx="6715858" cy="631825"/>
            <a:chOff x="2133600" y="1546225"/>
            <a:chExt cx="7275513" cy="631825"/>
          </a:xfrm>
        </p:grpSpPr>
        <p:cxnSp>
          <p:nvCxnSpPr>
            <p:cNvPr id="28676" name="Straight Connector 7"/>
            <p:cNvCxnSpPr>
              <a:cxnSpLocks noChangeShapeType="1"/>
            </p:cNvCxnSpPr>
            <p:nvPr/>
          </p:nvCxnSpPr>
          <p:spPr bwMode="auto">
            <a:xfrm>
              <a:off x="2298700" y="1546225"/>
              <a:ext cx="7037388" cy="0"/>
            </a:xfrm>
            <a:prstGeom prst="line">
              <a:avLst/>
            </a:prstGeom>
            <a:noFill/>
            <a:ln w="9525" algn="ctr">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7" name="Straight Connector 8"/>
            <p:cNvCxnSpPr>
              <a:cxnSpLocks noChangeShapeType="1"/>
            </p:cNvCxnSpPr>
            <p:nvPr/>
          </p:nvCxnSpPr>
          <p:spPr bwMode="auto">
            <a:xfrm>
              <a:off x="2133600" y="2152650"/>
              <a:ext cx="7275513" cy="0"/>
            </a:xfrm>
            <a:prstGeom prst="line">
              <a:avLst/>
            </a:prstGeom>
            <a:noFill/>
            <a:ln w="9525" algn="ctr">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9" name="Straight Arrow Connector 10"/>
            <p:cNvCxnSpPr>
              <a:cxnSpLocks noChangeShapeType="1"/>
            </p:cNvCxnSpPr>
            <p:nvPr/>
          </p:nvCxnSpPr>
          <p:spPr bwMode="auto">
            <a:xfrm>
              <a:off x="7248525" y="1546225"/>
              <a:ext cx="0" cy="631825"/>
            </a:xfrm>
            <a:prstGeom prst="straightConnector1">
              <a:avLst/>
            </a:prstGeom>
            <a:noFill/>
            <a:ln w="19050" algn="ctr">
              <a:solidFill>
                <a:schemeClr val="bg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81" name="TextBox 12"/>
            <p:cNvSpPr txBox="1">
              <a:spLocks noChangeArrowheads="1"/>
            </p:cNvSpPr>
            <p:nvPr/>
          </p:nvSpPr>
          <p:spPr bwMode="auto">
            <a:xfrm>
              <a:off x="7535863" y="1546225"/>
              <a:ext cx="1398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en-GB" altLang="en-US" b="1">
                  <a:solidFill>
                    <a:schemeClr val="bg1"/>
                  </a:solidFill>
                </a:rPr>
                <a:t>10%</a:t>
              </a:r>
            </a:p>
          </p:txBody>
        </p:sp>
        <p:sp>
          <p:nvSpPr>
            <p:cNvPr id="28683" name="Oval 14"/>
            <p:cNvSpPr>
              <a:spLocks noChangeArrowheads="1"/>
            </p:cNvSpPr>
            <p:nvPr/>
          </p:nvSpPr>
          <p:spPr bwMode="auto">
            <a:xfrm>
              <a:off x="4321175" y="1622425"/>
              <a:ext cx="2987675" cy="504825"/>
            </a:xfrm>
            <a:prstGeom prst="ellipse">
              <a:avLst/>
            </a:prstGeom>
            <a:solidFill>
              <a:srgbClr val="FFFF00"/>
            </a:solidFill>
            <a:ln w="9525">
              <a:solidFill>
                <a:schemeClr val="bg1"/>
              </a:solidFill>
              <a:round/>
              <a:headEnd/>
              <a:tailEnd/>
            </a:ln>
          </p:spPr>
          <p:txBody>
            <a:bodyPr anchor="ct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spcAft>
                  <a:spcPts val="600"/>
                </a:spcAft>
                <a:buFontTx/>
                <a:buNone/>
              </a:pPr>
              <a:r>
                <a:rPr lang="en-GB" altLang="en-US" sz="1600" b="1" dirty="0" smtClean="0">
                  <a:solidFill>
                    <a:srgbClr val="002060"/>
                  </a:solidFill>
                </a:rPr>
                <a:t>Proposal</a:t>
              </a:r>
              <a:r>
                <a:rPr lang="en-GB" altLang="en-US" sz="1600" dirty="0" smtClean="0">
                  <a:solidFill>
                    <a:srgbClr val="002060"/>
                  </a:solidFill>
                </a:rPr>
                <a:t> </a:t>
              </a:r>
              <a:endParaRPr lang="en-GB" altLang="en-US" sz="1600" dirty="0">
                <a:solidFill>
                  <a:srgbClr val="002060"/>
                </a:solidFill>
              </a:endParaRPr>
            </a:p>
          </p:txBody>
        </p:sp>
      </p:grpSp>
      <p:grpSp>
        <p:nvGrpSpPr>
          <p:cNvPr id="7" name="Group 6"/>
          <p:cNvGrpSpPr/>
          <p:nvPr/>
        </p:nvGrpSpPr>
        <p:grpSpPr>
          <a:xfrm>
            <a:off x="1969477" y="2178050"/>
            <a:ext cx="6758354" cy="4370388"/>
            <a:chOff x="2133600" y="2178050"/>
            <a:chExt cx="7321550" cy="4370388"/>
          </a:xfrm>
        </p:grpSpPr>
        <p:cxnSp>
          <p:nvCxnSpPr>
            <p:cNvPr id="28678" name="Straight Connector 9"/>
            <p:cNvCxnSpPr>
              <a:cxnSpLocks noChangeShapeType="1"/>
            </p:cNvCxnSpPr>
            <p:nvPr/>
          </p:nvCxnSpPr>
          <p:spPr bwMode="auto">
            <a:xfrm>
              <a:off x="2133600" y="6548438"/>
              <a:ext cx="7321550" cy="0"/>
            </a:xfrm>
            <a:prstGeom prst="line">
              <a:avLst/>
            </a:prstGeom>
            <a:noFill/>
            <a:ln w="9525" algn="ctr">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0" name="Straight Arrow Connector 11"/>
            <p:cNvCxnSpPr>
              <a:cxnSpLocks noChangeShapeType="1"/>
            </p:cNvCxnSpPr>
            <p:nvPr/>
          </p:nvCxnSpPr>
          <p:spPr bwMode="auto">
            <a:xfrm>
              <a:off x="7248525" y="2178050"/>
              <a:ext cx="0" cy="4370388"/>
            </a:xfrm>
            <a:prstGeom prst="straightConnector1">
              <a:avLst/>
            </a:prstGeom>
            <a:noFill/>
            <a:ln w="19050" algn="ctr">
              <a:solidFill>
                <a:schemeClr val="bg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82" name="TextBox 13"/>
            <p:cNvSpPr txBox="1">
              <a:spLocks noChangeArrowheads="1"/>
            </p:cNvSpPr>
            <p:nvPr/>
          </p:nvSpPr>
          <p:spPr bwMode="auto">
            <a:xfrm>
              <a:off x="7723188" y="2982913"/>
              <a:ext cx="13982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en-GB" altLang="en-US" b="1" dirty="0">
                  <a:solidFill>
                    <a:schemeClr val="bg1"/>
                  </a:solidFill>
                </a:rPr>
                <a:t>90%</a:t>
              </a:r>
            </a:p>
          </p:txBody>
        </p:sp>
        <p:sp>
          <p:nvSpPr>
            <p:cNvPr id="28684" name="Oval 15"/>
            <p:cNvSpPr>
              <a:spLocks noChangeArrowheads="1"/>
            </p:cNvSpPr>
            <p:nvPr/>
          </p:nvSpPr>
          <p:spPr bwMode="auto">
            <a:xfrm>
              <a:off x="4321175" y="2771775"/>
              <a:ext cx="2987675" cy="1008063"/>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spcAft>
                  <a:spcPts val="600"/>
                </a:spcAft>
                <a:buFontTx/>
                <a:buNone/>
              </a:pPr>
              <a:r>
                <a:rPr lang="en-GB" altLang="en-US" sz="1600" b="1" dirty="0" smtClean="0">
                  <a:solidFill>
                    <a:srgbClr val="002060"/>
                  </a:solidFill>
                </a:rPr>
                <a:t>Project </a:t>
              </a:r>
              <a:r>
                <a:rPr lang="en-GB" altLang="en-US" sz="1600" b="1" dirty="0">
                  <a:solidFill>
                    <a:srgbClr val="002060"/>
                  </a:solidFill>
                </a:rPr>
                <a:t>environment</a:t>
              </a:r>
            </a:p>
          </p:txBody>
        </p:sp>
      </p:grpSp>
      <p:sp>
        <p:nvSpPr>
          <p:cNvPr id="17" name="TextBox 16"/>
          <p:cNvSpPr txBox="1"/>
          <p:nvPr/>
        </p:nvSpPr>
        <p:spPr>
          <a:xfrm>
            <a:off x="4352192" y="4149726"/>
            <a:ext cx="4421066" cy="1939925"/>
          </a:xfrm>
          <a:prstGeom prst="rect">
            <a:avLst/>
          </a:prstGeom>
          <a:solidFill>
            <a:schemeClr val="accent5">
              <a:lumMod val="75000"/>
            </a:schemeClr>
          </a:solidFill>
          <a:ln>
            <a:noFill/>
          </a:ln>
        </p:spPr>
        <p:txBody>
          <a:bodyPr>
            <a:spAutoFit/>
          </a:bodyPr>
          <a:lstStyle/>
          <a:p>
            <a:pPr>
              <a:defRPr/>
            </a:pPr>
            <a:r>
              <a:rPr lang="en-GB" sz="2000" b="1" dirty="0">
                <a:solidFill>
                  <a:schemeClr val="bg1"/>
                </a:solidFill>
                <a:cs typeface="Arial" pitchFamily="34" charset="0"/>
              </a:rPr>
              <a:t>Different</a:t>
            </a:r>
          </a:p>
          <a:p>
            <a:pPr marL="342900" indent="-342900">
              <a:buFont typeface="Arial" panose="020B0604020202020204" pitchFamily="34" charset="0"/>
              <a:buChar char="•"/>
              <a:defRPr/>
            </a:pPr>
            <a:r>
              <a:rPr lang="en-GB" sz="2000" dirty="0">
                <a:solidFill>
                  <a:schemeClr val="bg1"/>
                </a:solidFill>
                <a:cs typeface="Arial" pitchFamily="34" charset="0"/>
              </a:rPr>
              <a:t>Individuals (/personalities)</a:t>
            </a:r>
          </a:p>
          <a:p>
            <a:pPr marL="342900" indent="-342900">
              <a:buFont typeface="Arial" panose="020B0604020202020204" pitchFamily="34" charset="0"/>
              <a:buChar char="•"/>
              <a:defRPr/>
            </a:pPr>
            <a:r>
              <a:rPr lang="en-GB" sz="2000" dirty="0">
                <a:solidFill>
                  <a:schemeClr val="bg1"/>
                </a:solidFill>
                <a:cs typeface="Arial" pitchFamily="34" charset="0"/>
              </a:rPr>
              <a:t>Countries (/cultures, currencies, languages, time zones)</a:t>
            </a:r>
          </a:p>
          <a:p>
            <a:pPr marL="342900" indent="-342900">
              <a:buFont typeface="Arial" panose="020B0604020202020204" pitchFamily="34" charset="0"/>
              <a:buChar char="•"/>
              <a:defRPr/>
            </a:pPr>
            <a:r>
              <a:rPr lang="en-GB" sz="2000" dirty="0">
                <a:solidFill>
                  <a:schemeClr val="bg1"/>
                </a:solidFill>
                <a:cs typeface="Arial" pitchFamily="34" charset="0"/>
              </a:rPr>
              <a:t>Legal </a:t>
            </a:r>
            <a:r>
              <a:rPr lang="en-GB" sz="2000" b="1" dirty="0">
                <a:solidFill>
                  <a:schemeClr val="bg1"/>
                </a:solidFill>
                <a:cs typeface="Arial" pitchFamily="34" charset="0"/>
              </a:rPr>
              <a:t>requirements</a:t>
            </a:r>
          </a:p>
          <a:p>
            <a:pPr marL="342900" indent="-342900">
              <a:buFont typeface="Arial" panose="020B0604020202020204" pitchFamily="34" charset="0"/>
              <a:buChar char="•"/>
              <a:defRPr/>
            </a:pPr>
            <a:r>
              <a:rPr lang="en-GB" sz="2000" dirty="0">
                <a:solidFill>
                  <a:schemeClr val="bg1"/>
                </a:solidFill>
                <a:cs typeface="Arial" pitchFamily="34" charset="0"/>
              </a:rPr>
              <a:t>Institutional </a:t>
            </a:r>
            <a:r>
              <a:rPr lang="en-GB" sz="2000" b="1" dirty="0">
                <a:solidFill>
                  <a:schemeClr val="bg1"/>
                </a:solidFill>
                <a:cs typeface="Arial" pitchFamily="34" charset="0"/>
              </a:rPr>
              <a:t>constraints</a:t>
            </a:r>
          </a:p>
        </p:txBody>
      </p:sp>
    </p:spTree>
    <p:extLst>
      <p:ext uri="{BB962C8B-B14F-4D97-AF65-F5344CB8AC3E}">
        <p14:creationId xmlns:p14="http://schemas.microsoft.com/office/powerpoint/2010/main" val="366049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2" fill="hold" grpId="0" nodeType="afterEffect">
                                  <p:stCondLst>
                                    <p:cond delay="50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2000" fill="hold"/>
                                        <p:tgtEl>
                                          <p:spTgt spid="17"/>
                                        </p:tgtEl>
                                        <p:attrNameLst>
                                          <p:attrName>ppt_x</p:attrName>
                                        </p:attrNameLst>
                                      </p:cBhvr>
                                      <p:tavLst>
                                        <p:tav tm="0">
                                          <p:val>
                                            <p:strVal val="1+#ppt_w/2"/>
                                          </p:val>
                                        </p:tav>
                                        <p:tav tm="100000">
                                          <p:val>
                                            <p:strVal val="#ppt_x"/>
                                          </p:val>
                                        </p:tav>
                                      </p:tavLst>
                                    </p:anim>
                                    <p:anim calcmode="lin" valueType="num">
                                      <p:cBhvr additive="base">
                                        <p:cTn id="19"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686872" y="6453336"/>
            <a:ext cx="2133600" cy="365125"/>
          </a:xfrm>
        </p:spPr>
        <p:txBody>
          <a:bodyPr/>
          <a:lstStyle/>
          <a:p>
            <a:pPr>
              <a:defRPr/>
            </a:pPr>
            <a:fld id="{3ECC6F11-B421-43CF-B5E5-22889C2D69D2}" type="slidenum">
              <a:rPr lang="it-IT" smtClean="0">
                <a:solidFill>
                  <a:schemeClr val="tx1"/>
                </a:solidFill>
              </a:rPr>
              <a:pPr>
                <a:defRPr/>
              </a:pPr>
              <a:t>8</a:t>
            </a:fld>
            <a:endParaRPr lang="it-IT" dirty="0">
              <a:solidFill>
                <a:schemeClr val="tx1"/>
              </a:solidFill>
            </a:endParaRPr>
          </a:p>
        </p:txBody>
      </p:sp>
      <p:pic>
        <p:nvPicPr>
          <p:cNvPr id="12" name="Picture 11" descr="e6vczs.jp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72400" y="116632"/>
            <a:ext cx="841303" cy="793980"/>
          </a:xfrm>
          <a:prstGeom prst="rect">
            <a:avLst/>
          </a:prstGeom>
        </p:spPr>
      </p:pic>
      <p:cxnSp>
        <p:nvCxnSpPr>
          <p:cNvPr id="13" name="Straight Connector 12"/>
          <p:cNvCxnSpPr/>
          <p:nvPr/>
        </p:nvCxnSpPr>
        <p:spPr>
          <a:xfrm>
            <a:off x="1115616" y="764704"/>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a:spLocks noChangeArrowheads="1"/>
          </p:cNvSpPr>
          <p:nvPr/>
        </p:nvSpPr>
        <p:spPr bwMode="auto">
          <a:xfrm>
            <a:off x="1943708" y="202996"/>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cxnSp>
        <p:nvCxnSpPr>
          <p:cNvPr id="5" name="Straight Connector 4"/>
          <p:cNvCxnSpPr/>
          <p:nvPr/>
        </p:nvCxnSpPr>
        <p:spPr>
          <a:xfrm>
            <a:off x="251520" y="6453336"/>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
        <p:nvSpPr>
          <p:cNvPr id="24" name="Rettangolo 23">
            <a:extLst>
              <a:ext uri="{FF2B5EF4-FFF2-40B4-BE49-F238E27FC236}">
                <a16:creationId xmlns:a16="http://schemas.microsoft.com/office/drawing/2014/main" id="{34EF8EAF-5EAB-1143-9D93-07B1D1A5532A}"/>
              </a:ext>
            </a:extLst>
          </p:cNvPr>
          <p:cNvSpPr/>
          <p:nvPr/>
        </p:nvSpPr>
        <p:spPr>
          <a:xfrm>
            <a:off x="1029419" y="4154556"/>
            <a:ext cx="3470575" cy="584775"/>
          </a:xfrm>
          <a:prstGeom prst="rect">
            <a:avLst/>
          </a:prstGeom>
        </p:spPr>
        <p:txBody>
          <a:bodyPr wrap="square">
            <a:spAutoFit/>
          </a:bodyPr>
          <a:lstStyle/>
          <a:p>
            <a:pPr algn="ctr" eaLnBrk="1" fontAlgn="auto" hangingPunct="1">
              <a:spcBef>
                <a:spcPts val="0"/>
              </a:spcBef>
              <a:spcAft>
                <a:spcPts val="0"/>
              </a:spcAft>
            </a:pPr>
            <a:r>
              <a:rPr lang="en-US" sz="1600" dirty="0">
                <a:solidFill>
                  <a:srgbClr val="FFFFFF"/>
                </a:solidFill>
                <a:latin typeface="Calibri"/>
                <a:ea typeface="+mn-ea"/>
              </a:rPr>
              <a:t>‘In an unceasing search for innovating</a:t>
            </a:r>
          </a:p>
          <a:p>
            <a:pPr algn="ctr" eaLnBrk="1" fontAlgn="auto" hangingPunct="1">
              <a:spcBef>
                <a:spcPts val="0"/>
              </a:spcBef>
              <a:spcAft>
                <a:spcPts val="0"/>
              </a:spcAft>
            </a:pPr>
            <a:r>
              <a:rPr lang="en-US" sz="1600" dirty="0">
                <a:solidFill>
                  <a:srgbClr val="FFFFFF"/>
                </a:solidFill>
                <a:latin typeface="Calibri"/>
                <a:ea typeface="+mn-ea"/>
              </a:rPr>
              <a:t> higher education’</a:t>
            </a:r>
          </a:p>
        </p:txBody>
      </p:sp>
      <p:pic>
        <p:nvPicPr>
          <p:cNvPr id="3074"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5" y="75140"/>
            <a:ext cx="939800" cy="635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25"/>
          <p:cNvSpPr txBox="1">
            <a:spLocks noChangeArrowheads="1"/>
          </p:cNvSpPr>
          <p:nvPr/>
        </p:nvSpPr>
        <p:spPr bwMode="auto">
          <a:xfrm>
            <a:off x="2518648" y="1415800"/>
            <a:ext cx="64770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dirty="0" smtClean="0">
                <a:cs typeface="Arial" charset="0"/>
              </a:rPr>
              <a:t> </a:t>
            </a:r>
          </a:p>
          <a:p>
            <a:pPr eaLnBrk="1" hangingPunct="1"/>
            <a:r>
              <a:rPr lang="en-US" sz="2800" b="1" dirty="0">
                <a:solidFill>
                  <a:srgbClr val="0F5494"/>
                </a:solidFill>
                <a:latin typeface="+mn-lt"/>
                <a:ea typeface="+mn-ea"/>
                <a:cs typeface="+mn-cs"/>
              </a:rPr>
              <a:t>AIM</a:t>
            </a:r>
          </a:p>
          <a:p>
            <a:pPr eaLnBrk="1" hangingPunct="1"/>
            <a:r>
              <a:rPr lang="en-US" sz="2200" dirty="0">
                <a:solidFill>
                  <a:srgbClr val="0F5494"/>
                </a:solidFill>
                <a:latin typeface="+mn-lt"/>
                <a:ea typeface="+mn-ea"/>
                <a:cs typeface="+mn-cs"/>
              </a:rPr>
              <a:t>Ensuring coordination of activities from a managerial and administrative point of view for the whole project duration, in order to meet the fixed objectives and achieve the project results.</a:t>
            </a:r>
          </a:p>
          <a:p>
            <a:pPr eaLnBrk="1" hangingPunct="1"/>
            <a:endParaRPr lang="en-US" sz="1600" dirty="0">
              <a:latin typeface="Verdana" charset="0"/>
            </a:endParaRPr>
          </a:p>
        </p:txBody>
      </p:sp>
      <p:pic>
        <p:nvPicPr>
          <p:cNvPr id="17"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90" y="1913070"/>
            <a:ext cx="165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8"/>
          <p:cNvSpPr txBox="1">
            <a:spLocks noChangeArrowheads="1"/>
          </p:cNvSpPr>
          <p:nvPr/>
        </p:nvSpPr>
        <p:spPr bwMode="auto">
          <a:xfrm>
            <a:off x="85260" y="3600457"/>
            <a:ext cx="6901319" cy="3354765"/>
          </a:xfrm>
          <a:prstGeom prst="rect">
            <a:avLst/>
          </a:prstGeom>
          <a:noFill/>
          <a:ln w="9525" algn="ctr">
            <a:noFill/>
            <a:miter lim="800000"/>
            <a:headEnd/>
            <a:tailEnd/>
          </a:ln>
        </p:spPr>
        <p:txBody>
          <a:bodyPr wrap="square">
            <a:spAutoFit/>
          </a:bodyPr>
          <a:lstStyle/>
          <a:p>
            <a:pPr>
              <a:defRPr/>
            </a:pPr>
            <a:r>
              <a:rPr lang="en-US" sz="2800" b="1" dirty="0">
                <a:solidFill>
                  <a:srgbClr val="0F5494"/>
                </a:solidFill>
                <a:latin typeface="+mn-lt"/>
              </a:rPr>
              <a:t>ACTIVITIES</a:t>
            </a:r>
          </a:p>
          <a:p>
            <a:pPr>
              <a:defRPr/>
            </a:pPr>
            <a:r>
              <a:rPr lang="en-US" sz="2200" dirty="0">
                <a:solidFill>
                  <a:srgbClr val="0F5494"/>
                </a:solidFill>
                <a:latin typeface="+mn-lt"/>
              </a:rPr>
              <a:t>All partners will be in charge of the project management which includes:</a:t>
            </a:r>
          </a:p>
          <a:p>
            <a:pPr marL="457200" indent="-457200">
              <a:buAutoNum type="arabicPeriod"/>
              <a:defRPr/>
            </a:pPr>
            <a:r>
              <a:rPr lang="en-GB" sz="2200" dirty="0" smtClean="0">
                <a:solidFill>
                  <a:srgbClr val="0F5494"/>
                </a:solidFill>
                <a:latin typeface="+mn-lt"/>
              </a:rPr>
              <a:t>Operative</a:t>
            </a:r>
            <a:r>
              <a:rPr lang="en-GB" sz="2200" dirty="0">
                <a:solidFill>
                  <a:srgbClr val="0F5494"/>
                </a:solidFill>
                <a:latin typeface="+mn-lt"/>
              </a:rPr>
              <a:t>, financial &amp; administrative </a:t>
            </a:r>
            <a:r>
              <a:rPr lang="en-GB" sz="2200" dirty="0" smtClean="0">
                <a:solidFill>
                  <a:srgbClr val="0F5494"/>
                </a:solidFill>
                <a:latin typeface="+mn-lt"/>
              </a:rPr>
              <a:t>management</a:t>
            </a:r>
            <a:endParaRPr lang="en-GB" sz="2200" dirty="0">
              <a:solidFill>
                <a:srgbClr val="0F5494"/>
              </a:solidFill>
              <a:latin typeface="+mn-lt"/>
            </a:endParaRPr>
          </a:p>
          <a:p>
            <a:pPr marL="457200" indent="-457200">
              <a:buAutoNum type="arabicPeriod"/>
              <a:defRPr/>
            </a:pPr>
            <a:r>
              <a:rPr lang="en-GB" sz="2200" dirty="0" smtClean="0">
                <a:solidFill>
                  <a:srgbClr val="0F5494"/>
                </a:solidFill>
                <a:latin typeface="+mn-lt"/>
              </a:rPr>
              <a:t>Monitoring </a:t>
            </a:r>
            <a:r>
              <a:rPr lang="en-GB" sz="2200" dirty="0">
                <a:solidFill>
                  <a:srgbClr val="0F5494"/>
                </a:solidFill>
                <a:latin typeface="+mn-lt"/>
              </a:rPr>
              <a:t>and reporting </a:t>
            </a:r>
            <a:r>
              <a:rPr lang="en-GB" sz="2200" dirty="0" smtClean="0">
                <a:solidFill>
                  <a:srgbClr val="0F5494"/>
                </a:solidFill>
                <a:latin typeface="+mn-lt"/>
              </a:rPr>
              <a:t>activities</a:t>
            </a:r>
          </a:p>
          <a:p>
            <a:pPr marL="457200" indent="-457200">
              <a:buAutoNum type="arabicPeriod"/>
              <a:defRPr/>
            </a:pPr>
            <a:r>
              <a:rPr lang="en-GB" sz="2200" dirty="0" smtClean="0">
                <a:solidFill>
                  <a:srgbClr val="0F5494"/>
                </a:solidFill>
                <a:latin typeface="+mn-lt"/>
              </a:rPr>
              <a:t>Plenary </a:t>
            </a:r>
            <a:r>
              <a:rPr lang="en-GB" sz="2200" dirty="0">
                <a:solidFill>
                  <a:srgbClr val="0F5494"/>
                </a:solidFill>
                <a:latin typeface="+mn-lt"/>
              </a:rPr>
              <a:t>and virtual </a:t>
            </a:r>
            <a:r>
              <a:rPr lang="en-GB" sz="2200" dirty="0" smtClean="0">
                <a:solidFill>
                  <a:srgbClr val="0F5494"/>
                </a:solidFill>
                <a:latin typeface="+mn-lt"/>
              </a:rPr>
              <a:t>meeting organization/attendance</a:t>
            </a:r>
            <a:endParaRPr lang="en-GB" sz="2200" dirty="0">
              <a:solidFill>
                <a:srgbClr val="0F5494"/>
              </a:solidFill>
              <a:latin typeface="+mn-lt"/>
            </a:endParaRPr>
          </a:p>
          <a:p>
            <a:pPr marL="342900" indent="-342900">
              <a:defRPr/>
            </a:pPr>
            <a:r>
              <a:rPr lang="en-GB" sz="2200" dirty="0">
                <a:solidFill>
                  <a:srgbClr val="0F5494"/>
                </a:solidFill>
              </a:rPr>
              <a:t> </a:t>
            </a:r>
          </a:p>
          <a:p>
            <a:pPr marL="342900" indent="-342900">
              <a:lnSpc>
                <a:spcPct val="150000"/>
              </a:lnSpc>
              <a:buFontTx/>
              <a:buChar char="-"/>
              <a:defRPr/>
            </a:pPr>
            <a:endParaRPr lang="en-US" sz="2000" dirty="0">
              <a:latin typeface="+mn-lt"/>
              <a:ea typeface="ＭＳ Ｐゴシック" pitchFamily="34" charset="-128"/>
              <a:cs typeface="+mn-cs"/>
            </a:endParaRPr>
          </a:p>
        </p:txBody>
      </p:sp>
      <p:sp>
        <p:nvSpPr>
          <p:cNvPr id="20" name="Rectangle 2"/>
          <p:cNvSpPr>
            <a:spLocks noGrp="1" noChangeArrowheads="1"/>
          </p:cNvSpPr>
          <p:nvPr>
            <p:ph idx="1"/>
          </p:nvPr>
        </p:nvSpPr>
        <p:spPr>
          <a:xfrm>
            <a:off x="219466" y="938014"/>
            <a:ext cx="8229600" cy="626040"/>
          </a:xfrm>
        </p:spPr>
        <p:txBody>
          <a:bodyPr/>
          <a:lstStyle/>
          <a:p>
            <a:pPr marL="0" indent="0" algn="ctr">
              <a:buNone/>
            </a:pPr>
            <a:r>
              <a:rPr lang="it-IT" sz="2400" b="1" dirty="0" smtClean="0">
                <a:solidFill>
                  <a:srgbClr val="0F5494"/>
                </a:solidFill>
              </a:rPr>
              <a:t> </a:t>
            </a:r>
            <a:r>
              <a:rPr lang="en-GB" sz="2800" b="1" dirty="0">
                <a:solidFill>
                  <a:srgbClr val="0F5494"/>
                </a:solidFill>
              </a:rPr>
              <a:t>Aim and activities</a:t>
            </a:r>
            <a:endParaRPr lang="it-IT" sz="2800" b="1" dirty="0">
              <a:solidFill>
                <a:srgbClr val="0F5494"/>
              </a:solidFill>
            </a:endParaRPr>
          </a:p>
        </p:txBody>
      </p:sp>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3955" y="5261967"/>
            <a:ext cx="2969246" cy="1077549"/>
          </a:xfrm>
          <a:prstGeom prst="rect">
            <a:avLst/>
          </a:prstGeom>
        </p:spPr>
      </p:pic>
    </p:spTree>
    <p:extLst>
      <p:ext uri="{BB962C8B-B14F-4D97-AF65-F5344CB8AC3E}">
        <p14:creationId xmlns:p14="http://schemas.microsoft.com/office/powerpoint/2010/main" val="265657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9</a:t>
            </a:fld>
            <a:endParaRPr lang="en-GB" altLang="en-US"/>
          </a:p>
        </p:txBody>
      </p:sp>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724" y="221902"/>
            <a:ext cx="646204" cy="8221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6"/>
          <p:cNvGraphicFramePr/>
          <p:nvPr>
            <p:extLst/>
          </p:nvPr>
        </p:nvGraphicFramePr>
        <p:xfrm>
          <a:off x="1404545" y="1916833"/>
          <a:ext cx="6604000" cy="4693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467644"/>
            <a:ext cx="1327150" cy="1554163"/>
          </a:xfrm>
          <a:prstGeom prst="rect">
            <a:avLst/>
          </a:prstGeom>
          <a:noFill/>
          <a:ln w="317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3313" y="3450431"/>
            <a:ext cx="1412875" cy="1633537"/>
          </a:xfrm>
          <a:prstGeom prst="rect">
            <a:avLst/>
          </a:prstGeom>
          <a:noFill/>
          <a:ln w="34925">
            <a:gradFill>
              <a:gsLst>
                <a:gs pos="0">
                  <a:srgbClr val="0070C0"/>
                </a:gs>
                <a:gs pos="100000">
                  <a:srgbClr val="92D050"/>
                </a:gs>
              </a:gsLst>
              <a:lin ang="5400000" scaled="0"/>
            </a:gra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6136" y="1304924"/>
            <a:ext cx="1452563" cy="1804755"/>
          </a:xfrm>
          <a:prstGeom prst="rect">
            <a:avLst/>
          </a:prstGeom>
          <a:noFill/>
          <a:ln w="317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9624" y="3459957"/>
            <a:ext cx="1546225" cy="1655763"/>
          </a:xfrm>
          <a:prstGeom prst="rect">
            <a:avLst/>
          </a:prstGeom>
          <a:noFill/>
          <a:ln w="4127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cxnSp>
        <p:nvCxnSpPr>
          <p:cNvPr id="14" name="Straight Arrow Connector 15"/>
          <p:cNvCxnSpPr/>
          <p:nvPr/>
        </p:nvCxnSpPr>
        <p:spPr bwMode="auto">
          <a:xfrm flipH="1">
            <a:off x="2664251" y="4340248"/>
            <a:ext cx="3174928" cy="1"/>
          </a:xfrm>
          <a:prstGeom prst="straightConnector1">
            <a:avLst/>
          </a:prstGeom>
          <a:noFill/>
          <a:ln w="60325" cap="flat" cmpd="sng" algn="ctr">
            <a:solidFill>
              <a:srgbClr val="92D050"/>
            </a:solidFill>
            <a:prstDash val="solid"/>
            <a:round/>
            <a:headEnd type="none" w="med" len="med"/>
            <a:tailEnd type="arrow"/>
          </a:ln>
          <a:effectLst/>
        </p:spPr>
      </p:cxnSp>
      <p:cxnSp>
        <p:nvCxnSpPr>
          <p:cNvPr id="15" name="Straight Arrow Connector 15"/>
          <p:cNvCxnSpPr/>
          <p:nvPr/>
        </p:nvCxnSpPr>
        <p:spPr bwMode="auto">
          <a:xfrm>
            <a:off x="5839179" y="4330101"/>
            <a:ext cx="1316108" cy="1"/>
          </a:xfrm>
          <a:prstGeom prst="straightConnector1">
            <a:avLst/>
          </a:prstGeom>
          <a:noFill/>
          <a:ln w="60325" cap="flat" cmpd="sng" algn="ctr">
            <a:solidFill>
              <a:srgbClr val="92D050"/>
            </a:solidFill>
            <a:prstDash val="solid"/>
            <a:round/>
            <a:headEnd type="none" w="med" len="med"/>
            <a:tailEnd type="arrow"/>
          </a:ln>
          <a:effectLst/>
        </p:spPr>
      </p:cxnSp>
      <p:pic>
        <p:nvPicPr>
          <p:cNvPr id="19" name="Picture 6" descr="\\NET1.cec.eu.int\homes\121\gutieje\Desktop\VatTaxes.jpg"/>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09508" y="5200474"/>
            <a:ext cx="1587609" cy="15876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p:cNvPicPr>
          <p:nvPr/>
        </p:nvPicPr>
        <p:blipFill rotWithShape="1">
          <a:blip r:embed="rId14" cstate="print">
            <a:extLst>
              <a:ext uri="{28A0092B-C50C-407E-A947-70E740481C1C}">
                <a14:useLocalDpi xmlns:a14="http://schemas.microsoft.com/office/drawing/2010/main" val="0"/>
              </a:ext>
            </a:extLst>
          </a:blip>
          <a:srcRect b="11111"/>
          <a:stretch/>
        </p:blipFill>
        <p:spPr>
          <a:xfrm>
            <a:off x="7159624" y="5287824"/>
            <a:ext cx="1697843" cy="1476688"/>
          </a:xfrm>
          <a:prstGeom prst="rect">
            <a:avLst/>
          </a:prstGeom>
        </p:spPr>
      </p:pic>
      <p:sp>
        <p:nvSpPr>
          <p:cNvPr id="21" name="Rectangle 2"/>
          <p:cNvSpPr>
            <a:spLocks noGrp="1" noChangeArrowheads="1"/>
          </p:cNvSpPr>
          <p:nvPr>
            <p:ph idx="1"/>
          </p:nvPr>
        </p:nvSpPr>
        <p:spPr>
          <a:xfrm>
            <a:off x="222226" y="1087069"/>
            <a:ext cx="8229600" cy="626040"/>
          </a:xfrm>
        </p:spPr>
        <p:txBody>
          <a:bodyPr/>
          <a:lstStyle/>
          <a:p>
            <a:pPr marL="0" indent="0" algn="ctr">
              <a:buNone/>
            </a:pPr>
            <a:r>
              <a:rPr lang="it-IT" sz="2400" b="1" dirty="0" smtClean="0">
                <a:solidFill>
                  <a:srgbClr val="0F5494"/>
                </a:solidFill>
              </a:rPr>
              <a:t> </a:t>
            </a:r>
            <a:r>
              <a:rPr lang="en-GB" sz="2800" b="1" dirty="0">
                <a:solidFill>
                  <a:srgbClr val="0F5494"/>
                </a:solidFill>
              </a:rPr>
              <a:t>Rules and regulations</a:t>
            </a:r>
            <a:endParaRPr lang="it-IT" sz="2800" b="1" dirty="0">
              <a:solidFill>
                <a:srgbClr val="0F5494"/>
              </a:solidFill>
            </a:endParaRPr>
          </a:p>
        </p:txBody>
      </p:sp>
      <p:cxnSp>
        <p:nvCxnSpPr>
          <p:cNvPr id="16" name="Straight Connector 12"/>
          <p:cNvCxnSpPr/>
          <p:nvPr/>
        </p:nvCxnSpPr>
        <p:spPr>
          <a:xfrm>
            <a:off x="1115616" y="764704"/>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7" name="Rounded Rectangle 13"/>
          <p:cNvSpPr>
            <a:spLocks noChangeArrowheads="1"/>
          </p:cNvSpPr>
          <p:nvPr/>
        </p:nvSpPr>
        <p:spPr bwMode="auto">
          <a:xfrm>
            <a:off x="1943708" y="202996"/>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8"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115" y="75140"/>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4"/>
          <p:cNvCxnSpPr/>
          <p:nvPr/>
        </p:nvCxnSpPr>
        <p:spPr>
          <a:xfrm>
            <a:off x="380159" y="6747600"/>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3545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5&quot;/&gt;&lt;property id=&quot;20307&quot; value=&quot;258&quot;/&gt;&lt;/object&gt;&lt;object type=&quot;3&quot; unique_id=&quot;10008&quot;&gt;&lt;property id=&quot;20148&quot; value=&quot;5&quot;/&gt;&lt;property id=&quot;20300&quot; value=&quot;Slide 4&quot;/&gt;&lt;property id=&quot;20307&quot; value=&quot;259&quot;/&gt;&lt;/object&gt;&lt;object type=&quot;3&quot; unique_id=&quot;10015&quot;&gt;&lt;property id=&quot;20148&quot; value=&quot;5&quot;/&gt;&lt;property id=&quot;20300&quot; value=&quot;Slide 6 - &amp;quot;Департамент мультимедийного производства&amp;quot;&quot;/&gt;&lt;property id=&quot;20307&quot; value=&quot;266&quot;/&gt;&lt;/object&gt;&lt;object type=&quot;3&quot; unique_id=&quot;10016&quot;&gt;&lt;property id=&quot;20148&quot; value=&quot;5&quot;/&gt;&lt;property id=&quot;20300&quot; value=&quot;Slide 12&quot;/&gt;&lt;property id=&quot;20307&quot; value=&quot;270&quot;/&gt;&lt;/object&gt;&lt;object type=&quot;3&quot; unique_id=&quot;10019&quot;&gt;&lt;property id=&quot;20148&quot; value=&quot;5&quot;/&gt;&lt;property id=&quot;20300&quot; value=&quot;Slide 18&quot;/&gt;&lt;property id=&quot;20307&quot; value=&quot;273&quot;/&gt;&lt;/object&gt;&lt;object type=&quot;3&quot; unique_id=&quot;10200&quot;&gt;&lt;property id=&quot;20148&quot; value=&quot;5&quot;/&gt;&lt;property id=&quot;20300&quot; value=&quot;Slide 15&quot;/&gt;&lt;property id=&quot;20307&quot; value=&quot;274&quot;/&gt;&lt;/object&gt;&lt;object type=&quot;3&quot; unique_id=&quot;10279&quot;&gt;&lt;property id=&quot;20148&quot; value=&quot;5&quot;/&gt;&lt;property id=&quot;20300&quot; value=&quot;Slide 2&quot;/&gt;&lt;property id=&quot;20307&quot; value=&quot;284&quot;/&gt;&lt;/object&gt;&lt;object type=&quot;3&quot; unique_id=&quot;10281&quot;&gt;&lt;property id=&quot;20148&quot; value=&quot;5&quot;/&gt;&lt;property id=&quot;20300&quot; value=&quot;Slide 3&quot;/&gt;&lt;property id=&quot;20307&quot; value=&quot;286&quot;/&gt;&lt;/object&gt;&lt;object type=&quot;3&quot; unique_id=&quot;10486&quot;&gt;&lt;property id=&quot;20148&quot; value=&quot;5&quot;/&gt;&lt;property id=&quot;20300&quot; value=&quot;Slide 7 - &amp;quot;Объединённая система телекоммуникации&amp;quot;&quot;/&gt;&lt;property id=&quot;20307&quot; value=&quot;297&quot;/&gt;&lt;/object&gt;&lt;object type=&quot;3&quot; unique_id=&quot;10571&quot;&gt;&lt;property id=&quot;20148&quot; value=&quot;5&quot;/&gt;&lt;property id=&quot;20300&quot; value=&quot;Slide 10 - &amp;quot;Виртуальный класс&amp;quot;&quot;/&gt;&lt;property id=&quot;20307&quot; value=&quot;298&quot;/&gt;&lt;/object&gt;&lt;object type=&quot;3&quot; unique_id=&quot;10632&quot;&gt;&lt;property id=&quot;20148&quot; value=&quot;5&quot;/&gt;&lt;property id=&quot;20300&quot; value=&quot;Slide 8&quot;/&gt;&lt;property id=&quot;20307&quot; value=&quot;299&quot;/&gt;&lt;/object&gt;&lt;object type=&quot;3&quot; unique_id=&quot;10633&quot;&gt;&lt;property id=&quot;20148&quot; value=&quot;5&quot;/&gt;&lt;property id=&quot;20300&quot; value=&quot;Slide 11 - &amp;quot;Аудио и видео лекции, лекции с 3D аватаром (link video lezioni, 3D avatar)&amp;quot;&quot;/&gt;&lt;property id=&quot;20307&quot; value=&quot;300&quot;/&gt;&lt;/object&gt;&lt;object type=&quot;3&quot; unique_id=&quot;10685&quot;&gt;&lt;property id=&quot;20148&quot; value=&quot;5&quot;/&gt;&lt;property id=&quot;20300&quot; value=&quot;Slide 13&quot;/&gt;&lt;property id=&quot;20307&quot; value=&quot;301&quot;/&gt;&lt;/object&gt;&lt;object type=&quot;3&quot; unique_id=&quot;10686&quot;&gt;&lt;property id=&quot;20148&quot; value=&quot;5&quot;/&gt;&lt;property id=&quot;20300&quot; value=&quot;Slide 14&quot;/&gt;&lt;property id=&quot;20307&quot; value=&quot;303&quot;/&gt;&lt;/object&gt;&lt;object type=&quot;3&quot; unique_id=&quot;10687&quot;&gt;&lt;property id=&quot;20148&quot; value=&quot;5&quot;/&gt;&lt;property id=&quot;20300&quot; value=&quot;Slide 17&quot;/&gt;&lt;property id=&quot;20307&quot; value=&quot;302&quot;/&gt;&lt;/object&gt;&lt;object type=&quot;3&quot; unique_id=&quot;10804&quot;&gt;&lt;property id=&quot;20148&quot; value=&quot;5&quot;/&gt;&lt;property id=&quot;20300&quot; value=&quot;Slide 16 - &amp;quot;Наглядный материал: Итальянская Конституция &amp;quot;&quot;/&gt;&lt;property id=&quot;20307&quot; value=&quot;304&quot;/&gt;&lt;/object&gt;&lt;object type=&quot;3&quot; unique_id=&quot;10919&quot;&gt;&lt;property id=&quot;20148&quot; value=&quot;5&quot;/&gt;&lt;property id=&quot;20300&quot; value=&quot;Slide 9&quot;/&gt;&lt;property id=&quot;20307&quot; value=&quot;305&quot;/&gt;&lt;/object&gt;&lt;/object&gt;&lt;/object&gt;&lt;/database&gt;"/>
  <p:tag name="SECTOMILLISECCONVERTED" val="1"/>
</p:tagLst>
</file>

<file path=ppt/theme/theme1.xml><?xml version="1.0" encoding="utf-8"?>
<a:theme xmlns:a="http://schemas.openxmlformats.org/drawingml/2006/main" name="Marconi_RICC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CAF5FF"/>
      </a:accent1>
      <a:accent2>
        <a:srgbClr val="AFC00C"/>
      </a:accent2>
      <a:accent3>
        <a:srgbClr val="302B2B"/>
      </a:accent3>
      <a:accent4>
        <a:srgbClr val="986318"/>
      </a:accent4>
      <a:accent5>
        <a:srgbClr val="8DA513"/>
      </a:accent5>
      <a:accent6>
        <a:srgbClr val="51350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25553</TotalTime>
  <Words>2577</Words>
  <Application>Microsoft Office PowerPoint</Application>
  <PresentationFormat>Presentazione su schermo (4:3)</PresentationFormat>
  <Paragraphs>412</Paragraphs>
  <Slides>27</Slides>
  <Notes>25</Notes>
  <HiddenSlides>0</HiddenSlides>
  <MMClips>0</MMClips>
  <ScaleCrop>false</ScaleCrop>
  <HeadingPairs>
    <vt:vector size="6" baseType="variant">
      <vt:variant>
        <vt:lpstr>Caratteri utilizzati</vt:lpstr>
      </vt:variant>
      <vt:variant>
        <vt:i4>13</vt:i4>
      </vt:variant>
      <vt:variant>
        <vt:lpstr>Tema</vt:lpstr>
      </vt:variant>
      <vt:variant>
        <vt:i4>2</vt:i4>
      </vt:variant>
      <vt:variant>
        <vt:lpstr>Titoli diapositive</vt:lpstr>
      </vt:variant>
      <vt:variant>
        <vt:i4>27</vt:i4>
      </vt:variant>
    </vt:vector>
  </HeadingPairs>
  <TitlesOfParts>
    <vt:vector size="42" baseType="lpstr">
      <vt:lpstr>ＭＳ Ｐゴシック</vt:lpstr>
      <vt:lpstr>Arial</vt:lpstr>
      <vt:lpstr>Calibri</vt:lpstr>
      <vt:lpstr>Cambria</vt:lpstr>
      <vt:lpstr>Cooper Black</vt:lpstr>
      <vt:lpstr>Courier New</vt:lpstr>
      <vt:lpstr>Ink Free</vt:lpstr>
      <vt:lpstr>Lucida Grande</vt:lpstr>
      <vt:lpstr>Open Sans</vt:lpstr>
      <vt:lpstr>Tahoma</vt:lpstr>
      <vt:lpstr>Verdana</vt:lpstr>
      <vt:lpstr>Webdings</vt:lpstr>
      <vt:lpstr>Wingdings</vt:lpstr>
      <vt:lpstr>Marconi_RICCI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Partnership agreement (Art. I.10.5)</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UNITEL project will be monitored by EC…</vt:lpstr>
      <vt:lpstr>UNITEL Project Handbook</vt:lpstr>
      <vt:lpstr>UNITEL project meetings</vt:lpstr>
      <vt:lpstr>UNITEL project meetings protocol</vt:lpstr>
      <vt:lpstr>Presentazione standard di PowerPoint</vt:lpstr>
      <vt:lpstr>Presentazione standard di PowerPoint</vt:lpstr>
      <vt:lpstr>Presentazione standard di PowerPoint</vt:lpstr>
      <vt:lpstr>Presentazione standard di PowerPoint</vt:lpstr>
    </vt:vector>
  </TitlesOfParts>
  <Company>*** ********** * ********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 ********* **************</dc:creator>
  <cp:lastModifiedBy>Monica Fasciani</cp:lastModifiedBy>
  <cp:revision>502</cp:revision>
  <dcterms:created xsi:type="dcterms:W3CDTF">2009-01-30T15:04:37Z</dcterms:created>
  <dcterms:modified xsi:type="dcterms:W3CDTF">2021-01-31T16:15:15Z</dcterms:modified>
</cp:coreProperties>
</file>