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86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1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22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2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29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86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771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1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00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8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FB7E-6041-4556-BA98-A43126010A5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2DA7C-3FDA-4636-B0A5-77CF9BD5C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33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 descr="A researcher examining a glass containing green liquid sample in a future bio research laboratory located by the sea.">
            <a:extLst>
              <a:ext uri="{FF2B5EF4-FFF2-40B4-BE49-F238E27FC236}">
                <a16:creationId xmlns:a16="http://schemas.microsoft.com/office/drawing/2014/main" id="{B2D42CC2-2BD8-41F0-9BCD-608E8C4BE070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3" name="Kuva 2" descr="Kuva, joka sisältää kohteen vesiurheilu, uiminen, puu, taivas&#10;&#10;Kuvaus luotu, korkea luotettavuus">
              <a:extLst>
                <a:ext uri="{FF2B5EF4-FFF2-40B4-BE49-F238E27FC236}">
                  <a16:creationId xmlns:a16="http://schemas.microsoft.com/office/drawing/2014/main" id="{12957415-19A4-4891-9C47-9C524562C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0" r="13122" b="518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F2A70CC5-FD8D-45EC-9475-5098D121E875}"/>
                </a:ext>
              </a:extLst>
            </p:cNvPr>
            <p:cNvSpPr/>
            <p:nvPr/>
          </p:nvSpPr>
          <p:spPr>
            <a:xfrm>
              <a:off x="0" y="4831883"/>
              <a:ext cx="12192000" cy="202611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3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9" name="Suorakulmio 8">
            <a:extLst>
              <a:ext uri="{FF2B5EF4-FFF2-40B4-BE49-F238E27FC236}">
                <a16:creationId xmlns:a16="http://schemas.microsoft.com/office/drawing/2014/main" id="{48D6D48E-DDBD-4792-A244-2996B94579CB}"/>
              </a:ext>
            </a:extLst>
          </p:cNvPr>
          <p:cNvSpPr/>
          <p:nvPr/>
        </p:nvSpPr>
        <p:spPr>
          <a:xfrm>
            <a:off x="283411" y="3925958"/>
            <a:ext cx="4138958" cy="6990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DE7E087C-887B-4448-9B4E-A246BE2F483E}"/>
              </a:ext>
            </a:extLst>
          </p:cNvPr>
          <p:cNvSpPr/>
          <p:nvPr/>
        </p:nvSpPr>
        <p:spPr>
          <a:xfrm>
            <a:off x="283411" y="4761147"/>
            <a:ext cx="2918739" cy="6990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EE3A7B3C-090C-4C7E-B615-3D4662ABDCBD}"/>
              </a:ext>
            </a:extLst>
          </p:cNvPr>
          <p:cNvSpPr/>
          <p:nvPr/>
        </p:nvSpPr>
        <p:spPr>
          <a:xfrm>
            <a:off x="283411" y="5596336"/>
            <a:ext cx="5294429" cy="6990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BD3C905D-892B-4157-B45D-910300C1DEFF}"/>
              </a:ext>
            </a:extLst>
          </p:cNvPr>
          <p:cNvSpPr txBox="1">
            <a:spLocks/>
          </p:cNvSpPr>
          <p:nvPr/>
        </p:nvSpPr>
        <p:spPr>
          <a:xfrm>
            <a:off x="283411" y="3914224"/>
            <a:ext cx="5468674" cy="1299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4800" dirty="0" smtClean="0">
                <a:solidFill>
                  <a:schemeClr val="bg1"/>
                </a:solidFill>
              </a:rPr>
              <a:t>EU </a:t>
            </a:r>
            <a:r>
              <a:rPr lang="fi-FI" sz="4800" dirty="0" err="1" smtClean="0">
                <a:solidFill>
                  <a:schemeClr val="bg1"/>
                </a:solidFill>
              </a:rPr>
              <a:t>partners</a:t>
            </a:r>
            <a:r>
              <a:rPr lang="fi-FI" sz="4800" dirty="0" smtClean="0">
                <a:solidFill>
                  <a:schemeClr val="bg1"/>
                </a:solidFill>
              </a:rPr>
              <a:t> </a:t>
            </a:r>
            <a:r>
              <a:rPr lang="fi-FI" sz="4800" dirty="0" err="1" smtClean="0">
                <a:solidFill>
                  <a:schemeClr val="bg1"/>
                </a:solidFill>
              </a:rPr>
              <a:t>role</a:t>
            </a:r>
            <a:r>
              <a:rPr lang="fi-FI" sz="4800" dirty="0" smtClean="0">
                <a:solidFill>
                  <a:schemeClr val="bg1"/>
                </a:solidFill>
              </a:rPr>
              <a:t>  </a:t>
            </a:r>
            <a:endParaRPr lang="fi-FI" sz="4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i-FI" sz="4800" dirty="0" smtClean="0">
                <a:solidFill>
                  <a:schemeClr val="bg1"/>
                </a:solidFill>
              </a:rPr>
              <a:t>In WP1 </a:t>
            </a:r>
            <a:endParaRPr lang="fi-FI" sz="4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i-FI" sz="4800" dirty="0" smtClean="0">
                <a:solidFill>
                  <a:schemeClr val="bg1"/>
                </a:solidFill>
              </a:rPr>
              <a:t>Sta</a:t>
            </a:r>
            <a:r>
              <a:rPr lang="fi-FI" sz="4800" dirty="0" smtClean="0">
                <a:solidFill>
                  <a:schemeClr val="bg1"/>
                </a:solidFill>
              </a:rPr>
              <a:t>te-of </a:t>
            </a:r>
            <a:r>
              <a:rPr lang="fi-FI" sz="4800" dirty="0" err="1" smtClean="0">
                <a:solidFill>
                  <a:schemeClr val="bg1"/>
                </a:solidFill>
              </a:rPr>
              <a:t>the</a:t>
            </a:r>
            <a:r>
              <a:rPr lang="fi-FI" sz="4800" dirty="0" smtClean="0">
                <a:solidFill>
                  <a:schemeClr val="bg1"/>
                </a:solidFill>
              </a:rPr>
              <a:t> </a:t>
            </a:r>
            <a:r>
              <a:rPr lang="fi-FI" sz="4800" dirty="0" err="1" smtClean="0">
                <a:solidFill>
                  <a:schemeClr val="bg1"/>
                </a:solidFill>
              </a:rPr>
              <a:t>art</a:t>
            </a:r>
            <a:endParaRPr lang="fi-FI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5" y="1748978"/>
            <a:ext cx="10058400" cy="425684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WP1 Dev. 1.3. &amp; 1.5 EU universities role in collecting and analysing data for State of the Art</a:t>
            </a:r>
            <a:endParaRPr lang="fi-FI" dirty="0"/>
          </a:p>
        </p:txBody>
      </p:sp>
      <p:sp>
        <p:nvSpPr>
          <p:cNvPr id="7" name="Right Arrow 6"/>
          <p:cNvSpPr/>
          <p:nvPr/>
        </p:nvSpPr>
        <p:spPr>
          <a:xfrm>
            <a:off x="493485" y="3991429"/>
            <a:ext cx="1117600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>
            <a:off x="493485" y="4824454"/>
            <a:ext cx="1117600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89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WP1 Dev. 1.3. </a:t>
            </a:r>
            <a:br>
              <a:rPr lang="en-GB" dirty="0" smtClean="0"/>
            </a:br>
            <a:r>
              <a:rPr lang="en-GB" dirty="0" smtClean="0"/>
              <a:t>Defining </a:t>
            </a:r>
            <a:r>
              <a:rPr lang="en-GB" dirty="0"/>
              <a:t>a State of the Art of HEIs at EU </a:t>
            </a:r>
            <a:r>
              <a:rPr lang="en-GB" dirty="0" smtClean="0"/>
              <a:t>level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 partner universities will collect data on the status of Engineering and STEM programmes in Europe. This activity will be coordinated by P2 UTU, the University of Turku, during months 5-6. </a:t>
            </a:r>
            <a:endParaRPr lang="fi-FI" dirty="0" smtClean="0"/>
          </a:p>
          <a:p>
            <a:r>
              <a:rPr lang="en-GB" dirty="0" smtClean="0"/>
              <a:t>The data collection will feed information to other actions in the project: </a:t>
            </a:r>
          </a:p>
          <a:p>
            <a:pPr lvl="1"/>
            <a:r>
              <a:rPr lang="en-GB" dirty="0" smtClean="0"/>
              <a:t>Collecting the Comparative Analysis Report (WP1 Dev. 1.5)</a:t>
            </a:r>
          </a:p>
          <a:p>
            <a:pPr lvl="1"/>
            <a:r>
              <a:rPr lang="en-GB" dirty="0" smtClean="0"/>
              <a:t>Development of the e-Course, </a:t>
            </a:r>
            <a:r>
              <a:rPr lang="en-GB" dirty="0"/>
              <a:t>UNI-TEL training path development</a:t>
            </a:r>
            <a:r>
              <a:rPr lang="en-GB" dirty="0" smtClean="0"/>
              <a:t> (WP2)</a:t>
            </a:r>
          </a:p>
          <a:p>
            <a:r>
              <a:rPr lang="en-GB" dirty="0" smtClean="0"/>
              <a:t>Aim is to describe </a:t>
            </a:r>
            <a:r>
              <a:rPr lang="en-GB" dirty="0"/>
              <a:t>how to improve, develop and implement the accreditation </a:t>
            </a:r>
            <a:r>
              <a:rPr lang="en-GB" dirty="0" smtClean="0"/>
              <a:t>standards, </a:t>
            </a:r>
            <a:r>
              <a:rPr lang="en-GB" dirty="0"/>
              <a:t>guidelines and procedures for quality of TEL training and study programs at national level. 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9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WP1 Dev. 1.5.</a:t>
            </a:r>
            <a:r>
              <a:rPr lang="en-GB" b="1" dirty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Comparative </a:t>
            </a:r>
            <a:r>
              <a:rPr lang="en-GB" dirty="0"/>
              <a:t>analysis of state of the art of HEIs in Engineering and STEM </a:t>
            </a:r>
            <a:r>
              <a:rPr lang="en-GB" dirty="0" smtClean="0"/>
              <a:t>studies </a:t>
            </a:r>
            <a:r>
              <a:rPr lang="en-GB" dirty="0"/>
              <a:t>in PC and EU.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Comparative analysis and synthesis will be made based on the state of the arts reports collected. This activity will be coordinated by</a:t>
            </a:r>
            <a:r>
              <a:rPr lang="en-GB" dirty="0"/>
              <a:t> Sharif University of Technology (</a:t>
            </a:r>
            <a:r>
              <a:rPr lang="en-GB" dirty="0" smtClean="0"/>
              <a:t>P11) and University of Turku, (P2) and take place in months 6-7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2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rakennus, ulko, puu, katu&#10;&#10;Kuvaus luotu, erittäin korkea luotettavuus">
            <a:extLst>
              <a:ext uri="{FF2B5EF4-FFF2-40B4-BE49-F238E27FC236}">
                <a16:creationId xmlns:a16="http://schemas.microsoft.com/office/drawing/2014/main" id="{7521FD2B-7F52-444B-B1FD-E0CC719A2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3" b="290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20F15773-8997-434A-B988-1F2A5A1CDF98}"/>
              </a:ext>
            </a:extLst>
          </p:cNvPr>
          <p:cNvGrpSpPr/>
          <p:nvPr/>
        </p:nvGrpSpPr>
        <p:grpSpPr>
          <a:xfrm>
            <a:off x="540327" y="159090"/>
            <a:ext cx="4663269" cy="3037508"/>
            <a:chOff x="540327" y="159090"/>
            <a:chExt cx="4663269" cy="3037508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A3184100-139E-4BE0-B373-00DBA1F36750}"/>
                </a:ext>
              </a:extLst>
            </p:cNvPr>
            <p:cNvSpPr/>
            <p:nvPr/>
          </p:nvSpPr>
          <p:spPr>
            <a:xfrm>
              <a:off x="540327" y="159090"/>
              <a:ext cx="4663269" cy="14203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" name="Otsikko 1">
              <a:extLst>
                <a:ext uri="{FF2B5EF4-FFF2-40B4-BE49-F238E27FC236}">
                  <a16:creationId xmlns:a16="http://schemas.microsoft.com/office/drawing/2014/main" id="{BD3C905D-892B-4157-B45D-910300C1DEFF}"/>
                </a:ext>
              </a:extLst>
            </p:cNvPr>
            <p:cNvSpPr txBox="1">
              <a:spLocks/>
            </p:cNvSpPr>
            <p:nvPr/>
          </p:nvSpPr>
          <p:spPr>
            <a:xfrm>
              <a:off x="540327" y="280417"/>
              <a:ext cx="4336329" cy="29161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7200" baseline="30000" dirty="0" smtClean="0">
                  <a:solidFill>
                    <a:schemeClr val="bg1"/>
                  </a:solidFill>
                </a:rPr>
                <a:t>Welcome to Turku!</a:t>
              </a:r>
              <a:endParaRPr lang="fi-FI" sz="72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502" y="5419896"/>
            <a:ext cx="4452594" cy="2033274"/>
            <a:chOff x="8030131" y="5488967"/>
            <a:chExt cx="3679729" cy="1072662"/>
          </a:xfrm>
        </p:grpSpPr>
        <p:sp>
          <p:nvSpPr>
            <p:cNvPr id="12" name="Sisällön paikkamerkki 2">
              <a:extLst>
                <a:ext uri="{FF2B5EF4-FFF2-40B4-BE49-F238E27FC236}">
                  <a16:creationId xmlns:a16="http://schemas.microsoft.com/office/drawing/2014/main" id="{AE241A3E-0A3A-46EA-AB63-4EDFFC90A993}"/>
                </a:ext>
              </a:extLst>
            </p:cNvPr>
            <p:cNvSpPr txBox="1">
              <a:spLocks/>
            </p:cNvSpPr>
            <p:nvPr/>
          </p:nvSpPr>
          <p:spPr>
            <a:xfrm>
              <a:off x="8315059" y="5690142"/>
              <a:ext cx="3108959" cy="87148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4800" b="1" baseline="30000" dirty="0" smtClean="0">
                  <a:solidFill>
                    <a:schemeClr val="accent2"/>
                  </a:solidFill>
                </a:rPr>
                <a:t>2nd partner meeting in Turku, Finland</a:t>
              </a:r>
            </a:p>
            <a:p>
              <a:pPr marL="0" indent="0">
                <a:lnSpc>
                  <a:spcPct val="100000"/>
                </a:lnSpc>
                <a:buNone/>
              </a:pPr>
              <a:endParaRPr lang="en-US" sz="1400" b="1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0185" y="5488967"/>
              <a:ext cx="229675" cy="7421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131" y="5488969"/>
              <a:ext cx="228760" cy="74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91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WP1 </a:t>
            </a:r>
            <a:r>
              <a:rPr lang="fi-FI" dirty="0" err="1" smtClean="0"/>
              <a:t>outputs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discussed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2nd </a:t>
            </a:r>
            <a:r>
              <a:rPr lang="fi-FI" dirty="0" err="1" smtClean="0"/>
              <a:t>partner</a:t>
            </a:r>
            <a:r>
              <a:rPr lang="fi-FI" dirty="0" smtClean="0"/>
              <a:t> </a:t>
            </a:r>
            <a:r>
              <a:rPr lang="fi-FI" dirty="0" err="1" smtClean="0"/>
              <a:t>meeting</a:t>
            </a:r>
            <a:r>
              <a:rPr lang="fi-FI" dirty="0" smtClean="0"/>
              <a:t> in Turku, Finland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This </a:t>
            </a:r>
            <a:r>
              <a:rPr lang="en-GB" dirty="0"/>
              <a:t>meeting will take place </a:t>
            </a:r>
            <a:r>
              <a:rPr lang="en-GB" dirty="0" smtClean="0"/>
              <a:t>before </a:t>
            </a:r>
            <a:r>
              <a:rPr lang="en-GB" dirty="0"/>
              <a:t>the WP1 </a:t>
            </a:r>
            <a:r>
              <a:rPr lang="en-GB" dirty="0" smtClean="0"/>
              <a:t>is finalized </a:t>
            </a:r>
            <a:r>
              <a:rPr lang="en-GB" dirty="0"/>
              <a:t>and it will be fundamental for gathering and agreeing on the contents, structure and methodology of dev.1.1 and define the inputs for dev.1.2 and 1.3</a:t>
            </a:r>
            <a:r>
              <a:rPr lang="en-GB" dirty="0" smtClean="0"/>
              <a:t>.</a:t>
            </a:r>
          </a:p>
          <a:p>
            <a:pPr lvl="0"/>
            <a:r>
              <a:rPr lang="en-GB" dirty="0" smtClean="0"/>
              <a:t>During </a:t>
            </a:r>
            <a:r>
              <a:rPr lang="en-GB" dirty="0"/>
              <a:t>this meeting the consortium will lay the foundation for the implementation of WP2.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01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B0FC-AD66-AD46-9B4F-74E630F5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EIT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7BD3-3E60-7C47-A891-EBCB7276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FI" dirty="0"/>
              <a:t>The biggest European Universities of Technogy involved (a massive budget from the European Union)</a:t>
            </a:r>
          </a:p>
          <a:p>
            <a:r>
              <a:rPr lang="en-FI" dirty="0"/>
              <a:t>Introducing Innovation &amp; E</a:t>
            </a:r>
            <a:r>
              <a:rPr lang="en-GB" dirty="0"/>
              <a:t>n</a:t>
            </a:r>
            <a:r>
              <a:rPr lang="en-FI" dirty="0"/>
              <a:t>trepreneurship studies in their curricula on master &amp; doctoral level (in IT programmes), I&amp;E minor</a:t>
            </a:r>
          </a:p>
          <a:p>
            <a:r>
              <a:rPr lang="en-FI" dirty="0"/>
              <a:t>The need for more IT start-ups &amp; companies in Europe</a:t>
            </a:r>
          </a:p>
          <a:p>
            <a:r>
              <a:rPr lang="en-FI" dirty="0"/>
              <a:t>Mostly online education (mixed educational methods)</a:t>
            </a:r>
          </a:p>
          <a:p>
            <a:r>
              <a:rPr lang="en-FI" dirty="0"/>
              <a:t>Scalability of the courses =&gt; potential income for the universities in the future</a:t>
            </a:r>
          </a:p>
          <a:p>
            <a:r>
              <a:rPr lang="en-FI" dirty="0"/>
              <a:t>Professionally edited videos; courses planned for individual &amp; group activities</a:t>
            </a:r>
          </a:p>
          <a:p>
            <a:endParaRPr lang="en-FI" dirty="0"/>
          </a:p>
          <a:p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2495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375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WP1 Dev. 1.3. &amp; 1.5 EU universities role in collecting and analysing data for State of the Art</vt:lpstr>
      <vt:lpstr>WP1 Dev. 1.3.  Defining a State of the Art of HEIs at EU level</vt:lpstr>
      <vt:lpstr>WP1 Dev. 1.5.  Comparative analysis of state of the art of HEIs in Engineering and STEM studies in PC and EU. </vt:lpstr>
      <vt:lpstr>PowerPoint Presentation</vt:lpstr>
      <vt:lpstr>WP1 outputs will be discussed in the 2nd partner meeting in Turku, Finland</vt:lpstr>
      <vt:lpstr>EIT Digital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Halttunen</dc:creator>
  <cp:lastModifiedBy>Timo Halttunen</cp:lastModifiedBy>
  <cp:revision>11</cp:revision>
  <dcterms:created xsi:type="dcterms:W3CDTF">2021-01-18T06:35:15Z</dcterms:created>
  <dcterms:modified xsi:type="dcterms:W3CDTF">2021-02-01T07:53:13Z</dcterms:modified>
</cp:coreProperties>
</file>