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864" r:id="rId1"/>
  </p:sldMasterIdLst>
  <p:notesMasterIdLst>
    <p:notesMasterId r:id="rId48"/>
  </p:notesMasterIdLst>
  <p:handoutMasterIdLst>
    <p:handoutMasterId r:id="rId49"/>
  </p:handoutMasterIdLst>
  <p:sldIdLst>
    <p:sldId id="348" r:id="rId2"/>
    <p:sldId id="389" r:id="rId3"/>
    <p:sldId id="298" r:id="rId4"/>
    <p:sldId id="409" r:id="rId5"/>
    <p:sldId id="311" r:id="rId6"/>
    <p:sldId id="330" r:id="rId7"/>
    <p:sldId id="393" r:id="rId8"/>
    <p:sldId id="398" r:id="rId9"/>
    <p:sldId id="268" r:id="rId10"/>
    <p:sldId id="394" r:id="rId11"/>
    <p:sldId id="373" r:id="rId12"/>
    <p:sldId id="399" r:id="rId13"/>
    <p:sldId id="400" r:id="rId14"/>
    <p:sldId id="401" r:id="rId15"/>
    <p:sldId id="332" r:id="rId16"/>
    <p:sldId id="370" r:id="rId17"/>
    <p:sldId id="265" r:id="rId18"/>
    <p:sldId id="266" r:id="rId19"/>
    <p:sldId id="344" r:id="rId20"/>
    <p:sldId id="372" r:id="rId21"/>
    <p:sldId id="403" r:id="rId22"/>
    <p:sldId id="390" r:id="rId23"/>
    <p:sldId id="365" r:id="rId24"/>
    <p:sldId id="424" r:id="rId25"/>
    <p:sldId id="425" r:id="rId26"/>
    <p:sldId id="406" r:id="rId27"/>
    <p:sldId id="391" r:id="rId28"/>
    <p:sldId id="410" r:id="rId29"/>
    <p:sldId id="388" r:id="rId30"/>
    <p:sldId id="387" r:id="rId31"/>
    <p:sldId id="426" r:id="rId32"/>
    <p:sldId id="427" r:id="rId33"/>
    <p:sldId id="342" r:id="rId34"/>
    <p:sldId id="411" r:id="rId35"/>
    <p:sldId id="412" r:id="rId36"/>
    <p:sldId id="413" r:id="rId37"/>
    <p:sldId id="414" r:id="rId38"/>
    <p:sldId id="415" r:id="rId39"/>
    <p:sldId id="416" r:id="rId40"/>
    <p:sldId id="417" r:id="rId41"/>
    <p:sldId id="418" r:id="rId42"/>
    <p:sldId id="419" r:id="rId43"/>
    <p:sldId id="420" r:id="rId44"/>
    <p:sldId id="421" r:id="rId45"/>
    <p:sldId id="422" r:id="rId46"/>
    <p:sldId id="423" r:id="rId47"/>
  </p:sldIdLst>
  <p:sldSz cx="9144000" cy="6858000" type="screen4x3"/>
  <p:notesSz cx="6669088"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iallu" initials="s"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FF3300"/>
    <a:srgbClr val="2D5EC1"/>
    <a:srgbClr val="00CC00"/>
    <a:srgbClr val="DDF0C8"/>
    <a:srgbClr val="FF9900"/>
    <a:srgbClr val="BDDEFF"/>
    <a:srgbClr val="3E6FD2"/>
    <a:srgbClr val="9F0598"/>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Stile medio 3 - Color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95441" autoAdjust="0"/>
  </p:normalViewPr>
  <p:slideViewPr>
    <p:cSldViewPr>
      <p:cViewPr varScale="1">
        <p:scale>
          <a:sx n="83" d="100"/>
          <a:sy n="83" d="100"/>
        </p:scale>
        <p:origin x="10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0"/>
    </p:cViewPr>
  </p:sorterViewPr>
  <p:notesViewPr>
    <p:cSldViewPr>
      <p:cViewPr varScale="1">
        <p:scale>
          <a:sx n="84" d="100"/>
          <a:sy n="84" d="100"/>
        </p:scale>
        <p:origin x="-3840" y="-78"/>
      </p:cViewPr>
      <p:guideLst>
        <p:guide orient="horz" pos="3127"/>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2" Type="http://schemas.openxmlformats.org/officeDocument/2006/relationships/hyperlink" Target="timesheet_version_2018_1.xlsm" TargetMode="External"/><Relationship Id="rId1" Type="http://schemas.openxmlformats.org/officeDocument/2006/relationships/hyperlink" Target="cbhe_joint_declaration_2018.doc"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individual_travel_report.doc"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timesheet_version_2018_1.xlsm" TargetMode="External"/><Relationship Id="rId1" Type="http://schemas.openxmlformats.org/officeDocument/2006/relationships/hyperlink" Target="cbhe_joint_declaration_2018.doc"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individual_travel_report.doc"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3D475A-0E96-4ABA-949A-7A904D2A3A5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126FFA38-81B7-4C93-A26D-D8D3BF216F66}">
      <dgm:prSet phldrT="[Text]" custT="1"/>
      <dgm:spPr>
        <a:solidFill>
          <a:schemeClr val="accent1">
            <a:lumMod val="75000"/>
          </a:schemeClr>
        </a:solidFill>
      </dgm:spPr>
      <dgm:t>
        <a:bodyPr/>
        <a:lstStyle/>
        <a:p>
          <a:r>
            <a:rPr lang="en-GB" sz="2600" dirty="0"/>
            <a:t>Staff</a:t>
          </a:r>
          <a:r>
            <a:rPr lang="en-GB" sz="2600" baseline="0" dirty="0"/>
            <a:t> Costs</a:t>
          </a:r>
          <a:endParaRPr lang="en-GB" sz="2600" dirty="0"/>
        </a:p>
      </dgm:t>
    </dgm:pt>
    <dgm:pt modelId="{BF8471F8-E9FB-4B5D-83E0-AE0EDB262609}" type="parTrans" cxnId="{205DDBEF-A18A-4196-829C-876728096BCF}">
      <dgm:prSet/>
      <dgm:spPr/>
      <dgm:t>
        <a:bodyPr/>
        <a:lstStyle/>
        <a:p>
          <a:endParaRPr lang="en-GB"/>
        </a:p>
      </dgm:t>
    </dgm:pt>
    <dgm:pt modelId="{E9ABA45C-F190-46C1-AF2B-60BC6225EE73}" type="sibTrans" cxnId="{205DDBEF-A18A-4196-829C-876728096BCF}">
      <dgm:prSet/>
      <dgm:spPr/>
      <dgm:t>
        <a:bodyPr/>
        <a:lstStyle/>
        <a:p>
          <a:endParaRPr lang="en-GB"/>
        </a:p>
      </dgm:t>
    </dgm:pt>
    <dgm:pt modelId="{9DB24D80-8F46-41ED-ABE7-94BADD9A905C}">
      <dgm:prSet phldrT="[Text]" custT="1"/>
      <dgm:spPr>
        <a:solidFill>
          <a:srgbClr val="DDF0C8">
            <a:alpha val="90000"/>
          </a:srgbClr>
        </a:solidFill>
      </dgm:spPr>
      <dgm:t>
        <a:bodyPr/>
        <a:lstStyle/>
        <a:p>
          <a:endParaRPr lang="en-GB" sz="1200" dirty="0">
            <a:solidFill>
              <a:schemeClr val="accent2"/>
            </a:solidFill>
          </a:endParaRPr>
        </a:p>
      </dgm:t>
    </dgm:pt>
    <dgm:pt modelId="{AE631E3D-263F-4573-9EE7-D10EEE0C9B08}" type="parTrans" cxnId="{6B912DBF-F464-483F-A945-6A39BCDBF9DC}">
      <dgm:prSet/>
      <dgm:spPr/>
      <dgm:t>
        <a:bodyPr/>
        <a:lstStyle/>
        <a:p>
          <a:endParaRPr lang="en-GB"/>
        </a:p>
      </dgm:t>
    </dgm:pt>
    <dgm:pt modelId="{F179C70A-CAFB-4A4D-9288-AFA818FD8751}" type="sibTrans" cxnId="{6B912DBF-F464-483F-A945-6A39BCDBF9DC}">
      <dgm:prSet/>
      <dgm:spPr/>
      <dgm:t>
        <a:bodyPr/>
        <a:lstStyle/>
        <a:p>
          <a:endParaRPr lang="en-GB"/>
        </a:p>
      </dgm:t>
    </dgm:pt>
    <dgm:pt modelId="{719C9B89-9EF7-4918-8D21-2D1170DD328A}">
      <dgm:prSet custT="1"/>
      <dgm:spPr/>
      <dgm:t>
        <a:bodyPr/>
        <a:lstStyle/>
        <a:p>
          <a:r>
            <a:rPr lang="en-GB" sz="1800" b="1" i="1" dirty="0">
              <a:solidFill>
                <a:srgbClr val="FF0000"/>
              </a:solidFill>
              <a:hlinkClick xmlns:r="http://schemas.openxmlformats.org/officeDocument/2006/relationships" r:id="rId1" action="ppaction://hlinkfile"/>
            </a:rPr>
            <a:t>Joint </a:t>
          </a:r>
          <a:r>
            <a:rPr lang="en-GB" sz="1800" b="1" i="1" dirty="0" smtClean="0">
              <a:solidFill>
                <a:srgbClr val="FF0000"/>
              </a:solidFill>
              <a:hlinkClick xmlns:r="http://schemas.openxmlformats.org/officeDocument/2006/relationships" r:id="rId1" action="ppaction://hlinkfile"/>
            </a:rPr>
            <a:t>Declaration</a:t>
          </a:r>
          <a:r>
            <a:rPr lang="en-GB" sz="1800" b="1" i="1" dirty="0" smtClean="0">
              <a:solidFill>
                <a:srgbClr val="FF0000"/>
              </a:solidFill>
            </a:rPr>
            <a:t> (for each staff member)</a:t>
          </a:r>
          <a:endParaRPr lang="en-GB" sz="1800" b="1" i="1" dirty="0">
            <a:solidFill>
              <a:srgbClr val="FF0000"/>
            </a:solidFill>
          </a:endParaRPr>
        </a:p>
      </dgm:t>
    </dgm:pt>
    <dgm:pt modelId="{281ED00B-E2DA-4534-BFBE-B7244720CFA6}" type="parTrans" cxnId="{56307A44-AAB9-42AD-8840-F8FF81BA1BE7}">
      <dgm:prSet/>
      <dgm:spPr/>
      <dgm:t>
        <a:bodyPr/>
        <a:lstStyle/>
        <a:p>
          <a:endParaRPr lang="en-GB"/>
        </a:p>
      </dgm:t>
    </dgm:pt>
    <dgm:pt modelId="{38F4583A-1084-4BE1-9A47-0EF8E550AF64}" type="sibTrans" cxnId="{56307A44-AAB9-42AD-8840-F8FF81BA1BE7}">
      <dgm:prSet/>
      <dgm:spPr/>
      <dgm:t>
        <a:bodyPr/>
        <a:lstStyle/>
        <a:p>
          <a:endParaRPr lang="en-GB"/>
        </a:p>
      </dgm:t>
    </dgm:pt>
    <dgm:pt modelId="{0D898741-113C-4AD9-8E71-737AE9801298}">
      <dgm:prSet custT="1"/>
      <dgm:spPr/>
      <dgm:t>
        <a:bodyPr/>
        <a:lstStyle/>
        <a:p>
          <a:r>
            <a:rPr lang="en-GB" sz="1800" b="1" i="1" dirty="0" smtClean="0">
              <a:solidFill>
                <a:srgbClr val="FF0000"/>
              </a:solidFill>
              <a:hlinkClick xmlns:r="http://schemas.openxmlformats.org/officeDocument/2006/relationships" r:id="rId2" action="ppaction://hlinkfile"/>
            </a:rPr>
            <a:t>Time-sheets</a:t>
          </a:r>
          <a:r>
            <a:rPr lang="en-GB" sz="1800" b="1" i="1" dirty="0" smtClean="0">
              <a:solidFill>
                <a:srgbClr val="FF0000"/>
              </a:solidFill>
            </a:rPr>
            <a:t> (for each staff member)</a:t>
          </a:r>
          <a:endParaRPr lang="en-GB" sz="1800" b="1" i="1" dirty="0">
            <a:solidFill>
              <a:srgbClr val="FF0000"/>
            </a:solidFill>
          </a:endParaRPr>
        </a:p>
      </dgm:t>
    </dgm:pt>
    <dgm:pt modelId="{006F2B43-2562-48DC-A801-4547A8766604}" type="parTrans" cxnId="{CF53067B-3BE8-42EC-8BB5-1BAF2A35EB57}">
      <dgm:prSet/>
      <dgm:spPr/>
      <dgm:t>
        <a:bodyPr/>
        <a:lstStyle/>
        <a:p>
          <a:endParaRPr lang="en-GB"/>
        </a:p>
      </dgm:t>
    </dgm:pt>
    <dgm:pt modelId="{D6FB9729-2942-4E39-911B-830DA7507187}" type="sibTrans" cxnId="{CF53067B-3BE8-42EC-8BB5-1BAF2A35EB57}">
      <dgm:prSet/>
      <dgm:spPr/>
      <dgm:t>
        <a:bodyPr/>
        <a:lstStyle/>
        <a:p>
          <a:endParaRPr lang="en-GB"/>
        </a:p>
      </dgm:t>
    </dgm:pt>
    <dgm:pt modelId="{1EA5E6EC-DDFF-40F6-A0F3-0076E110C76A}">
      <dgm:prSet custT="1"/>
      <dgm:spPr/>
      <dgm:t>
        <a:bodyPr/>
        <a:lstStyle/>
        <a:p>
          <a:r>
            <a:rPr lang="en-GB" sz="1800" dirty="0">
              <a:solidFill>
                <a:srgbClr val="2D5EC1"/>
              </a:solidFill>
            </a:rPr>
            <a:t>Proof of formal contractual relationship /summary in English</a:t>
          </a:r>
        </a:p>
      </dgm:t>
    </dgm:pt>
    <dgm:pt modelId="{94FA340F-DB12-4DFE-A84A-3ECC4179EF0D}" type="parTrans" cxnId="{9DAFDFA1-0878-432A-9597-1189B4B6E470}">
      <dgm:prSet/>
      <dgm:spPr/>
      <dgm:t>
        <a:bodyPr/>
        <a:lstStyle/>
        <a:p>
          <a:endParaRPr lang="en-GB"/>
        </a:p>
      </dgm:t>
    </dgm:pt>
    <dgm:pt modelId="{A8B8658F-B9D0-4820-9ED6-23066BC1CE3E}" type="sibTrans" cxnId="{9DAFDFA1-0878-432A-9597-1189B4B6E470}">
      <dgm:prSet/>
      <dgm:spPr/>
      <dgm:t>
        <a:bodyPr/>
        <a:lstStyle/>
        <a:p>
          <a:endParaRPr lang="en-GB"/>
        </a:p>
      </dgm:t>
    </dgm:pt>
    <dgm:pt modelId="{A86CC5B7-4E31-4B60-99CF-FEB25BE56D67}">
      <dgm:prSet custT="1"/>
      <dgm:spPr/>
      <dgm:t>
        <a:bodyPr/>
        <a:lstStyle/>
        <a:p>
          <a:r>
            <a:rPr lang="en-GB" sz="1800" dirty="0">
              <a:solidFill>
                <a:srgbClr val="2D5EC1"/>
              </a:solidFill>
            </a:rPr>
            <a:t>Evidence justifying workload and activities/outputs (e.g. attendance lists , tangible outputs / products)</a:t>
          </a:r>
        </a:p>
      </dgm:t>
    </dgm:pt>
    <dgm:pt modelId="{D8D37BC3-4380-4B3C-A942-7F53B6136E41}" type="parTrans" cxnId="{26D28282-77CF-4EBD-9D3F-4FE43DED90C6}">
      <dgm:prSet/>
      <dgm:spPr/>
      <dgm:t>
        <a:bodyPr/>
        <a:lstStyle/>
        <a:p>
          <a:endParaRPr lang="en-GB"/>
        </a:p>
      </dgm:t>
    </dgm:pt>
    <dgm:pt modelId="{9B123CB1-A212-4E8B-A068-DFD77B15CB1D}" type="sibTrans" cxnId="{26D28282-77CF-4EBD-9D3F-4FE43DED90C6}">
      <dgm:prSet/>
      <dgm:spPr/>
      <dgm:t>
        <a:bodyPr/>
        <a:lstStyle/>
        <a:p>
          <a:endParaRPr lang="en-GB"/>
        </a:p>
      </dgm:t>
    </dgm:pt>
    <dgm:pt modelId="{A5355A7B-E21B-4DC9-9243-36EF8C58508D}">
      <dgm:prSet custT="1"/>
      <dgm:spPr/>
      <dgm:t>
        <a:bodyPr/>
        <a:lstStyle/>
        <a:p>
          <a:endParaRPr lang="en-GB" sz="1200" dirty="0">
            <a:solidFill>
              <a:schemeClr val="accent2"/>
            </a:solidFill>
          </a:endParaRPr>
        </a:p>
      </dgm:t>
    </dgm:pt>
    <dgm:pt modelId="{E8E69068-C80A-43F5-902D-B45BD5521BF3}" type="parTrans" cxnId="{36B5AB47-5183-4EC8-9013-1B390806F958}">
      <dgm:prSet/>
      <dgm:spPr/>
      <dgm:t>
        <a:bodyPr/>
        <a:lstStyle/>
        <a:p>
          <a:endParaRPr lang="en-GB"/>
        </a:p>
      </dgm:t>
    </dgm:pt>
    <dgm:pt modelId="{262B6081-0AD0-4048-B404-2AE51F5B0471}" type="sibTrans" cxnId="{36B5AB47-5183-4EC8-9013-1B390806F958}">
      <dgm:prSet/>
      <dgm:spPr/>
      <dgm:t>
        <a:bodyPr/>
        <a:lstStyle/>
        <a:p>
          <a:endParaRPr lang="en-GB"/>
        </a:p>
      </dgm:t>
    </dgm:pt>
    <dgm:pt modelId="{F750801A-C993-4DC1-85BA-E06A13E022DD}">
      <dgm:prSet custT="1"/>
      <dgm:spPr/>
      <dgm:t>
        <a:bodyPr/>
        <a:lstStyle/>
        <a:p>
          <a:r>
            <a:rPr lang="en-GB" sz="1800" dirty="0">
              <a:solidFill>
                <a:srgbClr val="2D5EC1"/>
              </a:solidFill>
            </a:rPr>
            <a:t>Payslips and proof of salary payments</a:t>
          </a:r>
        </a:p>
      </dgm:t>
    </dgm:pt>
    <dgm:pt modelId="{116242E0-1D81-43EB-9011-BDD5D5FC3934}" type="parTrans" cxnId="{321C7E36-3D17-4E22-B4CB-9419D905A26A}">
      <dgm:prSet/>
      <dgm:spPr/>
      <dgm:t>
        <a:bodyPr/>
        <a:lstStyle/>
        <a:p>
          <a:endParaRPr lang="it-IT"/>
        </a:p>
      </dgm:t>
    </dgm:pt>
    <dgm:pt modelId="{E22A77E8-DDCB-44C7-9764-CC552805E87A}" type="sibTrans" cxnId="{321C7E36-3D17-4E22-B4CB-9419D905A26A}">
      <dgm:prSet/>
      <dgm:spPr/>
      <dgm:t>
        <a:bodyPr/>
        <a:lstStyle/>
        <a:p>
          <a:endParaRPr lang="it-IT"/>
        </a:p>
      </dgm:t>
    </dgm:pt>
    <dgm:pt modelId="{E4F39CB3-0355-4E01-9CE0-FC04A6727E16}" type="pres">
      <dgm:prSet presAssocID="{923D475A-0E96-4ABA-949A-7A904D2A3A5F}" presName="Name0" presStyleCnt="0">
        <dgm:presLayoutVars>
          <dgm:dir/>
          <dgm:animLvl val="lvl"/>
          <dgm:resizeHandles val="exact"/>
        </dgm:presLayoutVars>
      </dgm:prSet>
      <dgm:spPr/>
      <dgm:t>
        <a:bodyPr/>
        <a:lstStyle/>
        <a:p>
          <a:endParaRPr lang="it-IT"/>
        </a:p>
      </dgm:t>
    </dgm:pt>
    <dgm:pt modelId="{E3982B90-0880-46CE-9A95-E9BE5FB93633}" type="pres">
      <dgm:prSet presAssocID="{126FFA38-81B7-4C93-A26D-D8D3BF216F66}" presName="linNode" presStyleCnt="0"/>
      <dgm:spPr/>
    </dgm:pt>
    <dgm:pt modelId="{38984889-B8F5-45D9-969C-1FED934F4122}" type="pres">
      <dgm:prSet presAssocID="{126FFA38-81B7-4C93-A26D-D8D3BF216F66}" presName="parentText" presStyleLbl="node1" presStyleIdx="0" presStyleCnt="1" custScaleX="85768" custScaleY="79067" custLinFactNeighborX="-1044" custLinFactNeighborY="-1508">
        <dgm:presLayoutVars>
          <dgm:chMax val="1"/>
          <dgm:bulletEnabled val="1"/>
        </dgm:presLayoutVars>
      </dgm:prSet>
      <dgm:spPr/>
      <dgm:t>
        <a:bodyPr/>
        <a:lstStyle/>
        <a:p>
          <a:endParaRPr lang="it-IT"/>
        </a:p>
      </dgm:t>
    </dgm:pt>
    <dgm:pt modelId="{5EEFBD45-A2B7-409B-BBDE-7E2F0CB2F7DA}" type="pres">
      <dgm:prSet presAssocID="{126FFA38-81B7-4C93-A26D-D8D3BF216F66}" presName="descendantText" presStyleLbl="alignAccFollowNode1" presStyleIdx="0" presStyleCnt="1" custScaleX="105310" custScaleY="125122" custLinFactNeighborX="12125" custLinFactNeighborY="1567">
        <dgm:presLayoutVars>
          <dgm:bulletEnabled val="1"/>
        </dgm:presLayoutVars>
      </dgm:prSet>
      <dgm:spPr/>
      <dgm:t>
        <a:bodyPr/>
        <a:lstStyle/>
        <a:p>
          <a:endParaRPr lang="it-IT"/>
        </a:p>
      </dgm:t>
    </dgm:pt>
  </dgm:ptLst>
  <dgm:cxnLst>
    <dgm:cxn modelId="{E26914B6-9436-45BF-A7C0-987E965E635E}" type="presOf" srcId="{719C9B89-9EF7-4918-8D21-2D1170DD328A}" destId="{5EEFBD45-A2B7-409B-BBDE-7E2F0CB2F7DA}" srcOrd="0" destOrd="1" presId="urn:microsoft.com/office/officeart/2005/8/layout/vList5"/>
    <dgm:cxn modelId="{205DDBEF-A18A-4196-829C-876728096BCF}" srcId="{923D475A-0E96-4ABA-949A-7A904D2A3A5F}" destId="{126FFA38-81B7-4C93-A26D-D8D3BF216F66}" srcOrd="0" destOrd="0" parTransId="{BF8471F8-E9FB-4B5D-83E0-AE0EDB262609}" sibTransId="{E9ABA45C-F190-46C1-AF2B-60BC6225EE73}"/>
    <dgm:cxn modelId="{85C0BC25-00FF-455D-8B74-2CACD26C53B5}" type="presOf" srcId="{A5355A7B-E21B-4DC9-9243-36EF8C58508D}" destId="{5EEFBD45-A2B7-409B-BBDE-7E2F0CB2F7DA}" srcOrd="0" destOrd="6" presId="urn:microsoft.com/office/officeart/2005/8/layout/vList5"/>
    <dgm:cxn modelId="{A7F6AEED-0BEB-494B-978C-7BAE319930DA}" type="presOf" srcId="{1EA5E6EC-DDFF-40F6-A0F3-0076E110C76A}" destId="{5EEFBD45-A2B7-409B-BBDE-7E2F0CB2F7DA}" srcOrd="0" destOrd="3" presId="urn:microsoft.com/office/officeart/2005/8/layout/vList5"/>
    <dgm:cxn modelId="{85F7FF26-B3AC-4E12-9DC9-C6FF467E13CA}" type="presOf" srcId="{0D898741-113C-4AD9-8E71-737AE9801298}" destId="{5EEFBD45-A2B7-409B-BBDE-7E2F0CB2F7DA}" srcOrd="0" destOrd="2" presId="urn:microsoft.com/office/officeart/2005/8/layout/vList5"/>
    <dgm:cxn modelId="{F735423C-E298-4B71-868B-E399E9A7A0C0}" type="presOf" srcId="{9DB24D80-8F46-41ED-ABE7-94BADD9A905C}" destId="{5EEFBD45-A2B7-409B-BBDE-7E2F0CB2F7DA}" srcOrd="0" destOrd="0" presId="urn:microsoft.com/office/officeart/2005/8/layout/vList5"/>
    <dgm:cxn modelId="{56307A44-AAB9-42AD-8840-F8FF81BA1BE7}" srcId="{126FFA38-81B7-4C93-A26D-D8D3BF216F66}" destId="{719C9B89-9EF7-4918-8D21-2D1170DD328A}" srcOrd="1" destOrd="0" parTransId="{281ED00B-E2DA-4534-BFBE-B7244720CFA6}" sibTransId="{38F4583A-1084-4BE1-9A47-0EF8E550AF64}"/>
    <dgm:cxn modelId="{9DAFDFA1-0878-432A-9597-1189B4B6E470}" srcId="{126FFA38-81B7-4C93-A26D-D8D3BF216F66}" destId="{1EA5E6EC-DDFF-40F6-A0F3-0076E110C76A}" srcOrd="3" destOrd="0" parTransId="{94FA340F-DB12-4DFE-A84A-3ECC4179EF0D}" sibTransId="{A8B8658F-B9D0-4820-9ED6-23066BC1CE3E}"/>
    <dgm:cxn modelId="{26D28282-77CF-4EBD-9D3F-4FE43DED90C6}" srcId="{126FFA38-81B7-4C93-A26D-D8D3BF216F66}" destId="{A86CC5B7-4E31-4B60-99CF-FEB25BE56D67}" srcOrd="4" destOrd="0" parTransId="{D8D37BC3-4380-4B3C-A942-7F53B6136E41}" sibTransId="{9B123CB1-A212-4E8B-A068-DFD77B15CB1D}"/>
    <dgm:cxn modelId="{B806015F-868C-435F-AFB4-BF67C83574B4}" type="presOf" srcId="{F750801A-C993-4DC1-85BA-E06A13E022DD}" destId="{5EEFBD45-A2B7-409B-BBDE-7E2F0CB2F7DA}" srcOrd="0" destOrd="5" presId="urn:microsoft.com/office/officeart/2005/8/layout/vList5"/>
    <dgm:cxn modelId="{7420FCCF-4A61-46F9-A23D-79D1D3E85A1E}" type="presOf" srcId="{923D475A-0E96-4ABA-949A-7A904D2A3A5F}" destId="{E4F39CB3-0355-4E01-9CE0-FC04A6727E16}" srcOrd="0" destOrd="0" presId="urn:microsoft.com/office/officeart/2005/8/layout/vList5"/>
    <dgm:cxn modelId="{36B5AB47-5183-4EC8-9013-1B390806F958}" srcId="{126FFA38-81B7-4C93-A26D-D8D3BF216F66}" destId="{A5355A7B-E21B-4DC9-9243-36EF8C58508D}" srcOrd="6" destOrd="0" parTransId="{E8E69068-C80A-43F5-902D-B45BD5521BF3}" sibTransId="{262B6081-0AD0-4048-B404-2AE51F5B0471}"/>
    <dgm:cxn modelId="{5736057E-3A33-4E10-8525-52355C4219A3}" type="presOf" srcId="{126FFA38-81B7-4C93-A26D-D8D3BF216F66}" destId="{38984889-B8F5-45D9-969C-1FED934F4122}" srcOrd="0" destOrd="0" presId="urn:microsoft.com/office/officeart/2005/8/layout/vList5"/>
    <dgm:cxn modelId="{6EB9ABCF-4C40-4035-9483-0E0CBA8CD6EE}" type="presOf" srcId="{A86CC5B7-4E31-4B60-99CF-FEB25BE56D67}" destId="{5EEFBD45-A2B7-409B-BBDE-7E2F0CB2F7DA}" srcOrd="0" destOrd="4" presId="urn:microsoft.com/office/officeart/2005/8/layout/vList5"/>
    <dgm:cxn modelId="{321C7E36-3D17-4E22-B4CB-9419D905A26A}" srcId="{126FFA38-81B7-4C93-A26D-D8D3BF216F66}" destId="{F750801A-C993-4DC1-85BA-E06A13E022DD}" srcOrd="5" destOrd="0" parTransId="{116242E0-1D81-43EB-9011-BDD5D5FC3934}" sibTransId="{E22A77E8-DDCB-44C7-9764-CC552805E87A}"/>
    <dgm:cxn modelId="{CF53067B-3BE8-42EC-8BB5-1BAF2A35EB57}" srcId="{126FFA38-81B7-4C93-A26D-D8D3BF216F66}" destId="{0D898741-113C-4AD9-8E71-737AE9801298}" srcOrd="2" destOrd="0" parTransId="{006F2B43-2562-48DC-A801-4547A8766604}" sibTransId="{D6FB9729-2942-4E39-911B-830DA7507187}"/>
    <dgm:cxn modelId="{6B912DBF-F464-483F-A945-6A39BCDBF9DC}" srcId="{126FFA38-81B7-4C93-A26D-D8D3BF216F66}" destId="{9DB24D80-8F46-41ED-ABE7-94BADD9A905C}" srcOrd="0" destOrd="0" parTransId="{AE631E3D-263F-4573-9EE7-D10EEE0C9B08}" sibTransId="{F179C70A-CAFB-4A4D-9288-AFA818FD8751}"/>
    <dgm:cxn modelId="{6949A741-3296-4E89-849E-F1346B7C783E}" type="presParOf" srcId="{E4F39CB3-0355-4E01-9CE0-FC04A6727E16}" destId="{E3982B90-0880-46CE-9A95-E9BE5FB93633}" srcOrd="0" destOrd="0" presId="urn:microsoft.com/office/officeart/2005/8/layout/vList5"/>
    <dgm:cxn modelId="{158CC9D5-07C2-40F2-BB43-8D9A41F9AEF0}" type="presParOf" srcId="{E3982B90-0880-46CE-9A95-E9BE5FB93633}" destId="{38984889-B8F5-45D9-969C-1FED934F4122}" srcOrd="0" destOrd="0" presId="urn:microsoft.com/office/officeart/2005/8/layout/vList5"/>
    <dgm:cxn modelId="{40497FF8-ABAC-41F7-8034-DF36D5BDC056}" type="presParOf" srcId="{E3982B90-0880-46CE-9A95-E9BE5FB93633}" destId="{5EEFBD45-A2B7-409B-BBDE-7E2F0CB2F7D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3D475A-0E96-4ABA-949A-7A904D2A3A5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126FFA38-81B7-4C93-A26D-D8D3BF216F66}">
      <dgm:prSet phldrT="[Text]"/>
      <dgm:spPr>
        <a:solidFill>
          <a:schemeClr val="accent1">
            <a:lumMod val="75000"/>
          </a:schemeClr>
        </a:solidFill>
      </dgm:spPr>
      <dgm:t>
        <a:bodyPr/>
        <a:lstStyle/>
        <a:p>
          <a:r>
            <a:rPr lang="en-GB" dirty="0"/>
            <a:t>Equipment</a:t>
          </a:r>
        </a:p>
      </dgm:t>
    </dgm:pt>
    <dgm:pt modelId="{BF8471F8-E9FB-4B5D-83E0-AE0EDB262609}" type="parTrans" cxnId="{205DDBEF-A18A-4196-829C-876728096BCF}">
      <dgm:prSet/>
      <dgm:spPr/>
      <dgm:t>
        <a:bodyPr/>
        <a:lstStyle/>
        <a:p>
          <a:endParaRPr lang="en-GB"/>
        </a:p>
      </dgm:t>
    </dgm:pt>
    <dgm:pt modelId="{E9ABA45C-F190-46C1-AF2B-60BC6225EE73}" type="sibTrans" cxnId="{205DDBEF-A18A-4196-829C-876728096BCF}">
      <dgm:prSet/>
      <dgm:spPr/>
      <dgm:t>
        <a:bodyPr/>
        <a:lstStyle/>
        <a:p>
          <a:endParaRPr lang="en-GB"/>
        </a:p>
      </dgm:t>
    </dgm:pt>
    <dgm:pt modelId="{9DB24D80-8F46-41ED-ABE7-94BADD9A905C}">
      <dgm:prSet phldrT="[Text]" custT="1"/>
      <dgm:spPr>
        <a:solidFill>
          <a:srgbClr val="DDF0C8">
            <a:alpha val="90000"/>
          </a:srgbClr>
        </a:solidFill>
      </dgm:spPr>
      <dgm:t>
        <a:bodyPr/>
        <a:lstStyle/>
        <a:p>
          <a:r>
            <a:rPr lang="en-GB" sz="1400" b="1" dirty="0">
              <a:solidFill>
                <a:srgbClr val="2D5EC1"/>
              </a:solidFill>
            </a:rPr>
            <a:t>Invoice(s) and proofs of payment </a:t>
          </a:r>
        </a:p>
      </dgm:t>
    </dgm:pt>
    <dgm:pt modelId="{AE631E3D-263F-4573-9EE7-D10EEE0C9B08}" type="parTrans" cxnId="{6B912DBF-F464-483F-A945-6A39BCDBF9DC}">
      <dgm:prSet/>
      <dgm:spPr/>
      <dgm:t>
        <a:bodyPr/>
        <a:lstStyle/>
        <a:p>
          <a:endParaRPr lang="en-GB"/>
        </a:p>
      </dgm:t>
    </dgm:pt>
    <dgm:pt modelId="{F179C70A-CAFB-4A4D-9288-AFA818FD8751}" type="sibTrans" cxnId="{6B912DBF-F464-483F-A945-6A39BCDBF9DC}">
      <dgm:prSet/>
      <dgm:spPr/>
      <dgm:t>
        <a:bodyPr/>
        <a:lstStyle/>
        <a:p>
          <a:endParaRPr lang="en-GB"/>
        </a:p>
      </dgm:t>
    </dgm:pt>
    <dgm:pt modelId="{640C6B74-F1A4-4A72-A6CC-165600296157}">
      <dgm:prSet phldrT="[Text]"/>
      <dgm:spPr>
        <a:solidFill>
          <a:schemeClr val="accent1">
            <a:lumMod val="75000"/>
          </a:schemeClr>
        </a:solidFill>
      </dgm:spPr>
      <dgm:t>
        <a:bodyPr/>
        <a:lstStyle/>
        <a:p>
          <a:r>
            <a:rPr lang="en-GB" dirty="0"/>
            <a:t>Subcontracting</a:t>
          </a:r>
        </a:p>
      </dgm:t>
    </dgm:pt>
    <dgm:pt modelId="{CF844964-FD11-4144-840E-3D06401E9DED}" type="parTrans" cxnId="{A4F692B0-4867-47B9-8131-5F2C0CF24719}">
      <dgm:prSet/>
      <dgm:spPr/>
      <dgm:t>
        <a:bodyPr/>
        <a:lstStyle/>
        <a:p>
          <a:endParaRPr lang="en-GB"/>
        </a:p>
      </dgm:t>
    </dgm:pt>
    <dgm:pt modelId="{65084A2D-A714-4378-B346-1B543E102544}" type="sibTrans" cxnId="{A4F692B0-4867-47B9-8131-5F2C0CF24719}">
      <dgm:prSet/>
      <dgm:spPr/>
      <dgm:t>
        <a:bodyPr/>
        <a:lstStyle/>
        <a:p>
          <a:endParaRPr lang="en-GB"/>
        </a:p>
      </dgm:t>
    </dgm:pt>
    <dgm:pt modelId="{BDF400D5-AC11-428D-858B-45889689B67E}">
      <dgm:prSet phldrT="[Text]" custT="1"/>
      <dgm:spPr>
        <a:solidFill>
          <a:srgbClr val="DDF0C8">
            <a:alpha val="90000"/>
          </a:srgbClr>
        </a:solidFill>
      </dgm:spPr>
      <dgm:t>
        <a:bodyPr/>
        <a:lstStyle/>
        <a:p>
          <a:r>
            <a:rPr lang="en-GB" sz="1400" b="1" dirty="0">
              <a:solidFill>
                <a:srgbClr val="2D5EC1"/>
              </a:solidFill>
            </a:rPr>
            <a:t>Invoice(s)</a:t>
          </a:r>
          <a:r>
            <a:rPr lang="en-US" sz="1400" b="1" dirty="0">
              <a:solidFill>
                <a:srgbClr val="2D5EC1"/>
              </a:solidFill>
            </a:rPr>
            <a:t>, subcontracts and </a:t>
          </a:r>
          <a:r>
            <a:rPr lang="en-GB" sz="1400" b="1" dirty="0">
              <a:solidFill>
                <a:srgbClr val="2D5EC1"/>
              </a:solidFill>
            </a:rPr>
            <a:t>proofs of payment </a:t>
          </a:r>
        </a:p>
      </dgm:t>
    </dgm:pt>
    <dgm:pt modelId="{43C5E018-ADF8-45C6-81A4-28628532D325}" type="parTrans" cxnId="{52053117-CD74-4BB3-A15D-C1D32C896429}">
      <dgm:prSet/>
      <dgm:spPr/>
      <dgm:t>
        <a:bodyPr/>
        <a:lstStyle/>
        <a:p>
          <a:endParaRPr lang="en-GB"/>
        </a:p>
      </dgm:t>
    </dgm:pt>
    <dgm:pt modelId="{75FC4B5B-01A1-4784-82CD-2B273478DA67}" type="sibTrans" cxnId="{52053117-CD74-4BB3-A15D-C1D32C896429}">
      <dgm:prSet/>
      <dgm:spPr/>
      <dgm:t>
        <a:bodyPr/>
        <a:lstStyle/>
        <a:p>
          <a:endParaRPr lang="en-GB"/>
        </a:p>
      </dgm:t>
    </dgm:pt>
    <dgm:pt modelId="{164E65C7-33B0-4F9C-80FA-4BD6656100E2}">
      <dgm:prSet custT="1"/>
      <dgm:spPr>
        <a:solidFill>
          <a:srgbClr val="DDF0C8">
            <a:alpha val="90000"/>
          </a:srgbClr>
        </a:solidFill>
      </dgm:spPr>
      <dgm:t>
        <a:bodyPr/>
        <a:lstStyle/>
        <a:p>
          <a:r>
            <a:rPr lang="en-GB" sz="1400" dirty="0">
              <a:solidFill>
                <a:srgbClr val="2D5EC1"/>
              </a:solidFill>
            </a:rPr>
            <a:t>&gt; EUR 25.000 &lt; EUR 134.000: tendering procedure and three quotations from different suppliers</a:t>
          </a:r>
        </a:p>
      </dgm:t>
    </dgm:pt>
    <dgm:pt modelId="{CFE330B2-3B5B-486A-A036-B5DA68C09DF4}" type="parTrans" cxnId="{399DF790-6182-46DC-9738-907000284183}">
      <dgm:prSet/>
      <dgm:spPr/>
      <dgm:t>
        <a:bodyPr/>
        <a:lstStyle/>
        <a:p>
          <a:endParaRPr lang="en-GB"/>
        </a:p>
      </dgm:t>
    </dgm:pt>
    <dgm:pt modelId="{F692A272-53AD-4489-9628-3F2C9C87939C}" type="sibTrans" cxnId="{399DF790-6182-46DC-9738-907000284183}">
      <dgm:prSet/>
      <dgm:spPr/>
      <dgm:t>
        <a:bodyPr/>
        <a:lstStyle/>
        <a:p>
          <a:endParaRPr lang="en-GB"/>
        </a:p>
      </dgm:t>
    </dgm:pt>
    <dgm:pt modelId="{082AD1BE-FF58-463A-9718-1D90C40CF421}">
      <dgm:prSet custT="1"/>
      <dgm:spPr>
        <a:solidFill>
          <a:srgbClr val="DDF0C8">
            <a:alpha val="90000"/>
          </a:srgbClr>
        </a:solidFill>
      </dgm:spPr>
      <dgm:t>
        <a:bodyPr/>
        <a:lstStyle/>
        <a:p>
          <a:r>
            <a:rPr lang="en-GB" sz="1400" dirty="0">
              <a:solidFill>
                <a:srgbClr val="2D5EC1"/>
              </a:solidFill>
            </a:rPr>
            <a:t>EUR 134.000: procedure according to national legislation</a:t>
          </a:r>
        </a:p>
      </dgm:t>
    </dgm:pt>
    <dgm:pt modelId="{A2624D97-2C5A-497B-ACC8-17D2A2E11A57}" type="parTrans" cxnId="{520D4102-957D-4782-9D73-B9FABE0D3598}">
      <dgm:prSet/>
      <dgm:spPr/>
      <dgm:t>
        <a:bodyPr/>
        <a:lstStyle/>
        <a:p>
          <a:endParaRPr lang="en-GB"/>
        </a:p>
      </dgm:t>
    </dgm:pt>
    <dgm:pt modelId="{D7BE5792-BDB7-400E-99A5-A1EE0C07C340}" type="sibTrans" cxnId="{520D4102-957D-4782-9D73-B9FABE0D3598}">
      <dgm:prSet/>
      <dgm:spPr/>
      <dgm:t>
        <a:bodyPr/>
        <a:lstStyle/>
        <a:p>
          <a:endParaRPr lang="en-GB"/>
        </a:p>
      </dgm:t>
    </dgm:pt>
    <dgm:pt modelId="{9675EF6F-E754-41C1-8583-A82970B821D3}">
      <dgm:prSet custT="1"/>
      <dgm:spPr>
        <a:solidFill>
          <a:srgbClr val="DDF0C8">
            <a:alpha val="90000"/>
          </a:srgbClr>
        </a:solidFill>
      </dgm:spPr>
      <dgm:t>
        <a:bodyPr/>
        <a:lstStyle/>
        <a:p>
          <a:r>
            <a:rPr lang="en-GB" sz="1400" b="1" dirty="0">
              <a:solidFill>
                <a:srgbClr val="2D5EC1"/>
              </a:solidFill>
            </a:rPr>
            <a:t>Registration in the inventory </a:t>
          </a:r>
        </a:p>
      </dgm:t>
    </dgm:pt>
    <dgm:pt modelId="{F86D7D1E-369A-462C-A4ED-B9EAC4E5B811}" type="parTrans" cxnId="{1B602FBB-6C30-4F2A-A796-92CA53DF3E0B}">
      <dgm:prSet/>
      <dgm:spPr/>
      <dgm:t>
        <a:bodyPr/>
        <a:lstStyle/>
        <a:p>
          <a:endParaRPr lang="en-GB"/>
        </a:p>
      </dgm:t>
    </dgm:pt>
    <dgm:pt modelId="{FB9639F3-D49B-491C-AB78-83960AD4483F}" type="sibTrans" cxnId="{1B602FBB-6C30-4F2A-A796-92CA53DF3E0B}">
      <dgm:prSet/>
      <dgm:spPr/>
      <dgm:t>
        <a:bodyPr/>
        <a:lstStyle/>
        <a:p>
          <a:endParaRPr lang="en-GB"/>
        </a:p>
      </dgm:t>
    </dgm:pt>
    <dgm:pt modelId="{C9C6387E-EE44-414D-8A93-D243C685FDE4}">
      <dgm:prSet custT="1"/>
      <dgm:spPr>
        <a:solidFill>
          <a:srgbClr val="DDF0C8">
            <a:alpha val="90000"/>
          </a:srgbClr>
        </a:solidFill>
      </dgm:spPr>
      <dgm:t>
        <a:bodyPr/>
        <a:lstStyle/>
        <a:p>
          <a:r>
            <a:rPr lang="en-GB" sz="1400" dirty="0">
              <a:solidFill>
                <a:srgbClr val="2D5EC1"/>
              </a:solidFill>
            </a:rPr>
            <a:t>&gt; EUR 25.000 &lt; EUR 134.000: tendering procedure and three quotations from different suppliers</a:t>
          </a:r>
        </a:p>
      </dgm:t>
    </dgm:pt>
    <dgm:pt modelId="{5762D618-AEEF-43AB-ABB4-B6337CC03B09}" type="parTrans" cxnId="{5FE22B63-4751-4AF1-9134-3067910EC719}">
      <dgm:prSet/>
      <dgm:spPr/>
      <dgm:t>
        <a:bodyPr/>
        <a:lstStyle/>
        <a:p>
          <a:endParaRPr lang="en-GB"/>
        </a:p>
      </dgm:t>
    </dgm:pt>
    <dgm:pt modelId="{6B018D79-A690-4D5E-9443-6E32197F310F}" type="sibTrans" cxnId="{5FE22B63-4751-4AF1-9134-3067910EC719}">
      <dgm:prSet/>
      <dgm:spPr/>
      <dgm:t>
        <a:bodyPr/>
        <a:lstStyle/>
        <a:p>
          <a:endParaRPr lang="en-GB"/>
        </a:p>
      </dgm:t>
    </dgm:pt>
    <dgm:pt modelId="{C1E62A96-4768-444F-91B0-0B260B246428}">
      <dgm:prSet custT="1"/>
      <dgm:spPr>
        <a:solidFill>
          <a:srgbClr val="DDF0C8">
            <a:alpha val="90000"/>
          </a:srgbClr>
        </a:solidFill>
      </dgm:spPr>
      <dgm:t>
        <a:bodyPr/>
        <a:lstStyle/>
        <a:p>
          <a:r>
            <a:rPr lang="en-GB" sz="1400" dirty="0">
              <a:solidFill>
                <a:srgbClr val="2D5EC1"/>
              </a:solidFill>
            </a:rPr>
            <a:t>EUR 134.000: procedure according to national legislation</a:t>
          </a:r>
        </a:p>
      </dgm:t>
    </dgm:pt>
    <dgm:pt modelId="{115A9937-C267-486D-AE1A-E44BD774AAAB}" type="parTrans" cxnId="{9500CDD6-6586-49D1-B19A-BD12A984FBE5}">
      <dgm:prSet/>
      <dgm:spPr/>
      <dgm:t>
        <a:bodyPr/>
        <a:lstStyle/>
        <a:p>
          <a:endParaRPr lang="en-GB"/>
        </a:p>
      </dgm:t>
    </dgm:pt>
    <dgm:pt modelId="{27910267-1BAA-46BA-AF1C-52DEC91748CD}" type="sibTrans" cxnId="{9500CDD6-6586-49D1-B19A-BD12A984FBE5}">
      <dgm:prSet/>
      <dgm:spPr/>
      <dgm:t>
        <a:bodyPr/>
        <a:lstStyle/>
        <a:p>
          <a:endParaRPr lang="en-GB"/>
        </a:p>
      </dgm:t>
    </dgm:pt>
    <dgm:pt modelId="{B2F52F62-C6D1-4D86-8D8F-D59E4FECBBE6}">
      <dgm:prSet custT="1"/>
      <dgm:spPr>
        <a:solidFill>
          <a:srgbClr val="DDF0C8">
            <a:alpha val="90000"/>
          </a:srgbClr>
        </a:solidFill>
      </dgm:spPr>
      <dgm:t>
        <a:bodyPr/>
        <a:lstStyle/>
        <a:p>
          <a:r>
            <a:rPr lang="en-GB" sz="1400" b="1" dirty="0">
              <a:solidFill>
                <a:srgbClr val="2D5EC1"/>
              </a:solidFill>
            </a:rPr>
            <a:t>Travel activities of subcontracted service provider: copies of travel tickets, boarding passes, invoices and receipts</a:t>
          </a:r>
        </a:p>
      </dgm:t>
    </dgm:pt>
    <dgm:pt modelId="{586C4BC3-7A63-4E20-B29F-1661B68E7CE1}" type="parTrans" cxnId="{50ABCCD6-C205-4053-A24E-C72C283428F6}">
      <dgm:prSet/>
      <dgm:spPr/>
      <dgm:t>
        <a:bodyPr/>
        <a:lstStyle/>
        <a:p>
          <a:endParaRPr lang="en-GB"/>
        </a:p>
      </dgm:t>
    </dgm:pt>
    <dgm:pt modelId="{82FFBDCA-9237-43BC-9A9D-3C8732069EB0}" type="sibTrans" cxnId="{50ABCCD6-C205-4053-A24E-C72C283428F6}">
      <dgm:prSet/>
      <dgm:spPr/>
      <dgm:t>
        <a:bodyPr/>
        <a:lstStyle/>
        <a:p>
          <a:endParaRPr lang="en-GB"/>
        </a:p>
      </dgm:t>
    </dgm:pt>
    <dgm:pt modelId="{C36F5788-815D-4B50-96DA-AF99AB58017C}">
      <dgm:prSet/>
      <dgm:spPr>
        <a:solidFill>
          <a:srgbClr val="DDF0C8">
            <a:alpha val="90000"/>
          </a:srgbClr>
        </a:solidFill>
      </dgm:spPr>
      <dgm:t>
        <a:bodyPr/>
        <a:lstStyle/>
        <a:p>
          <a:endParaRPr lang="en-GB" sz="800" dirty="0"/>
        </a:p>
      </dgm:t>
    </dgm:pt>
    <dgm:pt modelId="{50D44119-3BC5-4915-AC53-5618B0B412DD}" type="parTrans" cxnId="{EE92F066-F6D0-47C8-902B-9283601B75E3}">
      <dgm:prSet/>
      <dgm:spPr/>
      <dgm:t>
        <a:bodyPr/>
        <a:lstStyle/>
        <a:p>
          <a:endParaRPr lang="en-GB"/>
        </a:p>
      </dgm:t>
    </dgm:pt>
    <dgm:pt modelId="{E8EB771C-B679-4B25-9211-BC0A6B2657BC}" type="sibTrans" cxnId="{EE92F066-F6D0-47C8-902B-9283601B75E3}">
      <dgm:prSet/>
      <dgm:spPr/>
      <dgm:t>
        <a:bodyPr/>
        <a:lstStyle/>
        <a:p>
          <a:endParaRPr lang="en-GB"/>
        </a:p>
      </dgm:t>
    </dgm:pt>
    <dgm:pt modelId="{E4F39CB3-0355-4E01-9CE0-FC04A6727E16}" type="pres">
      <dgm:prSet presAssocID="{923D475A-0E96-4ABA-949A-7A904D2A3A5F}" presName="Name0" presStyleCnt="0">
        <dgm:presLayoutVars>
          <dgm:dir/>
          <dgm:animLvl val="lvl"/>
          <dgm:resizeHandles val="exact"/>
        </dgm:presLayoutVars>
      </dgm:prSet>
      <dgm:spPr/>
      <dgm:t>
        <a:bodyPr/>
        <a:lstStyle/>
        <a:p>
          <a:endParaRPr lang="it-IT"/>
        </a:p>
      </dgm:t>
    </dgm:pt>
    <dgm:pt modelId="{E3982B90-0880-46CE-9A95-E9BE5FB93633}" type="pres">
      <dgm:prSet presAssocID="{126FFA38-81B7-4C93-A26D-D8D3BF216F66}" presName="linNode" presStyleCnt="0"/>
      <dgm:spPr/>
    </dgm:pt>
    <dgm:pt modelId="{38984889-B8F5-45D9-969C-1FED934F4122}" type="pres">
      <dgm:prSet presAssocID="{126FFA38-81B7-4C93-A26D-D8D3BF216F66}" presName="parentText" presStyleLbl="node1" presStyleIdx="0" presStyleCnt="2" custLinFactNeighborY="-3924">
        <dgm:presLayoutVars>
          <dgm:chMax val="1"/>
          <dgm:bulletEnabled val="1"/>
        </dgm:presLayoutVars>
      </dgm:prSet>
      <dgm:spPr/>
      <dgm:t>
        <a:bodyPr/>
        <a:lstStyle/>
        <a:p>
          <a:endParaRPr lang="it-IT"/>
        </a:p>
      </dgm:t>
    </dgm:pt>
    <dgm:pt modelId="{5EEFBD45-A2B7-409B-BBDE-7E2F0CB2F7DA}" type="pres">
      <dgm:prSet presAssocID="{126FFA38-81B7-4C93-A26D-D8D3BF216F66}" presName="descendantText" presStyleLbl="alignAccFollowNode1" presStyleIdx="0" presStyleCnt="2" custScaleX="97884" custScaleY="113358" custLinFactNeighborX="10841" custLinFactNeighborY="-2586">
        <dgm:presLayoutVars>
          <dgm:bulletEnabled val="1"/>
        </dgm:presLayoutVars>
      </dgm:prSet>
      <dgm:spPr/>
      <dgm:t>
        <a:bodyPr/>
        <a:lstStyle/>
        <a:p>
          <a:endParaRPr lang="it-IT"/>
        </a:p>
      </dgm:t>
    </dgm:pt>
    <dgm:pt modelId="{E064B1D2-53A1-42DD-9F22-992F3B58F880}" type="pres">
      <dgm:prSet presAssocID="{E9ABA45C-F190-46C1-AF2B-60BC6225EE73}" presName="sp" presStyleCnt="0"/>
      <dgm:spPr/>
    </dgm:pt>
    <dgm:pt modelId="{901BF4EC-A5E9-479D-931B-B2396C7F847D}" type="pres">
      <dgm:prSet presAssocID="{640C6B74-F1A4-4A72-A6CC-165600296157}" presName="linNode" presStyleCnt="0"/>
      <dgm:spPr/>
    </dgm:pt>
    <dgm:pt modelId="{DFB9F11B-6C80-4484-805E-524E384162F8}" type="pres">
      <dgm:prSet presAssocID="{640C6B74-F1A4-4A72-A6CC-165600296157}" presName="parentText" presStyleLbl="node1" presStyleIdx="1" presStyleCnt="2" custScaleY="120014">
        <dgm:presLayoutVars>
          <dgm:chMax val="1"/>
          <dgm:bulletEnabled val="1"/>
        </dgm:presLayoutVars>
      </dgm:prSet>
      <dgm:spPr/>
      <dgm:t>
        <a:bodyPr/>
        <a:lstStyle/>
        <a:p>
          <a:endParaRPr lang="it-IT"/>
        </a:p>
      </dgm:t>
    </dgm:pt>
    <dgm:pt modelId="{2503487A-F987-466F-943E-82029B83C061}" type="pres">
      <dgm:prSet presAssocID="{640C6B74-F1A4-4A72-A6CC-165600296157}" presName="descendantText" presStyleLbl="alignAccFollowNode1" presStyleIdx="1" presStyleCnt="2" custScaleX="98656" custScaleY="176063" custLinFactNeighborX="15056" custLinFactNeighborY="-3234">
        <dgm:presLayoutVars>
          <dgm:bulletEnabled val="1"/>
        </dgm:presLayoutVars>
      </dgm:prSet>
      <dgm:spPr/>
      <dgm:t>
        <a:bodyPr/>
        <a:lstStyle/>
        <a:p>
          <a:endParaRPr lang="it-IT"/>
        </a:p>
      </dgm:t>
    </dgm:pt>
  </dgm:ptLst>
  <dgm:cxnLst>
    <dgm:cxn modelId="{205DDBEF-A18A-4196-829C-876728096BCF}" srcId="{923D475A-0E96-4ABA-949A-7A904D2A3A5F}" destId="{126FFA38-81B7-4C93-A26D-D8D3BF216F66}" srcOrd="0" destOrd="0" parTransId="{BF8471F8-E9FB-4B5D-83E0-AE0EDB262609}" sibTransId="{E9ABA45C-F190-46C1-AF2B-60BC6225EE73}"/>
    <dgm:cxn modelId="{1B602FBB-6C30-4F2A-A796-92CA53DF3E0B}" srcId="{126FFA38-81B7-4C93-A26D-D8D3BF216F66}" destId="{9675EF6F-E754-41C1-8583-A82970B821D3}" srcOrd="3" destOrd="0" parTransId="{F86D7D1E-369A-462C-A4ED-B9EAC4E5B811}" sibTransId="{FB9639F3-D49B-491C-AB78-83960AD4483F}"/>
    <dgm:cxn modelId="{8341E228-2728-4B50-B675-F934819F73FF}" type="presOf" srcId="{126FFA38-81B7-4C93-A26D-D8D3BF216F66}" destId="{38984889-B8F5-45D9-969C-1FED934F4122}" srcOrd="0" destOrd="0" presId="urn:microsoft.com/office/officeart/2005/8/layout/vList5"/>
    <dgm:cxn modelId="{30DDEEC7-13E0-4241-B61A-84740DF4138B}" type="presOf" srcId="{C36F5788-815D-4B50-96DA-AF99AB58017C}" destId="{2503487A-F987-466F-943E-82029B83C061}" srcOrd="0" destOrd="4" presId="urn:microsoft.com/office/officeart/2005/8/layout/vList5"/>
    <dgm:cxn modelId="{23580A57-B31A-42FB-BCD1-BE3D25199ABE}" type="presOf" srcId="{164E65C7-33B0-4F9C-80FA-4BD6656100E2}" destId="{5EEFBD45-A2B7-409B-BBDE-7E2F0CB2F7DA}" srcOrd="0" destOrd="1" presId="urn:microsoft.com/office/officeart/2005/8/layout/vList5"/>
    <dgm:cxn modelId="{1C90F543-F178-4D5D-B9E4-D943C9496F48}" type="presOf" srcId="{640C6B74-F1A4-4A72-A6CC-165600296157}" destId="{DFB9F11B-6C80-4484-805E-524E384162F8}" srcOrd="0" destOrd="0" presId="urn:microsoft.com/office/officeart/2005/8/layout/vList5"/>
    <dgm:cxn modelId="{A1FBE6CB-BA73-448A-A865-E8D275FA4A84}" type="presOf" srcId="{9675EF6F-E754-41C1-8583-A82970B821D3}" destId="{5EEFBD45-A2B7-409B-BBDE-7E2F0CB2F7DA}" srcOrd="0" destOrd="3" presId="urn:microsoft.com/office/officeart/2005/8/layout/vList5"/>
    <dgm:cxn modelId="{C1F60EB1-72B2-468F-9136-05875968E900}" type="presOf" srcId="{C1E62A96-4768-444F-91B0-0B260B246428}" destId="{2503487A-F987-466F-943E-82029B83C061}" srcOrd="0" destOrd="2" presId="urn:microsoft.com/office/officeart/2005/8/layout/vList5"/>
    <dgm:cxn modelId="{52053117-CD74-4BB3-A15D-C1D32C896429}" srcId="{640C6B74-F1A4-4A72-A6CC-165600296157}" destId="{BDF400D5-AC11-428D-858B-45889689B67E}" srcOrd="0" destOrd="0" parTransId="{43C5E018-ADF8-45C6-81A4-28628532D325}" sibTransId="{75FC4B5B-01A1-4784-82CD-2B273478DA67}"/>
    <dgm:cxn modelId="{0A5EFD0F-34CF-4468-BB4B-1D8F352C3F05}" type="presOf" srcId="{C9C6387E-EE44-414D-8A93-D243C685FDE4}" destId="{2503487A-F987-466F-943E-82029B83C061}" srcOrd="0" destOrd="1" presId="urn:microsoft.com/office/officeart/2005/8/layout/vList5"/>
    <dgm:cxn modelId="{49FDED17-50CE-4E15-AE38-69CD55ACF203}" type="presOf" srcId="{9DB24D80-8F46-41ED-ABE7-94BADD9A905C}" destId="{5EEFBD45-A2B7-409B-BBDE-7E2F0CB2F7DA}" srcOrd="0" destOrd="0" presId="urn:microsoft.com/office/officeart/2005/8/layout/vList5"/>
    <dgm:cxn modelId="{4867F549-CA94-4B7B-959C-AA140EBE77D6}" type="presOf" srcId="{923D475A-0E96-4ABA-949A-7A904D2A3A5F}" destId="{E4F39CB3-0355-4E01-9CE0-FC04A6727E16}" srcOrd="0" destOrd="0" presId="urn:microsoft.com/office/officeart/2005/8/layout/vList5"/>
    <dgm:cxn modelId="{EE92F066-F6D0-47C8-902B-9283601B75E3}" srcId="{640C6B74-F1A4-4A72-A6CC-165600296157}" destId="{C36F5788-815D-4B50-96DA-AF99AB58017C}" srcOrd="4" destOrd="0" parTransId="{50D44119-3BC5-4915-AC53-5618B0B412DD}" sibTransId="{E8EB771C-B679-4B25-9211-BC0A6B2657BC}"/>
    <dgm:cxn modelId="{50ABCCD6-C205-4053-A24E-C72C283428F6}" srcId="{640C6B74-F1A4-4A72-A6CC-165600296157}" destId="{B2F52F62-C6D1-4D86-8D8F-D59E4FECBBE6}" srcOrd="3" destOrd="0" parTransId="{586C4BC3-7A63-4E20-B29F-1661B68E7CE1}" sibTransId="{82FFBDCA-9237-43BC-9A9D-3C8732069EB0}"/>
    <dgm:cxn modelId="{5FE22B63-4751-4AF1-9134-3067910EC719}" srcId="{640C6B74-F1A4-4A72-A6CC-165600296157}" destId="{C9C6387E-EE44-414D-8A93-D243C685FDE4}" srcOrd="1" destOrd="0" parTransId="{5762D618-AEEF-43AB-ABB4-B6337CC03B09}" sibTransId="{6B018D79-A690-4D5E-9443-6E32197F310F}"/>
    <dgm:cxn modelId="{36BED7AD-59A7-47BD-B951-5B8263CD0AF0}" type="presOf" srcId="{B2F52F62-C6D1-4D86-8D8F-D59E4FECBBE6}" destId="{2503487A-F987-466F-943E-82029B83C061}" srcOrd="0" destOrd="3" presId="urn:microsoft.com/office/officeart/2005/8/layout/vList5"/>
    <dgm:cxn modelId="{A4F692B0-4867-47B9-8131-5F2C0CF24719}" srcId="{923D475A-0E96-4ABA-949A-7A904D2A3A5F}" destId="{640C6B74-F1A4-4A72-A6CC-165600296157}" srcOrd="1" destOrd="0" parTransId="{CF844964-FD11-4144-840E-3D06401E9DED}" sibTransId="{65084A2D-A714-4378-B346-1B543E102544}"/>
    <dgm:cxn modelId="{CFBB2597-4BB6-4CD2-9125-9872E43F4C6E}" type="presOf" srcId="{BDF400D5-AC11-428D-858B-45889689B67E}" destId="{2503487A-F987-466F-943E-82029B83C061}" srcOrd="0" destOrd="0" presId="urn:microsoft.com/office/officeart/2005/8/layout/vList5"/>
    <dgm:cxn modelId="{9500CDD6-6586-49D1-B19A-BD12A984FBE5}" srcId="{640C6B74-F1A4-4A72-A6CC-165600296157}" destId="{C1E62A96-4768-444F-91B0-0B260B246428}" srcOrd="2" destOrd="0" parTransId="{115A9937-C267-486D-AE1A-E44BD774AAAB}" sibTransId="{27910267-1BAA-46BA-AF1C-52DEC91748CD}"/>
    <dgm:cxn modelId="{4C004DC3-5125-4968-8A9C-1AB63E3B9049}" type="presOf" srcId="{082AD1BE-FF58-463A-9718-1D90C40CF421}" destId="{5EEFBD45-A2B7-409B-BBDE-7E2F0CB2F7DA}" srcOrd="0" destOrd="2" presId="urn:microsoft.com/office/officeart/2005/8/layout/vList5"/>
    <dgm:cxn modelId="{399DF790-6182-46DC-9738-907000284183}" srcId="{126FFA38-81B7-4C93-A26D-D8D3BF216F66}" destId="{164E65C7-33B0-4F9C-80FA-4BD6656100E2}" srcOrd="1" destOrd="0" parTransId="{CFE330B2-3B5B-486A-A036-B5DA68C09DF4}" sibTransId="{F692A272-53AD-4489-9628-3F2C9C87939C}"/>
    <dgm:cxn modelId="{6B912DBF-F464-483F-A945-6A39BCDBF9DC}" srcId="{126FFA38-81B7-4C93-A26D-D8D3BF216F66}" destId="{9DB24D80-8F46-41ED-ABE7-94BADD9A905C}" srcOrd="0" destOrd="0" parTransId="{AE631E3D-263F-4573-9EE7-D10EEE0C9B08}" sibTransId="{F179C70A-CAFB-4A4D-9288-AFA818FD8751}"/>
    <dgm:cxn modelId="{520D4102-957D-4782-9D73-B9FABE0D3598}" srcId="{126FFA38-81B7-4C93-A26D-D8D3BF216F66}" destId="{082AD1BE-FF58-463A-9718-1D90C40CF421}" srcOrd="2" destOrd="0" parTransId="{A2624D97-2C5A-497B-ACC8-17D2A2E11A57}" sibTransId="{D7BE5792-BDB7-400E-99A5-A1EE0C07C340}"/>
    <dgm:cxn modelId="{C16847B6-0791-48A1-A411-FE71C258E738}" type="presParOf" srcId="{E4F39CB3-0355-4E01-9CE0-FC04A6727E16}" destId="{E3982B90-0880-46CE-9A95-E9BE5FB93633}" srcOrd="0" destOrd="0" presId="urn:microsoft.com/office/officeart/2005/8/layout/vList5"/>
    <dgm:cxn modelId="{902AA68E-C694-4302-802C-7309AA302F2C}" type="presParOf" srcId="{E3982B90-0880-46CE-9A95-E9BE5FB93633}" destId="{38984889-B8F5-45D9-969C-1FED934F4122}" srcOrd="0" destOrd="0" presId="urn:microsoft.com/office/officeart/2005/8/layout/vList5"/>
    <dgm:cxn modelId="{B1CA8747-F0C0-4558-8F23-F533A7834347}" type="presParOf" srcId="{E3982B90-0880-46CE-9A95-E9BE5FB93633}" destId="{5EEFBD45-A2B7-409B-BBDE-7E2F0CB2F7DA}" srcOrd="1" destOrd="0" presId="urn:microsoft.com/office/officeart/2005/8/layout/vList5"/>
    <dgm:cxn modelId="{755621C8-4887-4885-8C40-0AC8768C257A}" type="presParOf" srcId="{E4F39CB3-0355-4E01-9CE0-FC04A6727E16}" destId="{E064B1D2-53A1-42DD-9F22-992F3B58F880}" srcOrd="1" destOrd="0" presId="urn:microsoft.com/office/officeart/2005/8/layout/vList5"/>
    <dgm:cxn modelId="{3B0DAE5D-2949-48E9-92F1-909951BB3CF1}" type="presParOf" srcId="{E4F39CB3-0355-4E01-9CE0-FC04A6727E16}" destId="{901BF4EC-A5E9-479D-931B-B2396C7F847D}" srcOrd="2" destOrd="0" presId="urn:microsoft.com/office/officeart/2005/8/layout/vList5"/>
    <dgm:cxn modelId="{F516188F-4780-494C-8FC0-64496F5486AE}" type="presParOf" srcId="{901BF4EC-A5E9-479D-931B-B2396C7F847D}" destId="{DFB9F11B-6C80-4484-805E-524E384162F8}" srcOrd="0" destOrd="0" presId="urn:microsoft.com/office/officeart/2005/8/layout/vList5"/>
    <dgm:cxn modelId="{A854B9B7-E097-4777-96BB-D3233C92CD3A}" type="presParOf" srcId="{901BF4EC-A5E9-479D-931B-B2396C7F847D}" destId="{2503487A-F987-466F-943E-82029B83C06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D4AB04-F814-4324-A5BA-A13740B126F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FA9E4E76-9539-442D-BA3D-243B478317B7}">
      <dgm:prSet phldrT="[Text]" custT="1"/>
      <dgm:spPr>
        <a:ln>
          <a:solidFill>
            <a:srgbClr val="0F5494"/>
          </a:solidFill>
        </a:ln>
      </dgm:spPr>
      <dgm:t>
        <a:bodyPr/>
        <a:lstStyle/>
        <a:p>
          <a:r>
            <a:rPr lang="en-GB" sz="1800" b="1" dirty="0">
              <a:solidFill>
                <a:schemeClr val="accent1">
                  <a:lumMod val="50000"/>
                </a:schemeClr>
              </a:solidFill>
            </a:rPr>
            <a:t>Austrian </a:t>
          </a:r>
          <a:r>
            <a:rPr lang="en-GB" sz="1800" b="1" dirty="0" smtClean="0">
              <a:solidFill>
                <a:schemeClr val="accent1">
                  <a:lumMod val="50000"/>
                </a:schemeClr>
              </a:solidFill>
            </a:rPr>
            <a:t>Organisation Condor Exchange </a:t>
          </a:r>
          <a:r>
            <a:rPr lang="en-GB" sz="1800" b="1" dirty="0">
              <a:solidFill>
                <a:schemeClr val="accent1">
                  <a:lumMod val="50000"/>
                </a:schemeClr>
              </a:solidFill>
            </a:rPr>
            <a:t>Payments’ Service</a:t>
          </a:r>
        </a:p>
      </dgm:t>
    </dgm:pt>
    <dgm:pt modelId="{2DBF7AFA-7E5C-4336-9F70-EDA511713E15}" type="parTrans" cxnId="{E0D51554-B94C-4319-B10E-15AFC49A5299}">
      <dgm:prSet/>
      <dgm:spPr/>
      <dgm:t>
        <a:bodyPr/>
        <a:lstStyle/>
        <a:p>
          <a:endParaRPr lang="en-GB"/>
        </a:p>
      </dgm:t>
    </dgm:pt>
    <dgm:pt modelId="{015E317A-F064-4BBF-9598-5B227936D55F}" type="sibTrans" cxnId="{E0D51554-B94C-4319-B10E-15AFC49A5299}">
      <dgm:prSet/>
      <dgm:spPr/>
      <dgm:t>
        <a:bodyPr/>
        <a:lstStyle/>
        <a:p>
          <a:endParaRPr lang="en-GB"/>
        </a:p>
      </dgm:t>
    </dgm:pt>
    <dgm:pt modelId="{4B61F7F3-A710-41F1-9AB8-8FD9FE574AE8}">
      <dgm:prSet phldrT="[Text]" custT="1">
        <dgm:style>
          <a:lnRef idx="2">
            <a:schemeClr val="accent2"/>
          </a:lnRef>
          <a:fillRef idx="1">
            <a:schemeClr val="lt1"/>
          </a:fillRef>
          <a:effectRef idx="0">
            <a:schemeClr val="accent2"/>
          </a:effectRef>
          <a:fontRef idx="minor">
            <a:schemeClr val="dk1"/>
          </a:fontRef>
        </dgm:style>
      </dgm:prSet>
      <dgm:spPr>
        <a:ln/>
      </dgm:spPr>
      <dgm:t>
        <a:bodyPr/>
        <a:lstStyle/>
        <a:p>
          <a:pPr marL="171450" indent="0" defTabSz="800100">
            <a:lnSpc>
              <a:spcPct val="90000"/>
            </a:lnSpc>
            <a:spcBef>
              <a:spcPct val="0"/>
            </a:spcBef>
            <a:spcAft>
              <a:spcPct val="15000"/>
            </a:spcAft>
            <a:buNone/>
          </a:pPr>
          <a:r>
            <a:rPr lang="en-GB" sz="1800" b="1" i="1" dirty="0" smtClean="0">
              <a:solidFill>
                <a:srgbClr val="C00000"/>
              </a:solidFill>
            </a:rPr>
            <a:t>Authorized </a:t>
          </a:r>
          <a:r>
            <a:rPr lang="en-GB" sz="1800" b="1" i="1" dirty="0">
              <a:solidFill>
                <a:srgbClr val="C00000"/>
              </a:solidFill>
            </a:rPr>
            <a:t>by EU Project </a:t>
          </a:r>
          <a:r>
            <a:rPr lang="en-GB" sz="1800" b="1" i="1" dirty="0" smtClean="0">
              <a:solidFill>
                <a:srgbClr val="C00000"/>
              </a:solidFill>
            </a:rPr>
            <a:t>Officer – </a:t>
          </a:r>
          <a:endParaRPr lang="en-GB" sz="1800" dirty="0"/>
        </a:p>
      </dgm:t>
    </dgm:pt>
    <dgm:pt modelId="{71ED9207-AEE1-4FBD-BACE-765E5BCE5C38}" type="parTrans" cxnId="{97437BC8-A8F5-4CE5-8E85-FB9A6FD87ACD}">
      <dgm:prSet/>
      <dgm:spPr/>
      <dgm:t>
        <a:bodyPr/>
        <a:lstStyle/>
        <a:p>
          <a:endParaRPr lang="en-GB"/>
        </a:p>
      </dgm:t>
    </dgm:pt>
    <dgm:pt modelId="{5594EE75-0D93-4E2E-AF68-649B274F3260}" type="sibTrans" cxnId="{97437BC8-A8F5-4CE5-8E85-FB9A6FD87ACD}">
      <dgm:prSet/>
      <dgm:spPr/>
      <dgm:t>
        <a:bodyPr/>
        <a:lstStyle/>
        <a:p>
          <a:endParaRPr lang="en-GB"/>
        </a:p>
      </dgm:t>
    </dgm:pt>
    <dgm:pt modelId="{77990371-00B9-4718-A411-783229729651}">
      <dgm:prSet phldrT="[Text]" custT="1"/>
      <dgm:spPr>
        <a:ln>
          <a:solidFill>
            <a:srgbClr val="0F5494"/>
          </a:solidFill>
        </a:ln>
      </dgm:spPr>
      <dgm:t>
        <a:bodyPr/>
        <a:lstStyle/>
        <a:p>
          <a:r>
            <a:rPr lang="en-GB" sz="1800" b="1" dirty="0" smtClean="0">
              <a:solidFill>
                <a:schemeClr val="accent1">
                  <a:lumMod val="50000"/>
                </a:schemeClr>
              </a:solidFill>
            </a:rPr>
            <a:t>Each IR </a:t>
          </a:r>
          <a:r>
            <a:rPr lang="en-GB" sz="1800" b="1" dirty="0" smtClean="0">
              <a:solidFill>
                <a:schemeClr val="accent1">
                  <a:lumMod val="50000"/>
                </a:schemeClr>
              </a:solidFill>
            </a:rPr>
            <a:t>partner </a:t>
          </a:r>
          <a:r>
            <a:rPr lang="en-GB" sz="1800" b="1" dirty="0" smtClean="0">
              <a:solidFill>
                <a:schemeClr val="accent1">
                  <a:lumMod val="50000"/>
                </a:schemeClr>
              </a:solidFill>
            </a:rPr>
            <a:t>needs to provide the requested documents/Information</a:t>
          </a:r>
          <a:endParaRPr lang="en-GB" sz="1800" b="1" dirty="0">
            <a:solidFill>
              <a:schemeClr val="accent1">
                <a:lumMod val="50000"/>
              </a:schemeClr>
            </a:solidFill>
          </a:endParaRPr>
        </a:p>
      </dgm:t>
    </dgm:pt>
    <dgm:pt modelId="{D38E4C50-AA6B-4F91-B2BF-E709B14C60E1}" type="parTrans" cxnId="{0996C056-2AB5-4F77-8B71-BF8A583C3D2F}">
      <dgm:prSet/>
      <dgm:spPr/>
      <dgm:t>
        <a:bodyPr/>
        <a:lstStyle/>
        <a:p>
          <a:endParaRPr lang="it-IT"/>
        </a:p>
      </dgm:t>
    </dgm:pt>
    <dgm:pt modelId="{C61C6C12-ED79-4648-B706-7E35FDE5DA09}" type="sibTrans" cxnId="{0996C056-2AB5-4F77-8B71-BF8A583C3D2F}">
      <dgm:prSet/>
      <dgm:spPr/>
      <dgm:t>
        <a:bodyPr/>
        <a:lstStyle/>
        <a:p>
          <a:endParaRPr lang="it-IT"/>
        </a:p>
      </dgm:t>
    </dgm:pt>
    <dgm:pt modelId="{1F819E7C-D1F9-4B75-948F-D911FB728F79}">
      <dgm:prSet phldrT="[Text]" custT="1">
        <dgm:style>
          <a:lnRef idx="2">
            <a:schemeClr val="accent2"/>
          </a:lnRef>
          <a:fillRef idx="1">
            <a:schemeClr val="lt1"/>
          </a:fillRef>
          <a:effectRef idx="0">
            <a:schemeClr val="accent2"/>
          </a:effectRef>
          <a:fontRef idx="minor">
            <a:schemeClr val="dk1"/>
          </a:fontRef>
        </dgm:style>
      </dgm:prSet>
      <dgm:spPr>
        <a:ln/>
      </dgm:spPr>
      <dgm:t>
        <a:bodyPr/>
        <a:lstStyle/>
        <a:p>
          <a:pPr algn="l"/>
          <a:r>
            <a:rPr lang="en-GB" sz="1800" b="1" i="1" dirty="0" smtClean="0">
              <a:solidFill>
                <a:srgbClr val="C00000"/>
              </a:solidFill>
            </a:rPr>
            <a:t> Still waiting for </a:t>
          </a:r>
          <a:r>
            <a:rPr lang="en-GB" sz="1800" b="1" i="1" dirty="0" smtClean="0">
              <a:solidFill>
                <a:srgbClr val="C00000"/>
              </a:solidFill>
            </a:rPr>
            <a:t>one IR partner </a:t>
          </a:r>
          <a:r>
            <a:rPr lang="en-GB" sz="1800" b="1" i="1" dirty="0" smtClean="0">
              <a:solidFill>
                <a:srgbClr val="C00000"/>
              </a:solidFill>
            </a:rPr>
            <a:t>missing </a:t>
          </a:r>
          <a:r>
            <a:rPr lang="en-GB" sz="1800" b="1" i="1" dirty="0" smtClean="0">
              <a:solidFill>
                <a:srgbClr val="C00000"/>
              </a:solidFill>
            </a:rPr>
            <a:t>document/information DEADLINE </a:t>
          </a:r>
          <a:r>
            <a:rPr lang="en-GB" sz="1800" b="1" i="1" dirty="0" smtClean="0">
              <a:solidFill>
                <a:srgbClr val="C00000"/>
              </a:solidFill>
            </a:rPr>
            <a:t>02/10/2021</a:t>
          </a:r>
          <a:endParaRPr lang="en-GB" sz="1800" dirty="0"/>
        </a:p>
      </dgm:t>
    </dgm:pt>
    <dgm:pt modelId="{22F678AA-5B0A-4A05-82CA-B3840CAC7B19}" type="parTrans" cxnId="{C5C81914-4609-47BA-87FF-904A39BDC07C}">
      <dgm:prSet/>
      <dgm:spPr/>
      <dgm:t>
        <a:bodyPr/>
        <a:lstStyle/>
        <a:p>
          <a:endParaRPr lang="it-IT"/>
        </a:p>
      </dgm:t>
    </dgm:pt>
    <dgm:pt modelId="{38C4296A-5BD3-43D7-9C07-CCB5C506DE41}" type="sibTrans" cxnId="{C5C81914-4609-47BA-87FF-904A39BDC07C}">
      <dgm:prSet/>
      <dgm:spPr/>
      <dgm:t>
        <a:bodyPr/>
        <a:lstStyle/>
        <a:p>
          <a:endParaRPr lang="it-IT"/>
        </a:p>
      </dgm:t>
    </dgm:pt>
    <dgm:pt modelId="{70331A2E-F4DC-47A8-96EF-DCBEE41A0169}">
      <dgm:prSet phldrT="[Text]" custT="1"/>
      <dgm:spPr>
        <a:ln>
          <a:solidFill>
            <a:srgbClr val="0F5494"/>
          </a:solidFill>
        </a:ln>
      </dgm:spPr>
      <dgm:t>
        <a:bodyPr/>
        <a:lstStyle/>
        <a:p>
          <a:r>
            <a:rPr lang="en-GB" sz="1800" b="1" dirty="0" smtClean="0">
              <a:solidFill>
                <a:schemeClr val="accent1">
                  <a:lumMod val="50000"/>
                </a:schemeClr>
              </a:solidFill>
            </a:rPr>
            <a:t>USGM will transfer the Funding to CONDOR two weeks later than the date we have </a:t>
          </a:r>
          <a:r>
            <a:rPr lang="en-GB" sz="1800" b="1" dirty="0" smtClean="0">
              <a:solidFill>
                <a:schemeClr val="accent1">
                  <a:lumMod val="50000"/>
                </a:schemeClr>
              </a:solidFill>
            </a:rPr>
            <a:t>received all </a:t>
          </a:r>
          <a:r>
            <a:rPr lang="en-GB" sz="1800" b="1" dirty="0" smtClean="0">
              <a:solidFill>
                <a:schemeClr val="accent1">
                  <a:lumMod val="50000"/>
                </a:schemeClr>
              </a:solidFill>
            </a:rPr>
            <a:t>the documents from IR partners </a:t>
          </a:r>
          <a:endParaRPr lang="en-GB" sz="1800" b="1" dirty="0" smtClean="0">
            <a:solidFill>
              <a:schemeClr val="accent1">
                <a:lumMod val="50000"/>
              </a:schemeClr>
            </a:solidFill>
          </a:endParaRPr>
        </a:p>
        <a:p>
          <a:r>
            <a:rPr lang="en-GB" sz="1800" b="1" dirty="0" smtClean="0">
              <a:solidFill>
                <a:schemeClr val="accent1">
                  <a:lumMod val="50000"/>
                </a:schemeClr>
              </a:solidFill>
            </a:rPr>
            <a:t>The </a:t>
          </a:r>
          <a:r>
            <a:rPr lang="en-GB" sz="1800" b="1" dirty="0" smtClean="0">
              <a:solidFill>
                <a:schemeClr val="accent1">
                  <a:lumMod val="50000"/>
                </a:schemeClr>
              </a:solidFill>
            </a:rPr>
            <a:t>funding will be Transferred to IR Condor </a:t>
          </a:r>
          <a:r>
            <a:rPr lang="en-GB" sz="1800" b="1" dirty="0" smtClean="0">
              <a:solidFill>
                <a:schemeClr val="accent1">
                  <a:lumMod val="50000"/>
                </a:schemeClr>
              </a:solidFill>
            </a:rPr>
            <a:t>OFFICE </a:t>
          </a:r>
        </a:p>
        <a:p>
          <a:r>
            <a:rPr lang="en-GB" sz="1800" b="1" dirty="0" smtClean="0">
              <a:solidFill>
                <a:schemeClr val="accent1">
                  <a:lumMod val="50000"/>
                </a:schemeClr>
              </a:solidFill>
            </a:rPr>
            <a:t>(expected by </a:t>
          </a:r>
          <a:r>
            <a:rPr lang="en-GB" sz="1800" b="1" dirty="0" smtClean="0">
              <a:solidFill>
                <a:schemeClr val="accent1">
                  <a:lumMod val="50000"/>
                </a:schemeClr>
              </a:solidFill>
            </a:rPr>
            <a:t>the end of October 2021)</a:t>
          </a:r>
          <a:endParaRPr lang="en-GB" sz="1800" b="1" dirty="0">
            <a:solidFill>
              <a:schemeClr val="accent1">
                <a:lumMod val="50000"/>
              </a:schemeClr>
            </a:solidFill>
          </a:endParaRPr>
        </a:p>
      </dgm:t>
    </dgm:pt>
    <dgm:pt modelId="{228DE688-E55F-44AD-B367-A6C22C6BD6B7}" type="parTrans" cxnId="{FA5C3106-78C1-4D22-BCC7-547D3ABABAE4}">
      <dgm:prSet/>
      <dgm:spPr/>
      <dgm:t>
        <a:bodyPr/>
        <a:lstStyle/>
        <a:p>
          <a:endParaRPr lang="it-IT"/>
        </a:p>
      </dgm:t>
    </dgm:pt>
    <dgm:pt modelId="{BC972B00-EE7A-401A-AD64-5534D7E38E29}" type="sibTrans" cxnId="{FA5C3106-78C1-4D22-BCC7-547D3ABABAE4}">
      <dgm:prSet/>
      <dgm:spPr/>
      <dgm:t>
        <a:bodyPr/>
        <a:lstStyle/>
        <a:p>
          <a:endParaRPr lang="it-IT"/>
        </a:p>
      </dgm:t>
    </dgm:pt>
    <dgm:pt modelId="{3ACDF3D7-3D23-49B6-9221-14022067C585}">
      <dgm:prSet phldrT="[Text]" custT="1">
        <dgm:style>
          <a:lnRef idx="2">
            <a:schemeClr val="accent2"/>
          </a:lnRef>
          <a:fillRef idx="1">
            <a:schemeClr val="lt1"/>
          </a:fillRef>
          <a:effectRef idx="0">
            <a:schemeClr val="accent2"/>
          </a:effectRef>
          <a:fontRef idx="minor">
            <a:schemeClr val="dk1"/>
          </a:fontRef>
        </dgm:style>
      </dgm:prSet>
      <dgm:spPr>
        <a:ln/>
      </dgm:spPr>
      <dgm:t>
        <a:bodyPr/>
        <a:lstStyle/>
        <a:p>
          <a:pPr marL="171450" indent="0" defTabSz="800100">
            <a:lnSpc>
              <a:spcPct val="90000"/>
            </a:lnSpc>
            <a:spcBef>
              <a:spcPct val="0"/>
            </a:spcBef>
            <a:spcAft>
              <a:spcPct val="15000"/>
            </a:spcAft>
            <a:buNone/>
          </a:pPr>
          <a:r>
            <a:rPr lang="en-GB" sz="1800" b="1" i="1" dirty="0" smtClean="0">
              <a:solidFill>
                <a:srgbClr val="C00000"/>
              </a:solidFill>
            </a:rPr>
            <a:t>the Contract has been signed by USGM and CONDOR</a:t>
          </a:r>
          <a:endParaRPr lang="en-GB" sz="1800" dirty="0"/>
        </a:p>
      </dgm:t>
    </dgm:pt>
    <dgm:pt modelId="{A02E4A66-31D2-4AD7-9FB2-0915AC3EB53A}" type="parTrans" cxnId="{7306B34D-6001-4EFA-9A82-09701D623C3C}">
      <dgm:prSet/>
      <dgm:spPr/>
      <dgm:t>
        <a:bodyPr/>
        <a:lstStyle/>
        <a:p>
          <a:endParaRPr lang="it-IT"/>
        </a:p>
      </dgm:t>
    </dgm:pt>
    <dgm:pt modelId="{2E06FD89-7322-4399-8FE7-A63D4E3FD051}" type="sibTrans" cxnId="{7306B34D-6001-4EFA-9A82-09701D623C3C}">
      <dgm:prSet/>
      <dgm:spPr/>
      <dgm:t>
        <a:bodyPr/>
        <a:lstStyle/>
        <a:p>
          <a:endParaRPr lang="it-IT"/>
        </a:p>
      </dgm:t>
    </dgm:pt>
    <dgm:pt modelId="{90AB79CB-E6B5-42AB-BA9B-FADD057AB0A3}" type="pres">
      <dgm:prSet presAssocID="{A6D4AB04-F814-4324-A5BA-A13740B126F7}" presName="Name0" presStyleCnt="0">
        <dgm:presLayoutVars>
          <dgm:dir/>
          <dgm:animLvl val="lvl"/>
          <dgm:resizeHandles val="exact"/>
        </dgm:presLayoutVars>
      </dgm:prSet>
      <dgm:spPr/>
      <dgm:t>
        <a:bodyPr/>
        <a:lstStyle/>
        <a:p>
          <a:endParaRPr lang="it-IT"/>
        </a:p>
      </dgm:t>
    </dgm:pt>
    <dgm:pt modelId="{2A83C490-820F-41F9-94DC-4698BB23CF65}" type="pres">
      <dgm:prSet presAssocID="{FA9E4E76-9539-442D-BA3D-243B478317B7}" presName="linNode" presStyleCnt="0"/>
      <dgm:spPr/>
    </dgm:pt>
    <dgm:pt modelId="{AB449213-CBE0-48DB-8C89-B228B78A746A}" type="pres">
      <dgm:prSet presAssocID="{FA9E4E76-9539-442D-BA3D-243B478317B7}" presName="parentText" presStyleLbl="node1" presStyleIdx="0" presStyleCnt="4" custScaleX="108820" custScaleY="69377" custLinFactNeighborX="-9361" custLinFactNeighborY="-32883">
        <dgm:presLayoutVars>
          <dgm:chMax val="1"/>
          <dgm:bulletEnabled val="1"/>
        </dgm:presLayoutVars>
      </dgm:prSet>
      <dgm:spPr/>
      <dgm:t>
        <a:bodyPr/>
        <a:lstStyle/>
        <a:p>
          <a:endParaRPr lang="it-IT"/>
        </a:p>
      </dgm:t>
    </dgm:pt>
    <dgm:pt modelId="{F7CBB971-37A4-4807-BBDF-1A80C96D928B}" type="pres">
      <dgm:prSet presAssocID="{FA9E4E76-9539-442D-BA3D-243B478317B7}" presName="descendantText" presStyleLbl="alignAccFollowNode1" presStyleIdx="0" presStyleCnt="1" custScaleX="96696" custScaleY="87221" custLinFactNeighborX="5366" custLinFactNeighborY="2702">
        <dgm:presLayoutVars>
          <dgm:bulletEnabled val="1"/>
        </dgm:presLayoutVars>
      </dgm:prSet>
      <dgm:spPr/>
      <dgm:t>
        <a:bodyPr/>
        <a:lstStyle/>
        <a:p>
          <a:endParaRPr lang="it-IT"/>
        </a:p>
      </dgm:t>
    </dgm:pt>
    <dgm:pt modelId="{B4F926F8-1864-4564-8E7F-3728A4D08265}" type="pres">
      <dgm:prSet presAssocID="{015E317A-F064-4BBF-9598-5B227936D55F}" presName="sp" presStyleCnt="0"/>
      <dgm:spPr/>
    </dgm:pt>
    <dgm:pt modelId="{A84843DE-3688-471A-B1BC-655243FB453F}" type="pres">
      <dgm:prSet presAssocID="{77990371-00B9-4718-A411-783229729651}" presName="linNode" presStyleCnt="0"/>
      <dgm:spPr/>
    </dgm:pt>
    <dgm:pt modelId="{4BE085BB-C848-4F69-A09C-1A87BD75D396}" type="pres">
      <dgm:prSet presAssocID="{77990371-00B9-4718-A411-783229729651}" presName="parentText" presStyleLbl="node1" presStyleIdx="1" presStyleCnt="4" custScaleY="102735" custLinFactNeighborX="-3754" custLinFactNeighborY="15512">
        <dgm:presLayoutVars>
          <dgm:chMax val="1"/>
          <dgm:bulletEnabled val="1"/>
        </dgm:presLayoutVars>
      </dgm:prSet>
      <dgm:spPr/>
      <dgm:t>
        <a:bodyPr/>
        <a:lstStyle/>
        <a:p>
          <a:endParaRPr lang="it-IT"/>
        </a:p>
      </dgm:t>
    </dgm:pt>
    <dgm:pt modelId="{5402384C-F605-4097-A50B-BAEC537E1617}" type="pres">
      <dgm:prSet presAssocID="{C61C6C12-ED79-4648-B706-7E35FDE5DA09}" presName="sp" presStyleCnt="0"/>
      <dgm:spPr/>
    </dgm:pt>
    <dgm:pt modelId="{F41950EE-5E50-4545-8F25-1B445BF8BA18}" type="pres">
      <dgm:prSet presAssocID="{1F819E7C-D1F9-4B75-948F-D911FB728F79}" presName="linNode" presStyleCnt="0"/>
      <dgm:spPr/>
    </dgm:pt>
    <dgm:pt modelId="{E910DF3D-EF72-45BA-9E78-1C4FD1E83D81}" type="pres">
      <dgm:prSet presAssocID="{1F819E7C-D1F9-4B75-948F-D911FB728F79}" presName="parentText" presStyleLbl="node1" presStyleIdx="2" presStyleCnt="4" custScaleX="166111" custScaleY="105245" custLinFactX="3348" custLinFactNeighborX="100000" custLinFactNeighborY="-86005">
        <dgm:presLayoutVars>
          <dgm:chMax val="1"/>
          <dgm:bulletEnabled val="1"/>
        </dgm:presLayoutVars>
      </dgm:prSet>
      <dgm:spPr/>
      <dgm:t>
        <a:bodyPr/>
        <a:lstStyle/>
        <a:p>
          <a:endParaRPr lang="it-IT"/>
        </a:p>
      </dgm:t>
    </dgm:pt>
    <dgm:pt modelId="{24904586-B008-4F4F-AB4E-CF730C256824}" type="pres">
      <dgm:prSet presAssocID="{38C4296A-5BD3-43D7-9C07-CCB5C506DE41}" presName="sp" presStyleCnt="0"/>
      <dgm:spPr/>
    </dgm:pt>
    <dgm:pt modelId="{97112FF3-6F59-4CFD-B607-6DAE8A6994DD}" type="pres">
      <dgm:prSet presAssocID="{70331A2E-F4DC-47A8-96EF-DCBEE41A0169}" presName="linNode" presStyleCnt="0"/>
      <dgm:spPr/>
    </dgm:pt>
    <dgm:pt modelId="{3AF87386-FA49-4FBA-BBB6-B9806590118D}" type="pres">
      <dgm:prSet presAssocID="{70331A2E-F4DC-47A8-96EF-DCBEE41A0169}" presName="parentText" presStyleLbl="node1" presStyleIdx="3" presStyleCnt="4" custScaleX="277778" custScaleY="125468" custLinFactNeighborX="136" custLinFactNeighborY="-40113">
        <dgm:presLayoutVars>
          <dgm:chMax val="1"/>
          <dgm:bulletEnabled val="1"/>
        </dgm:presLayoutVars>
      </dgm:prSet>
      <dgm:spPr/>
      <dgm:t>
        <a:bodyPr/>
        <a:lstStyle/>
        <a:p>
          <a:endParaRPr lang="it-IT"/>
        </a:p>
      </dgm:t>
    </dgm:pt>
  </dgm:ptLst>
  <dgm:cxnLst>
    <dgm:cxn modelId="{97437BC8-A8F5-4CE5-8E85-FB9A6FD87ACD}" srcId="{FA9E4E76-9539-442D-BA3D-243B478317B7}" destId="{4B61F7F3-A710-41F1-9AB8-8FD9FE574AE8}" srcOrd="0" destOrd="0" parTransId="{71ED9207-AEE1-4FBD-BACE-765E5BCE5C38}" sibTransId="{5594EE75-0D93-4E2E-AF68-649B274F3260}"/>
    <dgm:cxn modelId="{E0D51554-B94C-4319-B10E-15AFC49A5299}" srcId="{A6D4AB04-F814-4324-A5BA-A13740B126F7}" destId="{FA9E4E76-9539-442D-BA3D-243B478317B7}" srcOrd="0" destOrd="0" parTransId="{2DBF7AFA-7E5C-4336-9F70-EDA511713E15}" sibTransId="{015E317A-F064-4BBF-9598-5B227936D55F}"/>
    <dgm:cxn modelId="{6ECE9A47-462D-46FB-8A87-85110185535D}" type="presOf" srcId="{77990371-00B9-4718-A411-783229729651}" destId="{4BE085BB-C848-4F69-A09C-1A87BD75D396}" srcOrd="0" destOrd="0" presId="urn:microsoft.com/office/officeart/2005/8/layout/vList5"/>
    <dgm:cxn modelId="{C5C81914-4609-47BA-87FF-904A39BDC07C}" srcId="{A6D4AB04-F814-4324-A5BA-A13740B126F7}" destId="{1F819E7C-D1F9-4B75-948F-D911FB728F79}" srcOrd="2" destOrd="0" parTransId="{22F678AA-5B0A-4A05-82CA-B3840CAC7B19}" sibTransId="{38C4296A-5BD3-43D7-9C07-CCB5C506DE41}"/>
    <dgm:cxn modelId="{3802F1A0-6642-4BEF-B5EC-961BF599C460}" type="presOf" srcId="{3ACDF3D7-3D23-49B6-9221-14022067C585}" destId="{F7CBB971-37A4-4807-BBDF-1A80C96D928B}" srcOrd="0" destOrd="1" presId="urn:microsoft.com/office/officeart/2005/8/layout/vList5"/>
    <dgm:cxn modelId="{8D04B874-3DCE-402D-A954-E8BEF4251868}" type="presOf" srcId="{4B61F7F3-A710-41F1-9AB8-8FD9FE574AE8}" destId="{F7CBB971-37A4-4807-BBDF-1A80C96D928B}" srcOrd="0" destOrd="0" presId="urn:microsoft.com/office/officeart/2005/8/layout/vList5"/>
    <dgm:cxn modelId="{0996C056-2AB5-4F77-8B71-BF8A583C3D2F}" srcId="{A6D4AB04-F814-4324-A5BA-A13740B126F7}" destId="{77990371-00B9-4718-A411-783229729651}" srcOrd="1" destOrd="0" parTransId="{D38E4C50-AA6B-4F91-B2BF-E709B14C60E1}" sibTransId="{C61C6C12-ED79-4648-B706-7E35FDE5DA09}"/>
    <dgm:cxn modelId="{FDBF671A-16B8-4D66-BDF3-B6F6A0CA32E2}" type="presOf" srcId="{1F819E7C-D1F9-4B75-948F-D911FB728F79}" destId="{E910DF3D-EF72-45BA-9E78-1C4FD1E83D81}" srcOrd="0" destOrd="0" presId="urn:microsoft.com/office/officeart/2005/8/layout/vList5"/>
    <dgm:cxn modelId="{7306B34D-6001-4EFA-9A82-09701D623C3C}" srcId="{FA9E4E76-9539-442D-BA3D-243B478317B7}" destId="{3ACDF3D7-3D23-49B6-9221-14022067C585}" srcOrd="1" destOrd="0" parTransId="{A02E4A66-31D2-4AD7-9FB2-0915AC3EB53A}" sibTransId="{2E06FD89-7322-4399-8FE7-A63D4E3FD051}"/>
    <dgm:cxn modelId="{DCE0FA40-7E36-4A1E-92F8-14278723C5F6}" type="presOf" srcId="{A6D4AB04-F814-4324-A5BA-A13740B126F7}" destId="{90AB79CB-E6B5-42AB-BA9B-FADD057AB0A3}" srcOrd="0" destOrd="0" presId="urn:microsoft.com/office/officeart/2005/8/layout/vList5"/>
    <dgm:cxn modelId="{2FECE259-9117-4CCE-811B-0520B9A55AE0}" type="presOf" srcId="{FA9E4E76-9539-442D-BA3D-243B478317B7}" destId="{AB449213-CBE0-48DB-8C89-B228B78A746A}" srcOrd="0" destOrd="0" presId="urn:microsoft.com/office/officeart/2005/8/layout/vList5"/>
    <dgm:cxn modelId="{FA5C3106-78C1-4D22-BCC7-547D3ABABAE4}" srcId="{A6D4AB04-F814-4324-A5BA-A13740B126F7}" destId="{70331A2E-F4DC-47A8-96EF-DCBEE41A0169}" srcOrd="3" destOrd="0" parTransId="{228DE688-E55F-44AD-B367-A6C22C6BD6B7}" sibTransId="{BC972B00-EE7A-401A-AD64-5534D7E38E29}"/>
    <dgm:cxn modelId="{BD950239-91B4-4281-83F2-10D1035A9C5D}" type="presOf" srcId="{70331A2E-F4DC-47A8-96EF-DCBEE41A0169}" destId="{3AF87386-FA49-4FBA-BBB6-B9806590118D}" srcOrd="0" destOrd="0" presId="urn:microsoft.com/office/officeart/2005/8/layout/vList5"/>
    <dgm:cxn modelId="{FCAE47AD-CCA3-430A-98EE-709CEFC6854A}" type="presParOf" srcId="{90AB79CB-E6B5-42AB-BA9B-FADD057AB0A3}" destId="{2A83C490-820F-41F9-94DC-4698BB23CF65}" srcOrd="0" destOrd="0" presId="urn:microsoft.com/office/officeart/2005/8/layout/vList5"/>
    <dgm:cxn modelId="{B649A7DC-9601-4027-8B94-1C50127F272A}" type="presParOf" srcId="{2A83C490-820F-41F9-94DC-4698BB23CF65}" destId="{AB449213-CBE0-48DB-8C89-B228B78A746A}" srcOrd="0" destOrd="0" presId="urn:microsoft.com/office/officeart/2005/8/layout/vList5"/>
    <dgm:cxn modelId="{BDC1B3A5-7F49-4575-8988-EB309A39C574}" type="presParOf" srcId="{2A83C490-820F-41F9-94DC-4698BB23CF65}" destId="{F7CBB971-37A4-4807-BBDF-1A80C96D928B}" srcOrd="1" destOrd="0" presId="urn:microsoft.com/office/officeart/2005/8/layout/vList5"/>
    <dgm:cxn modelId="{7307D822-B37A-44C4-9E98-3C5B53185C64}" type="presParOf" srcId="{90AB79CB-E6B5-42AB-BA9B-FADD057AB0A3}" destId="{B4F926F8-1864-4564-8E7F-3728A4D08265}" srcOrd="1" destOrd="0" presId="urn:microsoft.com/office/officeart/2005/8/layout/vList5"/>
    <dgm:cxn modelId="{5B3059FE-3832-49FE-BC17-6EF05077D036}" type="presParOf" srcId="{90AB79CB-E6B5-42AB-BA9B-FADD057AB0A3}" destId="{A84843DE-3688-471A-B1BC-655243FB453F}" srcOrd="2" destOrd="0" presId="urn:microsoft.com/office/officeart/2005/8/layout/vList5"/>
    <dgm:cxn modelId="{2FF643C2-658B-44EE-BE2D-6ED9E845E5C2}" type="presParOf" srcId="{A84843DE-3688-471A-B1BC-655243FB453F}" destId="{4BE085BB-C848-4F69-A09C-1A87BD75D396}" srcOrd="0" destOrd="0" presId="urn:microsoft.com/office/officeart/2005/8/layout/vList5"/>
    <dgm:cxn modelId="{338A81AF-A066-457C-8DD8-28E01BB52399}" type="presParOf" srcId="{90AB79CB-E6B5-42AB-BA9B-FADD057AB0A3}" destId="{5402384C-F605-4097-A50B-BAEC537E1617}" srcOrd="3" destOrd="0" presId="urn:microsoft.com/office/officeart/2005/8/layout/vList5"/>
    <dgm:cxn modelId="{B6BEC9CF-6EF4-48E1-A07C-F9A33BF1EFC5}" type="presParOf" srcId="{90AB79CB-E6B5-42AB-BA9B-FADD057AB0A3}" destId="{F41950EE-5E50-4545-8F25-1B445BF8BA18}" srcOrd="4" destOrd="0" presId="urn:microsoft.com/office/officeart/2005/8/layout/vList5"/>
    <dgm:cxn modelId="{00C23FFA-0F43-4C5B-9F22-1AEEE72F2955}" type="presParOf" srcId="{F41950EE-5E50-4545-8F25-1B445BF8BA18}" destId="{E910DF3D-EF72-45BA-9E78-1C4FD1E83D81}" srcOrd="0" destOrd="0" presId="urn:microsoft.com/office/officeart/2005/8/layout/vList5"/>
    <dgm:cxn modelId="{3F958F2F-B4CB-436B-8FC3-83417832C535}" type="presParOf" srcId="{90AB79CB-E6B5-42AB-BA9B-FADD057AB0A3}" destId="{24904586-B008-4F4F-AB4E-CF730C256824}" srcOrd="5" destOrd="0" presId="urn:microsoft.com/office/officeart/2005/8/layout/vList5"/>
    <dgm:cxn modelId="{34149BF8-D53E-49A1-9069-CB145320FF4F}" type="presParOf" srcId="{90AB79CB-E6B5-42AB-BA9B-FADD057AB0A3}" destId="{97112FF3-6F59-4CFD-B607-6DAE8A6994DD}" srcOrd="6" destOrd="0" presId="urn:microsoft.com/office/officeart/2005/8/layout/vList5"/>
    <dgm:cxn modelId="{21D9F811-761E-4F99-B855-7BC092115B57}" type="presParOf" srcId="{97112FF3-6F59-4CFD-B607-6DAE8A6994DD}" destId="{3AF87386-FA49-4FBA-BBB6-B9806590118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3D475A-0E96-4ABA-949A-7A904D2A3A5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126FFA38-81B7-4C93-A26D-D8D3BF216F66}">
      <dgm:prSet phldrT="[Text]" custT="1"/>
      <dgm:spPr>
        <a:solidFill>
          <a:schemeClr val="accent1">
            <a:lumMod val="75000"/>
          </a:schemeClr>
        </a:solidFill>
      </dgm:spPr>
      <dgm:t>
        <a:bodyPr/>
        <a:lstStyle/>
        <a:p>
          <a:r>
            <a:rPr lang="en-GB" sz="2000" dirty="0"/>
            <a:t>Travel and Costs of Stay </a:t>
          </a:r>
        </a:p>
      </dgm:t>
    </dgm:pt>
    <dgm:pt modelId="{BF8471F8-E9FB-4B5D-83E0-AE0EDB262609}" type="parTrans" cxnId="{205DDBEF-A18A-4196-829C-876728096BCF}">
      <dgm:prSet/>
      <dgm:spPr/>
      <dgm:t>
        <a:bodyPr/>
        <a:lstStyle/>
        <a:p>
          <a:endParaRPr lang="en-GB"/>
        </a:p>
      </dgm:t>
    </dgm:pt>
    <dgm:pt modelId="{E9ABA45C-F190-46C1-AF2B-60BC6225EE73}" type="sibTrans" cxnId="{205DDBEF-A18A-4196-829C-876728096BCF}">
      <dgm:prSet/>
      <dgm:spPr/>
      <dgm:t>
        <a:bodyPr/>
        <a:lstStyle/>
        <a:p>
          <a:endParaRPr lang="en-GB"/>
        </a:p>
      </dgm:t>
    </dgm:pt>
    <dgm:pt modelId="{5F2F356A-90EC-4117-BC37-9869AD7D83DC}">
      <dgm:prSet custT="1"/>
      <dgm:spPr/>
      <dgm:t>
        <a:bodyPr/>
        <a:lstStyle/>
        <a:p>
          <a:pPr marL="114300" indent="0"/>
          <a:endParaRPr lang="en-GB" sz="1200" dirty="0">
            <a:solidFill>
              <a:schemeClr val="accent2"/>
            </a:solidFill>
          </a:endParaRPr>
        </a:p>
      </dgm:t>
    </dgm:pt>
    <dgm:pt modelId="{8747E189-D0BD-4097-89F4-9F52FC2330A3}" type="sibTrans" cxnId="{CEDF2EAB-1A77-49CA-8EC5-F768372FF429}">
      <dgm:prSet/>
      <dgm:spPr/>
      <dgm:t>
        <a:bodyPr/>
        <a:lstStyle/>
        <a:p>
          <a:endParaRPr lang="en-GB"/>
        </a:p>
      </dgm:t>
    </dgm:pt>
    <dgm:pt modelId="{E4533D71-630E-449B-A826-40CC229097E7}" type="parTrans" cxnId="{CEDF2EAB-1A77-49CA-8EC5-F768372FF429}">
      <dgm:prSet/>
      <dgm:spPr/>
      <dgm:t>
        <a:bodyPr/>
        <a:lstStyle/>
        <a:p>
          <a:endParaRPr lang="en-GB"/>
        </a:p>
      </dgm:t>
    </dgm:pt>
    <dgm:pt modelId="{751426D2-7D29-49AF-A098-5A1DBD3EAB18}">
      <dgm:prSet custT="1"/>
      <dgm:spPr/>
      <dgm:t>
        <a:bodyPr/>
        <a:lstStyle/>
        <a:p>
          <a:pPr marL="177800" indent="-177800"/>
          <a:endParaRPr lang="en-GB" sz="1200" dirty="0">
            <a:solidFill>
              <a:schemeClr val="accent2"/>
            </a:solidFill>
          </a:endParaRPr>
        </a:p>
      </dgm:t>
    </dgm:pt>
    <dgm:pt modelId="{1026EB86-7FC7-4202-8B99-54CF5D63620B}" type="sibTrans" cxnId="{CA22C816-BE96-4C2E-B6DC-66D63462B4F1}">
      <dgm:prSet/>
      <dgm:spPr/>
      <dgm:t>
        <a:bodyPr/>
        <a:lstStyle/>
        <a:p>
          <a:endParaRPr lang="en-GB"/>
        </a:p>
      </dgm:t>
    </dgm:pt>
    <dgm:pt modelId="{28273BDE-A0A6-4635-85A2-0645FC333BBF}" type="parTrans" cxnId="{CA22C816-BE96-4C2E-B6DC-66D63462B4F1}">
      <dgm:prSet/>
      <dgm:spPr/>
      <dgm:t>
        <a:bodyPr/>
        <a:lstStyle/>
        <a:p>
          <a:endParaRPr lang="en-GB"/>
        </a:p>
      </dgm:t>
    </dgm:pt>
    <dgm:pt modelId="{48EA4877-7DAF-405B-B3CE-E868CCBE6A1D}">
      <dgm:prSet custT="1"/>
      <dgm:spPr/>
      <dgm:t>
        <a:bodyPr/>
        <a:lstStyle/>
        <a:p>
          <a:pPr marL="177800" indent="-177800"/>
          <a:r>
            <a:rPr lang="en-GB" sz="1800" dirty="0">
              <a:solidFill>
                <a:schemeClr val="accent2">
                  <a:lumMod val="75000"/>
                </a:schemeClr>
              </a:solidFill>
            </a:rPr>
            <a:t>agendas, tangible outputs/products, minutes*</a:t>
          </a:r>
        </a:p>
      </dgm:t>
    </dgm:pt>
    <dgm:pt modelId="{CFEAA856-70BE-4370-B91D-A2DF04E94CB3}" type="sibTrans" cxnId="{41C4C956-2CAB-4152-9CDC-03B969C02663}">
      <dgm:prSet/>
      <dgm:spPr/>
      <dgm:t>
        <a:bodyPr/>
        <a:lstStyle/>
        <a:p>
          <a:endParaRPr lang="en-GB"/>
        </a:p>
      </dgm:t>
    </dgm:pt>
    <dgm:pt modelId="{158E694A-37D9-4D78-B608-33B4513743E8}" type="parTrans" cxnId="{41C4C956-2CAB-4152-9CDC-03B969C02663}">
      <dgm:prSet/>
      <dgm:spPr/>
      <dgm:t>
        <a:bodyPr/>
        <a:lstStyle/>
        <a:p>
          <a:endParaRPr lang="en-GB"/>
        </a:p>
      </dgm:t>
    </dgm:pt>
    <dgm:pt modelId="{035C0EC2-FBB6-4A26-AAC3-44E8F2CFCB4A}">
      <dgm:prSet custT="1"/>
      <dgm:spPr/>
      <dgm:t>
        <a:bodyPr/>
        <a:lstStyle/>
        <a:p>
          <a:pPr marL="177800" indent="-177800"/>
          <a:r>
            <a:rPr lang="en-GB" sz="1800" i="1" dirty="0">
              <a:solidFill>
                <a:srgbClr val="FF0000"/>
              </a:solidFill>
              <a:hlinkClick xmlns:r="http://schemas.openxmlformats.org/officeDocument/2006/relationships" r:id="rId1" action="ppaction://hlinkfile"/>
            </a:rPr>
            <a:t>Individual Travel Report (EACEA templates)</a:t>
          </a:r>
          <a:endParaRPr lang="en-GB" sz="1800" i="0" dirty="0">
            <a:solidFill>
              <a:srgbClr val="0F5494"/>
            </a:solidFill>
          </a:endParaRPr>
        </a:p>
      </dgm:t>
    </dgm:pt>
    <dgm:pt modelId="{F1CC613A-78F5-47CB-956E-3A8547AA20AC}" type="sibTrans" cxnId="{3DA6850B-3117-40BB-94D3-11274411F95A}">
      <dgm:prSet/>
      <dgm:spPr/>
      <dgm:t>
        <a:bodyPr/>
        <a:lstStyle/>
        <a:p>
          <a:endParaRPr lang="en-GB"/>
        </a:p>
      </dgm:t>
    </dgm:pt>
    <dgm:pt modelId="{5A7A5263-0B54-4DDD-968C-C278CA7C653E}" type="parTrans" cxnId="{3DA6850B-3117-40BB-94D3-11274411F95A}">
      <dgm:prSet/>
      <dgm:spPr/>
      <dgm:t>
        <a:bodyPr/>
        <a:lstStyle/>
        <a:p>
          <a:endParaRPr lang="en-GB"/>
        </a:p>
      </dgm:t>
    </dgm:pt>
    <dgm:pt modelId="{9DB24D80-8F46-41ED-ABE7-94BADD9A905C}">
      <dgm:prSet phldrT="[Text]" custT="1"/>
      <dgm:spPr>
        <a:solidFill>
          <a:srgbClr val="DDF0C8">
            <a:alpha val="90000"/>
          </a:srgbClr>
        </a:solidFill>
      </dgm:spPr>
      <dgm:t>
        <a:bodyPr/>
        <a:lstStyle/>
        <a:p>
          <a:pPr marL="114300" indent="0"/>
          <a:endParaRPr lang="en-GB" sz="1800" dirty="0">
            <a:solidFill>
              <a:schemeClr val="accent2"/>
            </a:solidFill>
          </a:endParaRPr>
        </a:p>
      </dgm:t>
    </dgm:pt>
    <dgm:pt modelId="{F179C70A-CAFB-4A4D-9288-AFA818FD8751}" type="sibTrans" cxnId="{6B912DBF-F464-483F-A945-6A39BCDBF9DC}">
      <dgm:prSet/>
      <dgm:spPr/>
      <dgm:t>
        <a:bodyPr/>
        <a:lstStyle/>
        <a:p>
          <a:endParaRPr lang="en-GB"/>
        </a:p>
      </dgm:t>
    </dgm:pt>
    <dgm:pt modelId="{AE631E3D-263F-4573-9EE7-D10EEE0C9B08}" type="parTrans" cxnId="{6B912DBF-F464-483F-A945-6A39BCDBF9DC}">
      <dgm:prSet/>
      <dgm:spPr/>
      <dgm:t>
        <a:bodyPr/>
        <a:lstStyle/>
        <a:p>
          <a:endParaRPr lang="en-GB"/>
        </a:p>
      </dgm:t>
    </dgm:pt>
    <dgm:pt modelId="{384D0DA8-C9D6-4A11-9498-1569F3C9A69E}">
      <dgm:prSet custT="1"/>
      <dgm:spPr/>
      <dgm:t>
        <a:bodyPr/>
        <a:lstStyle/>
        <a:p>
          <a:r>
            <a:rPr lang="en-US" sz="1800" i="0" dirty="0">
              <a:solidFill>
                <a:srgbClr val="0F5494"/>
              </a:solidFill>
            </a:rPr>
            <a:t>hotel  invoices and receipts;</a:t>
          </a:r>
          <a:endParaRPr lang="it-IT" sz="1800" i="0" dirty="0">
            <a:solidFill>
              <a:srgbClr val="0F5494"/>
            </a:solidFill>
          </a:endParaRPr>
        </a:p>
      </dgm:t>
    </dgm:pt>
    <dgm:pt modelId="{EE88B15F-545E-4C11-A8A9-F6D7AD86A38A}" type="parTrans" cxnId="{EDC174BC-2769-4164-BF7C-80540F663F77}">
      <dgm:prSet/>
      <dgm:spPr/>
      <dgm:t>
        <a:bodyPr/>
        <a:lstStyle/>
        <a:p>
          <a:endParaRPr lang="it-IT"/>
        </a:p>
      </dgm:t>
    </dgm:pt>
    <dgm:pt modelId="{7687B546-BCF6-4A07-9EC8-8680CE254E91}" type="sibTrans" cxnId="{EDC174BC-2769-4164-BF7C-80540F663F77}">
      <dgm:prSet/>
      <dgm:spPr/>
      <dgm:t>
        <a:bodyPr/>
        <a:lstStyle/>
        <a:p>
          <a:endParaRPr lang="it-IT"/>
        </a:p>
      </dgm:t>
    </dgm:pt>
    <dgm:pt modelId="{10BB9811-7D05-43E1-A76B-FEAD545E49EA}">
      <dgm:prSet custT="1"/>
      <dgm:spPr/>
      <dgm:t>
        <a:bodyPr/>
        <a:lstStyle/>
        <a:p>
          <a:pPr marL="177800" indent="-177800"/>
          <a:r>
            <a:rPr lang="en-US" sz="1800" i="0" dirty="0">
              <a:solidFill>
                <a:srgbClr val="0F5494"/>
              </a:solidFill>
            </a:rPr>
            <a:t>travel tickets, boarding passes with points of departure and destination, dates and name of the person travelling / Proofs of payment;</a:t>
          </a:r>
          <a:endParaRPr lang="en-GB" sz="1800" i="0" dirty="0">
            <a:solidFill>
              <a:srgbClr val="0F5494"/>
            </a:solidFill>
          </a:endParaRPr>
        </a:p>
      </dgm:t>
    </dgm:pt>
    <dgm:pt modelId="{CAFCA7EB-6AEE-4479-A4C9-3F2C970834A5}" type="parTrans" cxnId="{926AD6CC-779B-4609-AC84-5D7B421433FB}">
      <dgm:prSet/>
      <dgm:spPr/>
      <dgm:t>
        <a:bodyPr/>
        <a:lstStyle/>
        <a:p>
          <a:endParaRPr lang="it-IT"/>
        </a:p>
      </dgm:t>
    </dgm:pt>
    <dgm:pt modelId="{7BCA94EC-7D79-4001-9524-92C00B181A4B}" type="sibTrans" cxnId="{926AD6CC-779B-4609-AC84-5D7B421433FB}">
      <dgm:prSet/>
      <dgm:spPr/>
      <dgm:t>
        <a:bodyPr/>
        <a:lstStyle/>
        <a:p>
          <a:endParaRPr lang="it-IT"/>
        </a:p>
      </dgm:t>
    </dgm:pt>
    <dgm:pt modelId="{E4F39CB3-0355-4E01-9CE0-FC04A6727E16}" type="pres">
      <dgm:prSet presAssocID="{923D475A-0E96-4ABA-949A-7A904D2A3A5F}" presName="Name0" presStyleCnt="0">
        <dgm:presLayoutVars>
          <dgm:dir/>
          <dgm:animLvl val="lvl"/>
          <dgm:resizeHandles val="exact"/>
        </dgm:presLayoutVars>
      </dgm:prSet>
      <dgm:spPr/>
      <dgm:t>
        <a:bodyPr/>
        <a:lstStyle/>
        <a:p>
          <a:endParaRPr lang="it-IT"/>
        </a:p>
      </dgm:t>
    </dgm:pt>
    <dgm:pt modelId="{E3982B90-0880-46CE-9A95-E9BE5FB93633}" type="pres">
      <dgm:prSet presAssocID="{126FFA38-81B7-4C93-A26D-D8D3BF216F66}" presName="linNode" presStyleCnt="0"/>
      <dgm:spPr/>
    </dgm:pt>
    <dgm:pt modelId="{38984889-B8F5-45D9-969C-1FED934F4122}" type="pres">
      <dgm:prSet presAssocID="{126FFA38-81B7-4C93-A26D-D8D3BF216F66}" presName="parentText" presStyleLbl="node1" presStyleIdx="0" presStyleCnt="1" custScaleX="89209" custScaleY="79067" custLinFactNeighborX="-2252" custLinFactNeighborY="-10880">
        <dgm:presLayoutVars>
          <dgm:chMax val="1"/>
          <dgm:bulletEnabled val="1"/>
        </dgm:presLayoutVars>
      </dgm:prSet>
      <dgm:spPr/>
      <dgm:t>
        <a:bodyPr/>
        <a:lstStyle/>
        <a:p>
          <a:endParaRPr lang="it-IT"/>
        </a:p>
      </dgm:t>
    </dgm:pt>
    <dgm:pt modelId="{5EEFBD45-A2B7-409B-BBDE-7E2F0CB2F7DA}" type="pres">
      <dgm:prSet presAssocID="{126FFA38-81B7-4C93-A26D-D8D3BF216F66}" presName="descendantText" presStyleLbl="alignAccFollowNode1" presStyleIdx="0" presStyleCnt="1" custScaleX="102598" custScaleY="125122" custLinFactNeighborX="2266" custLinFactNeighborY="-4393">
        <dgm:presLayoutVars>
          <dgm:bulletEnabled val="1"/>
        </dgm:presLayoutVars>
      </dgm:prSet>
      <dgm:spPr/>
      <dgm:t>
        <a:bodyPr/>
        <a:lstStyle/>
        <a:p>
          <a:endParaRPr lang="it-IT"/>
        </a:p>
      </dgm:t>
    </dgm:pt>
  </dgm:ptLst>
  <dgm:cxnLst>
    <dgm:cxn modelId="{9355ED98-6860-43ED-BB41-7D4722CD841A}" type="presOf" srcId="{48EA4877-7DAF-405B-B3CE-E868CCBE6A1D}" destId="{5EEFBD45-A2B7-409B-BBDE-7E2F0CB2F7DA}" srcOrd="0" destOrd="4" presId="urn:microsoft.com/office/officeart/2005/8/layout/vList5"/>
    <dgm:cxn modelId="{205DDBEF-A18A-4196-829C-876728096BCF}" srcId="{923D475A-0E96-4ABA-949A-7A904D2A3A5F}" destId="{126FFA38-81B7-4C93-A26D-D8D3BF216F66}" srcOrd="0" destOrd="0" parTransId="{BF8471F8-E9FB-4B5D-83E0-AE0EDB262609}" sibTransId="{E9ABA45C-F190-46C1-AF2B-60BC6225EE73}"/>
    <dgm:cxn modelId="{B6BB6CF3-A47C-4CB7-8EFF-41832E092C4C}" type="presOf" srcId="{10BB9811-7D05-43E1-A76B-FEAD545E49EA}" destId="{5EEFBD45-A2B7-409B-BBDE-7E2F0CB2F7DA}" srcOrd="0" destOrd="2" presId="urn:microsoft.com/office/officeart/2005/8/layout/vList5"/>
    <dgm:cxn modelId="{3DA6850B-3117-40BB-94D3-11274411F95A}" srcId="{126FFA38-81B7-4C93-A26D-D8D3BF216F66}" destId="{035C0EC2-FBB6-4A26-AAC3-44E8F2CFCB4A}" srcOrd="1" destOrd="0" parTransId="{5A7A5263-0B54-4DDD-968C-C278CA7C653E}" sibTransId="{F1CC613A-78F5-47CB-956E-3A8547AA20AC}"/>
    <dgm:cxn modelId="{CEDF2EAB-1A77-49CA-8EC5-F768372FF429}" srcId="{126FFA38-81B7-4C93-A26D-D8D3BF216F66}" destId="{5F2F356A-90EC-4117-BC37-9869AD7D83DC}" srcOrd="5" destOrd="0" parTransId="{E4533D71-630E-449B-A826-40CC229097E7}" sibTransId="{8747E189-D0BD-4097-89F4-9F52FC2330A3}"/>
    <dgm:cxn modelId="{6E59F19E-5531-4D04-9135-6D82644ACEF3}" type="presOf" srcId="{126FFA38-81B7-4C93-A26D-D8D3BF216F66}" destId="{38984889-B8F5-45D9-969C-1FED934F4122}" srcOrd="0" destOrd="0" presId="urn:microsoft.com/office/officeart/2005/8/layout/vList5"/>
    <dgm:cxn modelId="{3471E259-23BD-46AD-8F0F-C70CA37B853F}" type="presOf" srcId="{751426D2-7D29-49AF-A098-5A1DBD3EAB18}" destId="{5EEFBD45-A2B7-409B-BBDE-7E2F0CB2F7DA}" srcOrd="0" destOrd="5" presId="urn:microsoft.com/office/officeart/2005/8/layout/vList5"/>
    <dgm:cxn modelId="{971E56F5-0098-4E96-B368-BA5CF77D5539}" type="presOf" srcId="{5F2F356A-90EC-4117-BC37-9869AD7D83DC}" destId="{5EEFBD45-A2B7-409B-BBDE-7E2F0CB2F7DA}" srcOrd="0" destOrd="6" presId="urn:microsoft.com/office/officeart/2005/8/layout/vList5"/>
    <dgm:cxn modelId="{926AD6CC-779B-4609-AC84-5D7B421433FB}" srcId="{126FFA38-81B7-4C93-A26D-D8D3BF216F66}" destId="{10BB9811-7D05-43E1-A76B-FEAD545E49EA}" srcOrd="2" destOrd="0" parTransId="{CAFCA7EB-6AEE-4479-A4C9-3F2C970834A5}" sibTransId="{7BCA94EC-7D79-4001-9524-92C00B181A4B}"/>
    <dgm:cxn modelId="{3C91A600-9037-46DC-B686-111760BF3BCA}" type="presOf" srcId="{035C0EC2-FBB6-4A26-AAC3-44E8F2CFCB4A}" destId="{5EEFBD45-A2B7-409B-BBDE-7E2F0CB2F7DA}" srcOrd="0" destOrd="1" presId="urn:microsoft.com/office/officeart/2005/8/layout/vList5"/>
    <dgm:cxn modelId="{EE2B5C37-F994-4E3A-B8BF-EE41D780B859}" type="presOf" srcId="{923D475A-0E96-4ABA-949A-7A904D2A3A5F}" destId="{E4F39CB3-0355-4E01-9CE0-FC04A6727E16}" srcOrd="0" destOrd="0" presId="urn:microsoft.com/office/officeart/2005/8/layout/vList5"/>
    <dgm:cxn modelId="{D01FBC8D-1B8E-4F55-A274-0984D8BE6E61}" type="presOf" srcId="{9DB24D80-8F46-41ED-ABE7-94BADD9A905C}" destId="{5EEFBD45-A2B7-409B-BBDE-7E2F0CB2F7DA}" srcOrd="0" destOrd="0" presId="urn:microsoft.com/office/officeart/2005/8/layout/vList5"/>
    <dgm:cxn modelId="{41C4C956-2CAB-4152-9CDC-03B969C02663}" srcId="{384D0DA8-C9D6-4A11-9498-1569F3C9A69E}" destId="{48EA4877-7DAF-405B-B3CE-E868CCBE6A1D}" srcOrd="0" destOrd="0" parTransId="{158E694A-37D9-4D78-B608-33B4513743E8}" sibTransId="{CFEAA856-70BE-4370-B91D-A2DF04E94CB3}"/>
    <dgm:cxn modelId="{CA22C816-BE96-4C2E-B6DC-66D63462B4F1}" srcId="{126FFA38-81B7-4C93-A26D-D8D3BF216F66}" destId="{751426D2-7D29-49AF-A098-5A1DBD3EAB18}" srcOrd="4" destOrd="0" parTransId="{28273BDE-A0A6-4635-85A2-0645FC333BBF}" sibTransId="{1026EB86-7FC7-4202-8B99-54CF5D63620B}"/>
    <dgm:cxn modelId="{EDC174BC-2769-4164-BF7C-80540F663F77}" srcId="{126FFA38-81B7-4C93-A26D-D8D3BF216F66}" destId="{384D0DA8-C9D6-4A11-9498-1569F3C9A69E}" srcOrd="3" destOrd="0" parTransId="{EE88B15F-545E-4C11-A8A9-F6D7AD86A38A}" sibTransId="{7687B546-BCF6-4A07-9EC8-8680CE254E91}"/>
    <dgm:cxn modelId="{FA4B63AE-504A-40BF-A2BE-E682ACB8788C}" type="presOf" srcId="{384D0DA8-C9D6-4A11-9498-1569F3C9A69E}" destId="{5EEFBD45-A2B7-409B-BBDE-7E2F0CB2F7DA}" srcOrd="0" destOrd="3" presId="urn:microsoft.com/office/officeart/2005/8/layout/vList5"/>
    <dgm:cxn modelId="{6B912DBF-F464-483F-A945-6A39BCDBF9DC}" srcId="{126FFA38-81B7-4C93-A26D-D8D3BF216F66}" destId="{9DB24D80-8F46-41ED-ABE7-94BADD9A905C}" srcOrd="0" destOrd="0" parTransId="{AE631E3D-263F-4573-9EE7-D10EEE0C9B08}" sibTransId="{F179C70A-CAFB-4A4D-9288-AFA818FD8751}"/>
    <dgm:cxn modelId="{4CE62F3C-E03D-4377-9486-38F7104FB9B9}" type="presParOf" srcId="{E4F39CB3-0355-4E01-9CE0-FC04A6727E16}" destId="{E3982B90-0880-46CE-9A95-E9BE5FB93633}" srcOrd="0" destOrd="0" presId="urn:microsoft.com/office/officeart/2005/8/layout/vList5"/>
    <dgm:cxn modelId="{41F90134-6D4C-4347-BDA6-A3E1943C28BB}" type="presParOf" srcId="{E3982B90-0880-46CE-9A95-E9BE5FB93633}" destId="{38984889-B8F5-45D9-969C-1FED934F4122}" srcOrd="0" destOrd="0" presId="urn:microsoft.com/office/officeart/2005/8/layout/vList5"/>
    <dgm:cxn modelId="{16F53EC0-F5A4-42D5-93D2-D5961915A8AF}" type="presParOf" srcId="{E3982B90-0880-46CE-9A95-E9BE5FB93633}" destId="{5EEFBD45-A2B7-409B-BBDE-7E2F0CB2F7D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D4AB04-F814-4324-A5BA-A13740B126F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FA9E4E76-9539-442D-BA3D-243B478317B7}">
      <dgm:prSet phldrT="[Text]" custT="1"/>
      <dgm:spPr>
        <a:ln>
          <a:solidFill>
            <a:srgbClr val="0F5494"/>
          </a:solidFill>
        </a:ln>
      </dgm:spPr>
      <dgm:t>
        <a:bodyPr/>
        <a:lstStyle/>
        <a:p>
          <a:r>
            <a:rPr lang="en-GB" sz="2000" b="1" dirty="0">
              <a:solidFill>
                <a:schemeClr val="accent1">
                  <a:lumMod val="50000"/>
                </a:schemeClr>
              </a:solidFill>
            </a:rPr>
            <a:t>Increase </a:t>
          </a:r>
        </a:p>
        <a:p>
          <a:r>
            <a:rPr lang="en-GB" sz="2000" b="1" dirty="0">
              <a:solidFill>
                <a:schemeClr val="accent1">
                  <a:lumMod val="50000"/>
                </a:schemeClr>
              </a:solidFill>
            </a:rPr>
            <a:t>UP to 10% </a:t>
          </a:r>
        </a:p>
      </dgm:t>
    </dgm:pt>
    <dgm:pt modelId="{2DBF7AFA-7E5C-4336-9F70-EDA511713E15}" type="parTrans" cxnId="{E0D51554-B94C-4319-B10E-15AFC49A5299}">
      <dgm:prSet/>
      <dgm:spPr/>
      <dgm:t>
        <a:bodyPr/>
        <a:lstStyle/>
        <a:p>
          <a:endParaRPr lang="en-GB"/>
        </a:p>
      </dgm:t>
    </dgm:pt>
    <dgm:pt modelId="{015E317A-F064-4BBF-9598-5B227936D55F}" type="sibTrans" cxnId="{E0D51554-B94C-4319-B10E-15AFC49A5299}">
      <dgm:prSet/>
      <dgm:spPr/>
      <dgm:t>
        <a:bodyPr/>
        <a:lstStyle/>
        <a:p>
          <a:endParaRPr lang="en-GB"/>
        </a:p>
      </dgm:t>
    </dgm:pt>
    <dgm:pt modelId="{4B61F7F3-A710-41F1-9AB8-8FD9FE574AE8}">
      <dgm:prSet phldrT="[Text]" custT="1">
        <dgm:style>
          <a:lnRef idx="2">
            <a:schemeClr val="accent2"/>
          </a:lnRef>
          <a:fillRef idx="1">
            <a:schemeClr val="lt1"/>
          </a:fillRef>
          <a:effectRef idx="0">
            <a:schemeClr val="accent2"/>
          </a:effectRef>
          <a:fontRef idx="minor">
            <a:schemeClr val="dk1"/>
          </a:fontRef>
        </dgm:style>
      </dgm:prSet>
      <dgm:spPr>
        <a:ln/>
      </dgm:spPr>
      <dgm:t>
        <a:bodyPr/>
        <a:lstStyle/>
        <a:p>
          <a:pPr marL="171450" indent="0" defTabSz="800100">
            <a:lnSpc>
              <a:spcPct val="90000"/>
            </a:lnSpc>
            <a:spcBef>
              <a:spcPct val="0"/>
            </a:spcBef>
            <a:spcAft>
              <a:spcPct val="15000"/>
            </a:spcAft>
            <a:buNone/>
          </a:pPr>
          <a:r>
            <a:rPr lang="en-GB" sz="1800" b="1" i="1" dirty="0">
              <a:solidFill>
                <a:srgbClr val="C00000"/>
              </a:solidFill>
            </a:rPr>
            <a:t>No prior authorization</a:t>
          </a:r>
          <a:endParaRPr lang="en-GB" sz="1800" dirty="0"/>
        </a:p>
      </dgm:t>
    </dgm:pt>
    <dgm:pt modelId="{71ED9207-AEE1-4FBD-BACE-765E5BCE5C38}" type="parTrans" cxnId="{97437BC8-A8F5-4CE5-8E85-FB9A6FD87ACD}">
      <dgm:prSet/>
      <dgm:spPr/>
      <dgm:t>
        <a:bodyPr/>
        <a:lstStyle/>
        <a:p>
          <a:endParaRPr lang="en-GB"/>
        </a:p>
      </dgm:t>
    </dgm:pt>
    <dgm:pt modelId="{5594EE75-0D93-4E2E-AF68-649B274F3260}" type="sibTrans" cxnId="{97437BC8-A8F5-4CE5-8E85-FB9A6FD87ACD}">
      <dgm:prSet/>
      <dgm:spPr/>
      <dgm:t>
        <a:bodyPr/>
        <a:lstStyle/>
        <a:p>
          <a:endParaRPr lang="en-GB"/>
        </a:p>
      </dgm:t>
    </dgm:pt>
    <dgm:pt modelId="{90AB79CB-E6B5-42AB-BA9B-FADD057AB0A3}" type="pres">
      <dgm:prSet presAssocID="{A6D4AB04-F814-4324-A5BA-A13740B126F7}" presName="Name0" presStyleCnt="0">
        <dgm:presLayoutVars>
          <dgm:dir/>
          <dgm:animLvl val="lvl"/>
          <dgm:resizeHandles val="exact"/>
        </dgm:presLayoutVars>
      </dgm:prSet>
      <dgm:spPr/>
      <dgm:t>
        <a:bodyPr/>
        <a:lstStyle/>
        <a:p>
          <a:endParaRPr lang="it-IT"/>
        </a:p>
      </dgm:t>
    </dgm:pt>
    <dgm:pt modelId="{2A83C490-820F-41F9-94DC-4698BB23CF65}" type="pres">
      <dgm:prSet presAssocID="{FA9E4E76-9539-442D-BA3D-243B478317B7}" presName="linNode" presStyleCnt="0"/>
      <dgm:spPr/>
    </dgm:pt>
    <dgm:pt modelId="{AB449213-CBE0-48DB-8C89-B228B78A746A}" type="pres">
      <dgm:prSet presAssocID="{FA9E4E76-9539-442D-BA3D-243B478317B7}" presName="parentText" presStyleLbl="node1" presStyleIdx="0" presStyleCnt="1" custScaleY="29030" custLinFactNeighborX="-9361" custLinFactNeighborY="-32883">
        <dgm:presLayoutVars>
          <dgm:chMax val="1"/>
          <dgm:bulletEnabled val="1"/>
        </dgm:presLayoutVars>
      </dgm:prSet>
      <dgm:spPr/>
      <dgm:t>
        <a:bodyPr/>
        <a:lstStyle/>
        <a:p>
          <a:endParaRPr lang="it-IT"/>
        </a:p>
      </dgm:t>
    </dgm:pt>
    <dgm:pt modelId="{F7CBB971-37A4-4807-BBDF-1A80C96D928B}" type="pres">
      <dgm:prSet presAssocID="{FA9E4E76-9539-442D-BA3D-243B478317B7}" presName="descendantText" presStyleLbl="alignAccFollowNode1" presStyleIdx="0" presStyleCnt="1" custScaleX="80945" custScaleY="21385" custLinFactNeighborX="-3855" custLinFactNeighborY="-40448">
        <dgm:presLayoutVars>
          <dgm:bulletEnabled val="1"/>
        </dgm:presLayoutVars>
      </dgm:prSet>
      <dgm:spPr/>
      <dgm:t>
        <a:bodyPr/>
        <a:lstStyle/>
        <a:p>
          <a:endParaRPr lang="it-IT"/>
        </a:p>
      </dgm:t>
    </dgm:pt>
  </dgm:ptLst>
  <dgm:cxnLst>
    <dgm:cxn modelId="{E9E74DAE-0EE1-459F-B21F-19306F3745CB}" type="presOf" srcId="{4B61F7F3-A710-41F1-9AB8-8FD9FE574AE8}" destId="{F7CBB971-37A4-4807-BBDF-1A80C96D928B}" srcOrd="0" destOrd="0" presId="urn:microsoft.com/office/officeart/2005/8/layout/vList5"/>
    <dgm:cxn modelId="{04C3C4EF-6A8A-4B78-B65E-F6343AB02C53}" type="presOf" srcId="{A6D4AB04-F814-4324-A5BA-A13740B126F7}" destId="{90AB79CB-E6B5-42AB-BA9B-FADD057AB0A3}" srcOrd="0" destOrd="0" presId="urn:microsoft.com/office/officeart/2005/8/layout/vList5"/>
    <dgm:cxn modelId="{97437BC8-A8F5-4CE5-8E85-FB9A6FD87ACD}" srcId="{FA9E4E76-9539-442D-BA3D-243B478317B7}" destId="{4B61F7F3-A710-41F1-9AB8-8FD9FE574AE8}" srcOrd="0" destOrd="0" parTransId="{71ED9207-AEE1-4FBD-BACE-765E5BCE5C38}" sibTransId="{5594EE75-0D93-4E2E-AF68-649B274F3260}"/>
    <dgm:cxn modelId="{EC5CEDF0-E7DB-42B5-AAE7-D95480761B8D}" type="presOf" srcId="{FA9E4E76-9539-442D-BA3D-243B478317B7}" destId="{AB449213-CBE0-48DB-8C89-B228B78A746A}" srcOrd="0" destOrd="0" presId="urn:microsoft.com/office/officeart/2005/8/layout/vList5"/>
    <dgm:cxn modelId="{E0D51554-B94C-4319-B10E-15AFC49A5299}" srcId="{A6D4AB04-F814-4324-A5BA-A13740B126F7}" destId="{FA9E4E76-9539-442D-BA3D-243B478317B7}" srcOrd="0" destOrd="0" parTransId="{2DBF7AFA-7E5C-4336-9F70-EDA511713E15}" sibTransId="{015E317A-F064-4BBF-9598-5B227936D55F}"/>
    <dgm:cxn modelId="{4C11DF14-6A18-4898-A6CD-0ED9A8F11E30}" type="presParOf" srcId="{90AB79CB-E6B5-42AB-BA9B-FADD057AB0A3}" destId="{2A83C490-820F-41F9-94DC-4698BB23CF65}" srcOrd="0" destOrd="0" presId="urn:microsoft.com/office/officeart/2005/8/layout/vList5"/>
    <dgm:cxn modelId="{BD0354B5-92DF-44D2-BF33-9DD45CDBCC5C}" type="presParOf" srcId="{2A83C490-820F-41F9-94DC-4698BB23CF65}" destId="{AB449213-CBE0-48DB-8C89-B228B78A746A}" srcOrd="0" destOrd="0" presId="urn:microsoft.com/office/officeart/2005/8/layout/vList5"/>
    <dgm:cxn modelId="{4BF9BA8F-30BB-4906-91DC-A0CF8581B61D}" type="presParOf" srcId="{2A83C490-820F-41F9-94DC-4698BB23CF65}" destId="{F7CBB971-37A4-4807-BBDF-1A80C96D928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FBD45-A2B7-409B-BBDE-7E2F0CB2F7DA}">
      <dsp:nvSpPr>
        <dsp:cNvPr id="0" name=""/>
        <dsp:cNvSpPr/>
      </dsp:nvSpPr>
      <dsp:spPr>
        <a:xfrm rot="5400000">
          <a:off x="3917774" y="-1340201"/>
          <a:ext cx="2632353" cy="5312764"/>
        </a:xfrm>
        <a:prstGeom prst="round2SameRect">
          <a:avLst/>
        </a:prstGeom>
        <a:solidFill>
          <a:srgbClr val="DDF0C8">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endParaRPr lang="en-GB" sz="1200" kern="1200" dirty="0">
            <a:solidFill>
              <a:schemeClr val="accent2"/>
            </a:solidFill>
          </a:endParaRPr>
        </a:p>
        <a:p>
          <a:pPr marL="171450" lvl="1" indent="-171450" algn="l" defTabSz="800100">
            <a:lnSpc>
              <a:spcPct val="90000"/>
            </a:lnSpc>
            <a:spcBef>
              <a:spcPct val="0"/>
            </a:spcBef>
            <a:spcAft>
              <a:spcPct val="15000"/>
            </a:spcAft>
            <a:buChar char="••"/>
          </a:pPr>
          <a:r>
            <a:rPr lang="en-GB" sz="1800" b="1" i="1" kern="1200" dirty="0">
              <a:solidFill>
                <a:srgbClr val="FF0000"/>
              </a:solidFill>
              <a:hlinkClick xmlns:r="http://schemas.openxmlformats.org/officeDocument/2006/relationships" r:id="rId1" action="ppaction://hlinkfile"/>
            </a:rPr>
            <a:t>Joint </a:t>
          </a:r>
          <a:r>
            <a:rPr lang="en-GB" sz="1800" b="1" i="1" kern="1200" dirty="0" smtClean="0">
              <a:solidFill>
                <a:srgbClr val="FF0000"/>
              </a:solidFill>
              <a:hlinkClick xmlns:r="http://schemas.openxmlformats.org/officeDocument/2006/relationships" r:id="rId1" action="ppaction://hlinkfile"/>
            </a:rPr>
            <a:t>Declaration</a:t>
          </a:r>
          <a:r>
            <a:rPr lang="en-GB" sz="1800" b="1" i="1" kern="1200" dirty="0" smtClean="0">
              <a:solidFill>
                <a:srgbClr val="FF0000"/>
              </a:solidFill>
            </a:rPr>
            <a:t> (for each staff member)</a:t>
          </a:r>
          <a:endParaRPr lang="en-GB" sz="1800" b="1" i="1" kern="1200" dirty="0">
            <a:solidFill>
              <a:srgbClr val="FF0000"/>
            </a:solidFill>
          </a:endParaRPr>
        </a:p>
        <a:p>
          <a:pPr marL="171450" lvl="1" indent="-171450" algn="l" defTabSz="800100">
            <a:lnSpc>
              <a:spcPct val="90000"/>
            </a:lnSpc>
            <a:spcBef>
              <a:spcPct val="0"/>
            </a:spcBef>
            <a:spcAft>
              <a:spcPct val="15000"/>
            </a:spcAft>
            <a:buChar char="••"/>
          </a:pPr>
          <a:r>
            <a:rPr lang="en-GB" sz="1800" b="1" i="1" kern="1200" dirty="0" smtClean="0">
              <a:solidFill>
                <a:srgbClr val="FF0000"/>
              </a:solidFill>
              <a:hlinkClick xmlns:r="http://schemas.openxmlformats.org/officeDocument/2006/relationships" r:id="rId2" action="ppaction://hlinkfile"/>
            </a:rPr>
            <a:t>Time-sheets</a:t>
          </a:r>
          <a:r>
            <a:rPr lang="en-GB" sz="1800" b="1" i="1" kern="1200" dirty="0" smtClean="0">
              <a:solidFill>
                <a:srgbClr val="FF0000"/>
              </a:solidFill>
            </a:rPr>
            <a:t> (for each staff member)</a:t>
          </a:r>
          <a:endParaRPr lang="en-GB" sz="1800" b="1" i="1" kern="1200" dirty="0">
            <a:solidFill>
              <a:srgbClr val="FF0000"/>
            </a:solidFill>
          </a:endParaRPr>
        </a:p>
        <a:p>
          <a:pPr marL="171450" lvl="1" indent="-171450" algn="l" defTabSz="800100">
            <a:lnSpc>
              <a:spcPct val="90000"/>
            </a:lnSpc>
            <a:spcBef>
              <a:spcPct val="0"/>
            </a:spcBef>
            <a:spcAft>
              <a:spcPct val="15000"/>
            </a:spcAft>
            <a:buChar char="••"/>
          </a:pPr>
          <a:r>
            <a:rPr lang="en-GB" sz="1800" kern="1200" dirty="0">
              <a:solidFill>
                <a:srgbClr val="2D5EC1"/>
              </a:solidFill>
            </a:rPr>
            <a:t>Proof of formal contractual relationship /summary in English</a:t>
          </a:r>
        </a:p>
        <a:p>
          <a:pPr marL="171450" lvl="1" indent="-171450" algn="l" defTabSz="800100">
            <a:lnSpc>
              <a:spcPct val="90000"/>
            </a:lnSpc>
            <a:spcBef>
              <a:spcPct val="0"/>
            </a:spcBef>
            <a:spcAft>
              <a:spcPct val="15000"/>
            </a:spcAft>
            <a:buChar char="••"/>
          </a:pPr>
          <a:r>
            <a:rPr lang="en-GB" sz="1800" kern="1200" dirty="0">
              <a:solidFill>
                <a:srgbClr val="2D5EC1"/>
              </a:solidFill>
            </a:rPr>
            <a:t>Evidence justifying workload and activities/outputs (e.g. attendance lists , tangible outputs / products)</a:t>
          </a:r>
        </a:p>
        <a:p>
          <a:pPr marL="171450" lvl="1" indent="-171450" algn="l" defTabSz="800100">
            <a:lnSpc>
              <a:spcPct val="90000"/>
            </a:lnSpc>
            <a:spcBef>
              <a:spcPct val="0"/>
            </a:spcBef>
            <a:spcAft>
              <a:spcPct val="15000"/>
            </a:spcAft>
            <a:buChar char="••"/>
          </a:pPr>
          <a:r>
            <a:rPr lang="en-GB" sz="1800" kern="1200" dirty="0">
              <a:solidFill>
                <a:srgbClr val="2D5EC1"/>
              </a:solidFill>
            </a:rPr>
            <a:t>Payslips and proof of salary payments</a:t>
          </a:r>
        </a:p>
        <a:p>
          <a:pPr marL="114300" lvl="1" indent="-114300" algn="l" defTabSz="533400">
            <a:lnSpc>
              <a:spcPct val="90000"/>
            </a:lnSpc>
            <a:spcBef>
              <a:spcPct val="0"/>
            </a:spcBef>
            <a:spcAft>
              <a:spcPct val="15000"/>
            </a:spcAft>
            <a:buChar char="••"/>
          </a:pPr>
          <a:endParaRPr lang="en-GB" sz="1200" kern="1200" dirty="0">
            <a:solidFill>
              <a:schemeClr val="accent2"/>
            </a:solidFill>
          </a:endParaRPr>
        </a:p>
      </dsp:txBody>
      <dsp:txXfrm rot="-5400000">
        <a:off x="2577569" y="128505"/>
        <a:ext cx="5184263" cy="2375351"/>
      </dsp:txXfrm>
    </dsp:sp>
    <dsp:sp modelId="{38984889-B8F5-45D9-969C-1FED934F4122}">
      <dsp:nvSpPr>
        <dsp:cNvPr id="0" name=""/>
        <dsp:cNvSpPr/>
      </dsp:nvSpPr>
      <dsp:spPr>
        <a:xfrm>
          <a:off x="19176" y="236874"/>
          <a:ext cx="2433877" cy="2079293"/>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GB" sz="2600" kern="1200" dirty="0"/>
            <a:t>Staff</a:t>
          </a:r>
          <a:r>
            <a:rPr lang="en-GB" sz="2600" kern="1200" baseline="0" dirty="0"/>
            <a:t> Costs</a:t>
          </a:r>
          <a:endParaRPr lang="en-GB" sz="2600" kern="1200" dirty="0"/>
        </a:p>
      </dsp:txBody>
      <dsp:txXfrm>
        <a:off x="120679" y="338377"/>
        <a:ext cx="2230871" cy="1876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FBD45-A2B7-409B-BBDE-7E2F0CB2F7DA}">
      <dsp:nvSpPr>
        <dsp:cNvPr id="0" name=""/>
        <dsp:cNvSpPr/>
      </dsp:nvSpPr>
      <dsp:spPr>
        <a:xfrm rot="5400000">
          <a:off x="4417581" y="-1623670"/>
          <a:ext cx="1301469" cy="4623206"/>
        </a:xfrm>
        <a:prstGeom prst="round2SameRect">
          <a:avLst/>
        </a:prstGeom>
        <a:solidFill>
          <a:srgbClr val="DDF0C8">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b="1" kern="1200" dirty="0">
              <a:solidFill>
                <a:srgbClr val="2D5EC1"/>
              </a:solidFill>
            </a:rPr>
            <a:t>Invoice(s) and proofs of payment </a:t>
          </a:r>
        </a:p>
        <a:p>
          <a:pPr marL="114300" lvl="1" indent="-114300" algn="l" defTabSz="622300">
            <a:lnSpc>
              <a:spcPct val="90000"/>
            </a:lnSpc>
            <a:spcBef>
              <a:spcPct val="0"/>
            </a:spcBef>
            <a:spcAft>
              <a:spcPct val="15000"/>
            </a:spcAft>
            <a:buChar char="••"/>
          </a:pPr>
          <a:r>
            <a:rPr lang="en-GB" sz="1400" kern="1200" dirty="0">
              <a:solidFill>
                <a:srgbClr val="2D5EC1"/>
              </a:solidFill>
            </a:rPr>
            <a:t>&gt; EUR 25.000 &lt; EUR 134.000: tendering procedure and three quotations from different suppliers</a:t>
          </a:r>
        </a:p>
        <a:p>
          <a:pPr marL="114300" lvl="1" indent="-114300" algn="l" defTabSz="622300">
            <a:lnSpc>
              <a:spcPct val="90000"/>
            </a:lnSpc>
            <a:spcBef>
              <a:spcPct val="0"/>
            </a:spcBef>
            <a:spcAft>
              <a:spcPct val="15000"/>
            </a:spcAft>
            <a:buChar char="••"/>
          </a:pPr>
          <a:r>
            <a:rPr lang="en-GB" sz="1400" kern="1200" dirty="0">
              <a:solidFill>
                <a:srgbClr val="2D5EC1"/>
              </a:solidFill>
            </a:rPr>
            <a:t>EUR 134.000: procedure according to national legislation</a:t>
          </a:r>
        </a:p>
        <a:p>
          <a:pPr marL="114300" lvl="1" indent="-114300" algn="l" defTabSz="622300">
            <a:lnSpc>
              <a:spcPct val="90000"/>
            </a:lnSpc>
            <a:spcBef>
              <a:spcPct val="0"/>
            </a:spcBef>
            <a:spcAft>
              <a:spcPct val="15000"/>
            </a:spcAft>
            <a:buChar char="••"/>
          </a:pPr>
          <a:r>
            <a:rPr lang="en-GB" sz="1400" b="1" kern="1200" dirty="0">
              <a:solidFill>
                <a:srgbClr val="2D5EC1"/>
              </a:solidFill>
            </a:rPr>
            <a:t>Registration in the inventory </a:t>
          </a:r>
        </a:p>
      </dsp:txBody>
      <dsp:txXfrm rot="-5400000">
        <a:off x="2756713" y="100730"/>
        <a:ext cx="4559674" cy="1174405"/>
      </dsp:txXfrm>
    </dsp:sp>
    <dsp:sp modelId="{38984889-B8F5-45D9-969C-1FED934F4122}">
      <dsp:nvSpPr>
        <dsp:cNvPr id="0" name=""/>
        <dsp:cNvSpPr/>
      </dsp:nvSpPr>
      <dsp:spPr>
        <a:xfrm>
          <a:off x="35312" y="0"/>
          <a:ext cx="2656770" cy="1435132"/>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kern="1200" dirty="0"/>
            <a:t>Equipment</a:t>
          </a:r>
        </a:p>
      </dsp:txBody>
      <dsp:txXfrm>
        <a:off x="105369" y="70057"/>
        <a:ext cx="2516656" cy="1295018"/>
      </dsp:txXfrm>
    </dsp:sp>
    <dsp:sp modelId="{2503487A-F987-466F-943E-82029B83C061}">
      <dsp:nvSpPr>
        <dsp:cNvPr id="0" name=""/>
        <dsp:cNvSpPr/>
      </dsp:nvSpPr>
      <dsp:spPr>
        <a:xfrm rot="5400000">
          <a:off x="4041665" y="152951"/>
          <a:ext cx="2021389" cy="4655118"/>
        </a:xfrm>
        <a:prstGeom prst="round2SameRect">
          <a:avLst/>
        </a:prstGeom>
        <a:solidFill>
          <a:srgbClr val="DDF0C8">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b="1" kern="1200" dirty="0">
              <a:solidFill>
                <a:srgbClr val="2D5EC1"/>
              </a:solidFill>
            </a:rPr>
            <a:t>Invoice(s)</a:t>
          </a:r>
          <a:r>
            <a:rPr lang="en-US" sz="1400" b="1" kern="1200" dirty="0">
              <a:solidFill>
                <a:srgbClr val="2D5EC1"/>
              </a:solidFill>
            </a:rPr>
            <a:t>, subcontracts and </a:t>
          </a:r>
          <a:r>
            <a:rPr lang="en-GB" sz="1400" b="1" kern="1200" dirty="0">
              <a:solidFill>
                <a:srgbClr val="2D5EC1"/>
              </a:solidFill>
            </a:rPr>
            <a:t>proofs of payment </a:t>
          </a:r>
        </a:p>
        <a:p>
          <a:pPr marL="114300" lvl="1" indent="-114300" algn="l" defTabSz="622300">
            <a:lnSpc>
              <a:spcPct val="90000"/>
            </a:lnSpc>
            <a:spcBef>
              <a:spcPct val="0"/>
            </a:spcBef>
            <a:spcAft>
              <a:spcPct val="15000"/>
            </a:spcAft>
            <a:buChar char="••"/>
          </a:pPr>
          <a:r>
            <a:rPr lang="en-GB" sz="1400" kern="1200" dirty="0">
              <a:solidFill>
                <a:srgbClr val="2D5EC1"/>
              </a:solidFill>
            </a:rPr>
            <a:t>&gt; EUR 25.000 &lt; EUR 134.000: tendering procedure and three quotations from different suppliers</a:t>
          </a:r>
        </a:p>
        <a:p>
          <a:pPr marL="114300" lvl="1" indent="-114300" algn="l" defTabSz="622300">
            <a:lnSpc>
              <a:spcPct val="90000"/>
            </a:lnSpc>
            <a:spcBef>
              <a:spcPct val="0"/>
            </a:spcBef>
            <a:spcAft>
              <a:spcPct val="15000"/>
            </a:spcAft>
            <a:buChar char="••"/>
          </a:pPr>
          <a:r>
            <a:rPr lang="en-GB" sz="1400" kern="1200" dirty="0">
              <a:solidFill>
                <a:srgbClr val="2D5EC1"/>
              </a:solidFill>
            </a:rPr>
            <a:t>EUR 134.000: procedure according to national legislation</a:t>
          </a:r>
        </a:p>
        <a:p>
          <a:pPr marL="114300" lvl="1" indent="-114300" algn="l" defTabSz="622300">
            <a:lnSpc>
              <a:spcPct val="90000"/>
            </a:lnSpc>
            <a:spcBef>
              <a:spcPct val="0"/>
            </a:spcBef>
            <a:spcAft>
              <a:spcPct val="15000"/>
            </a:spcAft>
            <a:buChar char="••"/>
          </a:pPr>
          <a:r>
            <a:rPr lang="en-GB" sz="1400" b="1" kern="1200" dirty="0">
              <a:solidFill>
                <a:srgbClr val="2D5EC1"/>
              </a:solidFill>
            </a:rPr>
            <a:t>Travel activities of subcontracted service provider: copies of travel tickets, boarding passes, invoices and receipts</a:t>
          </a:r>
        </a:p>
        <a:p>
          <a:pPr marL="57150" lvl="1" indent="-57150" algn="l" defTabSz="355600">
            <a:lnSpc>
              <a:spcPct val="90000"/>
            </a:lnSpc>
            <a:spcBef>
              <a:spcPct val="0"/>
            </a:spcBef>
            <a:spcAft>
              <a:spcPct val="15000"/>
            </a:spcAft>
            <a:buChar char="••"/>
          </a:pPr>
          <a:endParaRPr lang="en-GB" sz="800" kern="1200" dirty="0"/>
        </a:p>
      </dsp:txBody>
      <dsp:txXfrm rot="-5400000">
        <a:off x="2724801" y="1568491"/>
        <a:ext cx="4556442" cy="1824037"/>
      </dsp:txXfrm>
    </dsp:sp>
    <dsp:sp modelId="{DFB9F11B-6C80-4484-805E-524E384162F8}">
      <dsp:nvSpPr>
        <dsp:cNvPr id="0" name=""/>
        <dsp:cNvSpPr/>
      </dsp:nvSpPr>
      <dsp:spPr>
        <a:xfrm>
          <a:off x="35312" y="1656460"/>
          <a:ext cx="2654176" cy="1722359"/>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kern="1200" dirty="0"/>
            <a:t>Subcontracting</a:t>
          </a:r>
        </a:p>
      </dsp:txBody>
      <dsp:txXfrm>
        <a:off x="119391" y="1740539"/>
        <a:ext cx="2486018" cy="15542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BB971-37A4-4807-BBDF-1A80C96D928B}">
      <dsp:nvSpPr>
        <dsp:cNvPr id="0" name=""/>
        <dsp:cNvSpPr/>
      </dsp:nvSpPr>
      <dsp:spPr>
        <a:xfrm rot="5400000">
          <a:off x="5039192" y="-1952929"/>
          <a:ext cx="866725" cy="4828289"/>
        </a:xfrm>
        <a:prstGeom prst="round2Same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247650" tIns="123825" rIns="247650" bIns="123825" numCol="1" spcCol="1270" anchor="ctr" anchorCtr="0">
          <a:noAutofit/>
        </a:bodyPr>
        <a:lstStyle/>
        <a:p>
          <a:pPr marL="171450" lvl="1" indent="0" algn="l" defTabSz="800100">
            <a:lnSpc>
              <a:spcPct val="90000"/>
            </a:lnSpc>
            <a:spcBef>
              <a:spcPct val="0"/>
            </a:spcBef>
            <a:spcAft>
              <a:spcPct val="15000"/>
            </a:spcAft>
            <a:buChar char="••"/>
          </a:pPr>
          <a:r>
            <a:rPr lang="en-GB" sz="1800" b="1" i="1" kern="1200" dirty="0" smtClean="0">
              <a:solidFill>
                <a:srgbClr val="C00000"/>
              </a:solidFill>
            </a:rPr>
            <a:t>Authorized </a:t>
          </a:r>
          <a:r>
            <a:rPr lang="en-GB" sz="1800" b="1" i="1" kern="1200" dirty="0">
              <a:solidFill>
                <a:srgbClr val="C00000"/>
              </a:solidFill>
            </a:rPr>
            <a:t>by EU Project </a:t>
          </a:r>
          <a:r>
            <a:rPr lang="en-GB" sz="1800" b="1" i="1" kern="1200" dirty="0" smtClean="0">
              <a:solidFill>
                <a:srgbClr val="C00000"/>
              </a:solidFill>
            </a:rPr>
            <a:t>Officer – </a:t>
          </a:r>
          <a:endParaRPr lang="en-GB" sz="1800" kern="1200" dirty="0"/>
        </a:p>
        <a:p>
          <a:pPr marL="171450" lvl="1" indent="0" algn="l" defTabSz="800100">
            <a:lnSpc>
              <a:spcPct val="90000"/>
            </a:lnSpc>
            <a:spcBef>
              <a:spcPct val="0"/>
            </a:spcBef>
            <a:spcAft>
              <a:spcPct val="15000"/>
            </a:spcAft>
            <a:buChar char="••"/>
          </a:pPr>
          <a:r>
            <a:rPr lang="en-GB" sz="1800" b="1" i="1" kern="1200" dirty="0" smtClean="0">
              <a:solidFill>
                <a:srgbClr val="C00000"/>
              </a:solidFill>
            </a:rPr>
            <a:t>the Contract has been signed by USGM and CONDOR</a:t>
          </a:r>
          <a:endParaRPr lang="en-GB" sz="1800" kern="1200" dirty="0"/>
        </a:p>
      </dsp:txBody>
      <dsp:txXfrm rot="-5400000">
        <a:off x="3058410" y="70163"/>
        <a:ext cx="4785979" cy="782105"/>
      </dsp:txXfrm>
    </dsp:sp>
    <dsp:sp modelId="{AB449213-CBE0-48DB-8C89-B228B78A746A}">
      <dsp:nvSpPr>
        <dsp:cNvPr id="0" name=""/>
        <dsp:cNvSpPr/>
      </dsp:nvSpPr>
      <dsp:spPr>
        <a:xfrm>
          <a:off x="0" y="0"/>
          <a:ext cx="3056441" cy="861759"/>
        </a:xfrm>
        <a:prstGeom prst="roundRect">
          <a:avLst/>
        </a:prstGeom>
        <a:solidFill>
          <a:schemeClr val="accent1">
            <a:hueOff val="0"/>
            <a:satOff val="0"/>
            <a:lumOff val="0"/>
            <a:alphaOff val="0"/>
          </a:schemeClr>
        </a:solidFill>
        <a:ln w="12700" cap="flat" cmpd="sng" algn="ctr">
          <a:solidFill>
            <a:srgbClr val="0F549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kern="1200" dirty="0">
              <a:solidFill>
                <a:schemeClr val="accent1">
                  <a:lumMod val="50000"/>
                </a:schemeClr>
              </a:solidFill>
            </a:rPr>
            <a:t>Austrian </a:t>
          </a:r>
          <a:r>
            <a:rPr lang="en-GB" sz="1800" b="1" kern="1200" dirty="0" smtClean="0">
              <a:solidFill>
                <a:schemeClr val="accent1">
                  <a:lumMod val="50000"/>
                </a:schemeClr>
              </a:solidFill>
            </a:rPr>
            <a:t>Organisation Condor Exchange </a:t>
          </a:r>
          <a:r>
            <a:rPr lang="en-GB" sz="1800" b="1" kern="1200" dirty="0">
              <a:solidFill>
                <a:schemeClr val="accent1">
                  <a:lumMod val="50000"/>
                </a:schemeClr>
              </a:solidFill>
            </a:rPr>
            <a:t>Payments’ Service</a:t>
          </a:r>
        </a:p>
      </dsp:txBody>
      <dsp:txXfrm>
        <a:off x="42068" y="42068"/>
        <a:ext cx="2972305" cy="777623"/>
      </dsp:txXfrm>
    </dsp:sp>
    <dsp:sp modelId="{4BE085BB-C848-4F69-A09C-1A87BD75D396}">
      <dsp:nvSpPr>
        <dsp:cNvPr id="0" name=""/>
        <dsp:cNvSpPr/>
      </dsp:nvSpPr>
      <dsp:spPr>
        <a:xfrm>
          <a:off x="0" y="1122515"/>
          <a:ext cx="2836439" cy="1276112"/>
        </a:xfrm>
        <a:prstGeom prst="roundRect">
          <a:avLst/>
        </a:prstGeom>
        <a:solidFill>
          <a:schemeClr val="accent1">
            <a:hueOff val="0"/>
            <a:satOff val="0"/>
            <a:lumOff val="0"/>
            <a:alphaOff val="0"/>
          </a:schemeClr>
        </a:solidFill>
        <a:ln w="12700" cap="flat" cmpd="sng" algn="ctr">
          <a:solidFill>
            <a:srgbClr val="0F549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accent1">
                  <a:lumMod val="50000"/>
                </a:schemeClr>
              </a:solidFill>
            </a:rPr>
            <a:t>Each IR </a:t>
          </a:r>
          <a:r>
            <a:rPr lang="en-GB" sz="1800" b="1" kern="1200" dirty="0" smtClean="0">
              <a:solidFill>
                <a:schemeClr val="accent1">
                  <a:lumMod val="50000"/>
                </a:schemeClr>
              </a:solidFill>
            </a:rPr>
            <a:t>partner </a:t>
          </a:r>
          <a:r>
            <a:rPr lang="en-GB" sz="1800" b="1" kern="1200" dirty="0" smtClean="0">
              <a:solidFill>
                <a:schemeClr val="accent1">
                  <a:lumMod val="50000"/>
                </a:schemeClr>
              </a:solidFill>
            </a:rPr>
            <a:t>needs to provide the requested documents/Information</a:t>
          </a:r>
          <a:endParaRPr lang="en-GB" sz="1800" b="1" kern="1200" dirty="0">
            <a:solidFill>
              <a:schemeClr val="accent1">
                <a:lumMod val="50000"/>
              </a:schemeClr>
            </a:solidFill>
          </a:endParaRPr>
        </a:p>
      </dsp:txBody>
      <dsp:txXfrm>
        <a:off x="62295" y="1184810"/>
        <a:ext cx="2711849" cy="1151522"/>
      </dsp:txXfrm>
    </dsp:sp>
    <dsp:sp modelId="{E910DF3D-EF72-45BA-9E78-1C4FD1E83D81}">
      <dsp:nvSpPr>
        <dsp:cNvPr id="0" name=""/>
        <dsp:cNvSpPr/>
      </dsp:nvSpPr>
      <dsp:spPr>
        <a:xfrm>
          <a:off x="2932388" y="1199751"/>
          <a:ext cx="4711637" cy="1307290"/>
        </a:xfrm>
        <a:prstGeom prst="round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8580" tIns="34290" rIns="68580" bIns="34290" numCol="1" spcCol="1270" anchor="ctr" anchorCtr="0">
          <a:noAutofit/>
        </a:bodyPr>
        <a:lstStyle/>
        <a:p>
          <a:pPr lvl="0" algn="l" defTabSz="800100">
            <a:lnSpc>
              <a:spcPct val="90000"/>
            </a:lnSpc>
            <a:spcBef>
              <a:spcPct val="0"/>
            </a:spcBef>
            <a:spcAft>
              <a:spcPct val="35000"/>
            </a:spcAft>
          </a:pPr>
          <a:r>
            <a:rPr lang="en-GB" sz="1800" b="1" i="1" kern="1200" dirty="0" smtClean="0">
              <a:solidFill>
                <a:srgbClr val="C00000"/>
              </a:solidFill>
            </a:rPr>
            <a:t> Still waiting for </a:t>
          </a:r>
          <a:r>
            <a:rPr lang="en-GB" sz="1800" b="1" i="1" kern="1200" dirty="0" smtClean="0">
              <a:solidFill>
                <a:srgbClr val="C00000"/>
              </a:solidFill>
            </a:rPr>
            <a:t>one IR partner </a:t>
          </a:r>
          <a:r>
            <a:rPr lang="en-GB" sz="1800" b="1" i="1" kern="1200" dirty="0" smtClean="0">
              <a:solidFill>
                <a:srgbClr val="C00000"/>
              </a:solidFill>
            </a:rPr>
            <a:t>missing </a:t>
          </a:r>
          <a:r>
            <a:rPr lang="en-GB" sz="1800" b="1" i="1" kern="1200" dirty="0" smtClean="0">
              <a:solidFill>
                <a:srgbClr val="C00000"/>
              </a:solidFill>
            </a:rPr>
            <a:t>document/information DEADLINE </a:t>
          </a:r>
          <a:r>
            <a:rPr lang="en-GB" sz="1800" b="1" i="1" kern="1200" dirty="0" smtClean="0">
              <a:solidFill>
                <a:srgbClr val="C00000"/>
              </a:solidFill>
            </a:rPr>
            <a:t>02/10/2021</a:t>
          </a:r>
          <a:endParaRPr lang="en-GB" sz="1800" kern="1200" dirty="0"/>
        </a:p>
      </dsp:txBody>
      <dsp:txXfrm>
        <a:off x="2996205" y="1263568"/>
        <a:ext cx="4584003" cy="1179656"/>
      </dsp:txXfrm>
    </dsp:sp>
    <dsp:sp modelId="{3AF87386-FA49-4FBA-BBB6-B9806590118D}">
      <dsp:nvSpPr>
        <dsp:cNvPr id="0" name=""/>
        <dsp:cNvSpPr/>
      </dsp:nvSpPr>
      <dsp:spPr>
        <a:xfrm>
          <a:off x="4842" y="3139192"/>
          <a:ext cx="7879004" cy="1558488"/>
        </a:xfrm>
        <a:prstGeom prst="roundRect">
          <a:avLst/>
        </a:prstGeom>
        <a:solidFill>
          <a:schemeClr val="accent1">
            <a:hueOff val="0"/>
            <a:satOff val="0"/>
            <a:lumOff val="0"/>
            <a:alphaOff val="0"/>
          </a:schemeClr>
        </a:solidFill>
        <a:ln w="12700" cap="flat" cmpd="sng" algn="ctr">
          <a:solidFill>
            <a:srgbClr val="0F549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accent1">
                  <a:lumMod val="50000"/>
                </a:schemeClr>
              </a:solidFill>
            </a:rPr>
            <a:t>USGM will transfer the Funding to CONDOR two weeks later than the date we have </a:t>
          </a:r>
          <a:r>
            <a:rPr lang="en-GB" sz="1800" b="1" kern="1200" dirty="0" smtClean="0">
              <a:solidFill>
                <a:schemeClr val="accent1">
                  <a:lumMod val="50000"/>
                </a:schemeClr>
              </a:solidFill>
            </a:rPr>
            <a:t>received all </a:t>
          </a:r>
          <a:r>
            <a:rPr lang="en-GB" sz="1800" b="1" kern="1200" dirty="0" smtClean="0">
              <a:solidFill>
                <a:schemeClr val="accent1">
                  <a:lumMod val="50000"/>
                </a:schemeClr>
              </a:solidFill>
            </a:rPr>
            <a:t>the documents from IR partners </a:t>
          </a:r>
          <a:endParaRPr lang="en-GB" sz="1800" b="1" kern="1200" dirty="0" smtClean="0">
            <a:solidFill>
              <a:schemeClr val="accent1">
                <a:lumMod val="50000"/>
              </a:schemeClr>
            </a:solidFill>
          </a:endParaRPr>
        </a:p>
        <a:p>
          <a:pPr lvl="0" algn="ctr" defTabSz="800100">
            <a:lnSpc>
              <a:spcPct val="90000"/>
            </a:lnSpc>
            <a:spcBef>
              <a:spcPct val="0"/>
            </a:spcBef>
            <a:spcAft>
              <a:spcPct val="35000"/>
            </a:spcAft>
          </a:pPr>
          <a:r>
            <a:rPr lang="en-GB" sz="1800" b="1" kern="1200" dirty="0" smtClean="0">
              <a:solidFill>
                <a:schemeClr val="accent1">
                  <a:lumMod val="50000"/>
                </a:schemeClr>
              </a:solidFill>
            </a:rPr>
            <a:t>The </a:t>
          </a:r>
          <a:r>
            <a:rPr lang="en-GB" sz="1800" b="1" kern="1200" dirty="0" smtClean="0">
              <a:solidFill>
                <a:schemeClr val="accent1">
                  <a:lumMod val="50000"/>
                </a:schemeClr>
              </a:solidFill>
            </a:rPr>
            <a:t>funding will be Transferred to IR Condor </a:t>
          </a:r>
          <a:r>
            <a:rPr lang="en-GB" sz="1800" b="1" kern="1200" dirty="0" smtClean="0">
              <a:solidFill>
                <a:schemeClr val="accent1">
                  <a:lumMod val="50000"/>
                </a:schemeClr>
              </a:solidFill>
            </a:rPr>
            <a:t>OFFICE </a:t>
          </a:r>
        </a:p>
        <a:p>
          <a:pPr lvl="0" algn="ctr" defTabSz="800100">
            <a:lnSpc>
              <a:spcPct val="90000"/>
            </a:lnSpc>
            <a:spcBef>
              <a:spcPct val="0"/>
            </a:spcBef>
            <a:spcAft>
              <a:spcPct val="35000"/>
            </a:spcAft>
          </a:pPr>
          <a:r>
            <a:rPr lang="en-GB" sz="1800" b="1" kern="1200" dirty="0" smtClean="0">
              <a:solidFill>
                <a:schemeClr val="accent1">
                  <a:lumMod val="50000"/>
                </a:schemeClr>
              </a:solidFill>
            </a:rPr>
            <a:t>(expected by </a:t>
          </a:r>
          <a:r>
            <a:rPr lang="en-GB" sz="1800" b="1" kern="1200" dirty="0" smtClean="0">
              <a:solidFill>
                <a:schemeClr val="accent1">
                  <a:lumMod val="50000"/>
                </a:schemeClr>
              </a:solidFill>
            </a:rPr>
            <a:t>the end of October 2021)</a:t>
          </a:r>
          <a:endParaRPr lang="en-GB" sz="1800" b="1" kern="1200" dirty="0">
            <a:solidFill>
              <a:schemeClr val="accent1">
                <a:lumMod val="50000"/>
              </a:schemeClr>
            </a:solidFill>
          </a:endParaRPr>
        </a:p>
      </dsp:txBody>
      <dsp:txXfrm>
        <a:off x="80921" y="3215271"/>
        <a:ext cx="7726846" cy="14063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FBD45-A2B7-409B-BBDE-7E2F0CB2F7DA}">
      <dsp:nvSpPr>
        <dsp:cNvPr id="0" name=""/>
        <dsp:cNvSpPr/>
      </dsp:nvSpPr>
      <dsp:spPr>
        <a:xfrm rot="5400000">
          <a:off x="4219390" y="-1483083"/>
          <a:ext cx="2304252" cy="5270420"/>
        </a:xfrm>
        <a:prstGeom prst="round2SameRect">
          <a:avLst/>
        </a:prstGeom>
        <a:solidFill>
          <a:srgbClr val="DDF0C8">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0" algn="l" defTabSz="800100">
            <a:lnSpc>
              <a:spcPct val="90000"/>
            </a:lnSpc>
            <a:spcBef>
              <a:spcPct val="0"/>
            </a:spcBef>
            <a:spcAft>
              <a:spcPct val="15000"/>
            </a:spcAft>
            <a:buChar char="••"/>
          </a:pPr>
          <a:endParaRPr lang="en-GB" sz="1800" kern="1200" dirty="0">
            <a:solidFill>
              <a:schemeClr val="accent2"/>
            </a:solidFill>
          </a:endParaRPr>
        </a:p>
        <a:p>
          <a:pPr marL="177800" lvl="1" indent="-177800" algn="l" defTabSz="800100">
            <a:lnSpc>
              <a:spcPct val="90000"/>
            </a:lnSpc>
            <a:spcBef>
              <a:spcPct val="0"/>
            </a:spcBef>
            <a:spcAft>
              <a:spcPct val="15000"/>
            </a:spcAft>
            <a:buChar char="••"/>
          </a:pPr>
          <a:r>
            <a:rPr lang="en-GB" sz="1800" i="1" kern="1200" dirty="0">
              <a:solidFill>
                <a:srgbClr val="FF0000"/>
              </a:solidFill>
              <a:hlinkClick xmlns:r="http://schemas.openxmlformats.org/officeDocument/2006/relationships" r:id="rId1" action="ppaction://hlinkfile"/>
            </a:rPr>
            <a:t>Individual Travel Report (EACEA templates)</a:t>
          </a:r>
          <a:endParaRPr lang="en-GB" sz="1800" i="0" kern="1200" dirty="0">
            <a:solidFill>
              <a:srgbClr val="0F5494"/>
            </a:solidFill>
          </a:endParaRPr>
        </a:p>
        <a:p>
          <a:pPr marL="177800" lvl="1" indent="-177800" algn="l" defTabSz="800100">
            <a:lnSpc>
              <a:spcPct val="90000"/>
            </a:lnSpc>
            <a:spcBef>
              <a:spcPct val="0"/>
            </a:spcBef>
            <a:spcAft>
              <a:spcPct val="15000"/>
            </a:spcAft>
            <a:buChar char="••"/>
          </a:pPr>
          <a:r>
            <a:rPr lang="en-US" sz="1800" i="0" kern="1200" dirty="0">
              <a:solidFill>
                <a:srgbClr val="0F5494"/>
              </a:solidFill>
            </a:rPr>
            <a:t>travel tickets, boarding passes with points of departure and destination, dates and name of the person travelling / Proofs of payment;</a:t>
          </a:r>
          <a:endParaRPr lang="en-GB" sz="1800" i="0" kern="1200" dirty="0">
            <a:solidFill>
              <a:srgbClr val="0F5494"/>
            </a:solidFill>
          </a:endParaRPr>
        </a:p>
        <a:p>
          <a:pPr marL="171450" lvl="1" indent="-171450" algn="l" defTabSz="800100">
            <a:lnSpc>
              <a:spcPct val="90000"/>
            </a:lnSpc>
            <a:spcBef>
              <a:spcPct val="0"/>
            </a:spcBef>
            <a:spcAft>
              <a:spcPct val="15000"/>
            </a:spcAft>
            <a:buChar char="••"/>
          </a:pPr>
          <a:r>
            <a:rPr lang="en-US" sz="1800" i="0" kern="1200" dirty="0">
              <a:solidFill>
                <a:srgbClr val="0F5494"/>
              </a:solidFill>
            </a:rPr>
            <a:t>hotel  invoices and receipts;</a:t>
          </a:r>
          <a:endParaRPr lang="it-IT" sz="1800" i="0" kern="1200" dirty="0">
            <a:solidFill>
              <a:srgbClr val="0F5494"/>
            </a:solidFill>
          </a:endParaRPr>
        </a:p>
        <a:p>
          <a:pPr marL="177800" lvl="2" indent="-177800" algn="l" defTabSz="800100">
            <a:lnSpc>
              <a:spcPct val="90000"/>
            </a:lnSpc>
            <a:spcBef>
              <a:spcPct val="0"/>
            </a:spcBef>
            <a:spcAft>
              <a:spcPct val="15000"/>
            </a:spcAft>
            <a:buChar char="••"/>
          </a:pPr>
          <a:r>
            <a:rPr lang="en-GB" sz="1800" kern="1200" dirty="0">
              <a:solidFill>
                <a:schemeClr val="accent2">
                  <a:lumMod val="75000"/>
                </a:schemeClr>
              </a:solidFill>
            </a:rPr>
            <a:t>agendas, tangible outputs/products, minutes*</a:t>
          </a:r>
        </a:p>
        <a:p>
          <a:pPr marL="177800" lvl="1" indent="-177800" algn="l" defTabSz="533400">
            <a:lnSpc>
              <a:spcPct val="90000"/>
            </a:lnSpc>
            <a:spcBef>
              <a:spcPct val="0"/>
            </a:spcBef>
            <a:spcAft>
              <a:spcPct val="15000"/>
            </a:spcAft>
            <a:buChar char="••"/>
          </a:pPr>
          <a:endParaRPr lang="en-GB" sz="1200" kern="1200" dirty="0">
            <a:solidFill>
              <a:schemeClr val="accent2"/>
            </a:solidFill>
          </a:endParaRPr>
        </a:p>
        <a:p>
          <a:pPr marL="114300" lvl="1" indent="0" algn="l" defTabSz="533400">
            <a:lnSpc>
              <a:spcPct val="90000"/>
            </a:lnSpc>
            <a:spcBef>
              <a:spcPct val="0"/>
            </a:spcBef>
            <a:spcAft>
              <a:spcPct val="15000"/>
            </a:spcAft>
            <a:buChar char="••"/>
          </a:pPr>
          <a:endParaRPr lang="en-GB" sz="1200" kern="1200" dirty="0">
            <a:solidFill>
              <a:schemeClr val="accent2"/>
            </a:solidFill>
          </a:endParaRPr>
        </a:p>
      </dsp:txBody>
      <dsp:txXfrm rot="-5400000">
        <a:off x="2736306" y="112485"/>
        <a:ext cx="5157936" cy="2079284"/>
      </dsp:txXfrm>
    </dsp:sp>
    <dsp:sp modelId="{38984889-B8F5-45D9-969C-1FED934F4122}">
      <dsp:nvSpPr>
        <dsp:cNvPr id="0" name=""/>
        <dsp:cNvSpPr/>
      </dsp:nvSpPr>
      <dsp:spPr>
        <a:xfrm>
          <a:off x="0" y="0"/>
          <a:ext cx="2577730" cy="1820126"/>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a:t>Travel and Costs of Stay </a:t>
          </a:r>
        </a:p>
      </dsp:txBody>
      <dsp:txXfrm>
        <a:off x="88851" y="88851"/>
        <a:ext cx="2400028" cy="16424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BB971-37A4-4807-BBDF-1A80C96D928B}">
      <dsp:nvSpPr>
        <dsp:cNvPr id="0" name=""/>
        <dsp:cNvSpPr/>
      </dsp:nvSpPr>
      <dsp:spPr>
        <a:xfrm rot="5400000">
          <a:off x="4925405" y="-1366179"/>
          <a:ext cx="656198" cy="4085689"/>
        </a:xfrm>
        <a:prstGeom prst="round2Same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247650" tIns="123825" rIns="247650" bIns="123825" numCol="1" spcCol="1270" anchor="ctr" anchorCtr="0">
          <a:noAutofit/>
        </a:bodyPr>
        <a:lstStyle/>
        <a:p>
          <a:pPr marL="171450" lvl="1" indent="0" algn="l" defTabSz="800100">
            <a:lnSpc>
              <a:spcPct val="90000"/>
            </a:lnSpc>
            <a:spcBef>
              <a:spcPct val="0"/>
            </a:spcBef>
            <a:spcAft>
              <a:spcPct val="15000"/>
            </a:spcAft>
            <a:buChar char="••"/>
          </a:pPr>
          <a:r>
            <a:rPr lang="en-GB" sz="1800" b="1" i="1" kern="1200" dirty="0">
              <a:solidFill>
                <a:srgbClr val="C00000"/>
              </a:solidFill>
            </a:rPr>
            <a:t>No prior authorization</a:t>
          </a:r>
          <a:endParaRPr lang="en-GB" sz="1800" kern="1200" dirty="0"/>
        </a:p>
      </dsp:txBody>
      <dsp:txXfrm rot="-5400000">
        <a:off x="3210660" y="380599"/>
        <a:ext cx="4053656" cy="592132"/>
      </dsp:txXfrm>
    </dsp:sp>
    <dsp:sp modelId="{AB449213-CBE0-48DB-8C89-B228B78A746A}">
      <dsp:nvSpPr>
        <dsp:cNvPr id="0" name=""/>
        <dsp:cNvSpPr/>
      </dsp:nvSpPr>
      <dsp:spPr>
        <a:xfrm>
          <a:off x="8404" y="99802"/>
          <a:ext cx="2839212" cy="1113481"/>
        </a:xfrm>
        <a:prstGeom prst="roundRect">
          <a:avLst/>
        </a:prstGeom>
        <a:solidFill>
          <a:schemeClr val="accent1">
            <a:hueOff val="0"/>
            <a:satOff val="0"/>
            <a:lumOff val="0"/>
            <a:alphaOff val="0"/>
          </a:schemeClr>
        </a:solidFill>
        <a:ln w="12700" cap="flat" cmpd="sng" algn="ctr">
          <a:solidFill>
            <a:srgbClr val="0F549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a:solidFill>
                <a:schemeClr val="accent1">
                  <a:lumMod val="50000"/>
                </a:schemeClr>
              </a:solidFill>
            </a:rPr>
            <a:t>Increase </a:t>
          </a:r>
        </a:p>
        <a:p>
          <a:pPr lvl="0" algn="ctr" defTabSz="889000">
            <a:lnSpc>
              <a:spcPct val="90000"/>
            </a:lnSpc>
            <a:spcBef>
              <a:spcPct val="0"/>
            </a:spcBef>
            <a:spcAft>
              <a:spcPct val="35000"/>
            </a:spcAft>
          </a:pPr>
          <a:r>
            <a:rPr lang="en-GB" sz="2000" b="1" kern="1200" dirty="0">
              <a:solidFill>
                <a:schemeClr val="accent1">
                  <a:lumMod val="50000"/>
                </a:schemeClr>
              </a:solidFill>
            </a:rPr>
            <a:t>UP to 10% </a:t>
          </a:r>
        </a:p>
      </dsp:txBody>
      <dsp:txXfrm>
        <a:off x="62760" y="154158"/>
        <a:ext cx="2730500" cy="100476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5" y="5"/>
            <a:ext cx="2890665" cy="49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51" tIns="44924" rIns="89851" bIns="44924"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776873" y="5"/>
            <a:ext cx="2890665" cy="49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51" tIns="44924" rIns="89851" bIns="44924"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5" y="9428163"/>
            <a:ext cx="289066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51" tIns="44924" rIns="89851" bIns="44924"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776873" y="9428163"/>
            <a:ext cx="289066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51" tIns="44924" rIns="89851" bIns="44924" numCol="1" anchor="b" anchorCtr="0" compatLnSpc="1">
            <a:prstTxWarp prst="textNoShape">
              <a:avLst/>
            </a:prstTxWarp>
          </a:bodyPr>
          <a:lstStyle>
            <a:lvl1pPr algn="r">
              <a:defRPr>
                <a:solidFill>
                  <a:schemeClr val="tx1"/>
                </a:solidFill>
                <a:latin typeface="Arial" charset="0"/>
              </a:defRPr>
            </a:lvl1pPr>
          </a:lstStyle>
          <a:p>
            <a:fld id="{8E6B12B6-30F9-4D6E-9909-B8F746D8B87C}" type="slidenum">
              <a:rPr lang="en-GB" altLang="en-US"/>
              <a:pPr/>
              <a:t>‹N›</a:t>
            </a:fld>
            <a:endParaRPr lang="en-GB" altLang="en-US"/>
          </a:p>
        </p:txBody>
      </p:sp>
    </p:spTree>
    <p:extLst>
      <p:ext uri="{BB962C8B-B14F-4D97-AF65-F5344CB8AC3E}">
        <p14:creationId xmlns:p14="http://schemas.microsoft.com/office/powerpoint/2010/main" val="1083235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5" y="5"/>
            <a:ext cx="2890665" cy="49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51" tIns="44924" rIns="89851" bIns="44924"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776873" y="5"/>
            <a:ext cx="2890665" cy="49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51" tIns="44924" rIns="89851" bIns="44924"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8540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66603" y="4714875"/>
            <a:ext cx="5335893" cy="4467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51" tIns="44924" rIns="89851" bIns="44924"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6870" name="Rectangle 6"/>
          <p:cNvSpPr>
            <a:spLocks noGrp="1" noChangeArrowheads="1"/>
          </p:cNvSpPr>
          <p:nvPr>
            <p:ph type="ftr" sz="quarter" idx="4"/>
          </p:nvPr>
        </p:nvSpPr>
        <p:spPr bwMode="auto">
          <a:xfrm>
            <a:off x="5" y="9428163"/>
            <a:ext cx="289066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51" tIns="44924" rIns="89851" bIns="44924"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776873" y="9428163"/>
            <a:ext cx="289066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51" tIns="44924" rIns="89851" bIns="44924" numCol="1" anchor="b" anchorCtr="0" compatLnSpc="1">
            <a:prstTxWarp prst="textNoShape">
              <a:avLst/>
            </a:prstTxWarp>
          </a:bodyPr>
          <a:lstStyle>
            <a:lvl1pPr algn="r">
              <a:defRPr>
                <a:solidFill>
                  <a:schemeClr val="tx1"/>
                </a:solidFill>
                <a:latin typeface="Arial" charset="0"/>
              </a:defRPr>
            </a:lvl1pPr>
          </a:lstStyle>
          <a:p>
            <a:fld id="{0092B2D2-748F-4979-AEA9-D42BA039DA45}" type="slidenum">
              <a:rPr lang="en-GB" altLang="en-US"/>
              <a:pPr/>
              <a:t>‹N›</a:t>
            </a:fld>
            <a:endParaRPr lang="en-GB" altLang="en-US"/>
          </a:p>
        </p:txBody>
      </p:sp>
    </p:spTree>
    <p:extLst>
      <p:ext uri="{BB962C8B-B14F-4D97-AF65-F5344CB8AC3E}">
        <p14:creationId xmlns:p14="http://schemas.microsoft.com/office/powerpoint/2010/main" val="36683406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854075" y="744538"/>
            <a:ext cx="4962525" cy="3722687"/>
          </a:xfrm>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98498">
              <a:defRPr/>
            </a:pPr>
            <a:endParaRPr lang="fr-BE" sz="1100" dirty="0"/>
          </a:p>
        </p:txBody>
      </p:sp>
      <p:sp>
        <p:nvSpPr>
          <p:cNvPr id="4" name="Slide Number Placeholder 3"/>
          <p:cNvSpPr>
            <a:spLocks noGrp="1"/>
          </p:cNvSpPr>
          <p:nvPr>
            <p:ph type="sldNum" sz="quarter" idx="5"/>
          </p:nvPr>
        </p:nvSpPr>
        <p:spPr/>
        <p:txBody>
          <a:bodyPr/>
          <a:lstStyle/>
          <a:p>
            <a:pPr>
              <a:defRPr/>
            </a:pPr>
            <a:fld id="{A829242D-06DE-4A82-B5D0-5D7DA4F56266}" type="slidenum">
              <a:rPr lang="en-GB"/>
              <a:pPr>
                <a:defRPr/>
              </a:pPr>
              <a:t>1</a:t>
            </a:fld>
            <a:endParaRPr lang="en-GB"/>
          </a:p>
        </p:txBody>
      </p:sp>
    </p:spTree>
    <p:extLst>
      <p:ext uri="{BB962C8B-B14F-4D97-AF65-F5344CB8AC3E}">
        <p14:creationId xmlns:p14="http://schemas.microsoft.com/office/powerpoint/2010/main" val="388450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6196" y="4597727"/>
            <a:ext cx="6336704" cy="4584375"/>
          </a:xfrm>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10</a:t>
            </a:fld>
            <a:endParaRPr lang="en-GB" altLang="en-US"/>
          </a:p>
        </p:txBody>
      </p:sp>
    </p:spTree>
    <p:extLst>
      <p:ext uri="{BB962C8B-B14F-4D97-AF65-F5344CB8AC3E}">
        <p14:creationId xmlns:p14="http://schemas.microsoft.com/office/powerpoint/2010/main" val="2120021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9AE58AA2-7774-4C51-BA74-587EBF68F257}" type="slidenum">
              <a:rPr lang="en-GB" smtClean="0"/>
              <a:pPr/>
              <a:t>11</a:t>
            </a:fld>
            <a:endParaRPr lang="en-GB"/>
          </a:p>
        </p:txBody>
      </p:sp>
    </p:spTree>
    <p:extLst>
      <p:ext uri="{BB962C8B-B14F-4D97-AF65-F5344CB8AC3E}">
        <p14:creationId xmlns:p14="http://schemas.microsoft.com/office/powerpoint/2010/main" val="1105579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9AE58AA2-7774-4C51-BA74-587EBF68F257}" type="slidenum">
              <a:rPr lang="en-GB" smtClean="0"/>
              <a:pPr/>
              <a:t>12</a:t>
            </a:fld>
            <a:endParaRPr lang="en-GB"/>
          </a:p>
        </p:txBody>
      </p:sp>
    </p:spTree>
    <p:extLst>
      <p:ext uri="{BB962C8B-B14F-4D97-AF65-F5344CB8AC3E}">
        <p14:creationId xmlns:p14="http://schemas.microsoft.com/office/powerpoint/2010/main" val="2423351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9AE58AA2-7774-4C51-BA74-587EBF68F257}" type="slidenum">
              <a:rPr lang="en-GB" smtClean="0"/>
              <a:pPr/>
              <a:t>13</a:t>
            </a:fld>
            <a:endParaRPr lang="en-GB"/>
          </a:p>
        </p:txBody>
      </p:sp>
    </p:spTree>
    <p:extLst>
      <p:ext uri="{BB962C8B-B14F-4D97-AF65-F5344CB8AC3E}">
        <p14:creationId xmlns:p14="http://schemas.microsoft.com/office/powerpoint/2010/main" val="448872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9AE58AA2-7774-4C51-BA74-587EBF68F257}" type="slidenum">
              <a:rPr lang="en-GB" smtClean="0"/>
              <a:pPr/>
              <a:t>14</a:t>
            </a:fld>
            <a:endParaRPr lang="en-GB"/>
          </a:p>
        </p:txBody>
      </p:sp>
    </p:spTree>
    <p:extLst>
      <p:ext uri="{BB962C8B-B14F-4D97-AF65-F5344CB8AC3E}">
        <p14:creationId xmlns:p14="http://schemas.microsoft.com/office/powerpoint/2010/main" val="2854714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15</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16</a:t>
            </a:fld>
            <a:endParaRPr lang="en-GB" altLang="en-US"/>
          </a:p>
        </p:txBody>
      </p:sp>
    </p:spTree>
    <p:extLst>
      <p:ext uri="{BB962C8B-B14F-4D97-AF65-F5344CB8AC3E}">
        <p14:creationId xmlns:p14="http://schemas.microsoft.com/office/powerpoint/2010/main" val="864956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4608" y="4714875"/>
            <a:ext cx="6278945" cy="4467226"/>
          </a:xfrm>
        </p:spPr>
        <p:txBody>
          <a:bodyPr/>
          <a:lstStyle/>
          <a:p>
            <a:pPr algn="just" defTabSz="898498">
              <a:defRPr/>
            </a:pPr>
            <a:r>
              <a:rPr lang="en-US" sz="1100" dirty="0"/>
              <a:t>Equipment should be instrumental to the objectives of the project and should therefore be purchased at the beginning of the project implementation period. The procurement and delivery of equipment to Partner Country institutions is often a rather complex procedure that should be taken into consideration at the planning stage. In addition, as above mentioned, VAT is not considered as an eligible project cost. Therefore, the measures for the exemption should be launched sufficiently in advance to the purchase of the equipment. </a:t>
            </a:r>
          </a:p>
          <a:p>
            <a:pPr algn="just" defTabSz="898498">
              <a:defRPr/>
            </a:pPr>
            <a:r>
              <a:rPr lang="en-US" sz="1100" dirty="0"/>
              <a:t> </a:t>
            </a:r>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17</a:t>
            </a:fld>
            <a:endParaRPr lang="en-GB" altLang="en-US"/>
          </a:p>
        </p:txBody>
      </p:sp>
    </p:spTree>
    <p:extLst>
      <p:ext uri="{BB962C8B-B14F-4D97-AF65-F5344CB8AC3E}">
        <p14:creationId xmlns:p14="http://schemas.microsoft.com/office/powerpoint/2010/main" val="3050173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4373" y="4714875"/>
            <a:ext cx="5930115" cy="4467226"/>
          </a:xfrm>
        </p:spPr>
        <p:txBody>
          <a:bodyPr/>
          <a:lstStyle/>
          <a:p>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18</a:t>
            </a:fld>
            <a:endParaRPr lang="en-GB" altLang="en-US"/>
          </a:p>
        </p:txBody>
      </p:sp>
    </p:spTree>
    <p:extLst>
      <p:ext uri="{BB962C8B-B14F-4D97-AF65-F5344CB8AC3E}">
        <p14:creationId xmlns:p14="http://schemas.microsoft.com/office/powerpoint/2010/main" val="775961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4207"/>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19</a:t>
            </a:fld>
            <a:endParaRPr lang="en-GB" altLang="en-US"/>
          </a:p>
        </p:txBody>
      </p:sp>
    </p:spTree>
    <p:extLst>
      <p:ext uri="{BB962C8B-B14F-4D97-AF65-F5344CB8AC3E}">
        <p14:creationId xmlns:p14="http://schemas.microsoft.com/office/powerpoint/2010/main" val="1958636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pPr algn="just"/>
            <a:r>
              <a:rPr lang="en-US" sz="1100" dirty="0"/>
              <a:t>where the value of a contract awarded in accordance with those Articles is over EUR 25.000 and less than EUR 134.000, the beneficiaries shall launch a tendering procedure and obtain competitive offers from at least three suppliers and retain the one offering best value for money, observing the principles of transparency and equal treatment of potential contractors and taking care to avoid conflicts of interests. </a:t>
            </a:r>
            <a:endParaRPr lang="en-GB" sz="1100" dirty="0"/>
          </a:p>
        </p:txBody>
      </p:sp>
      <p:sp>
        <p:nvSpPr>
          <p:cNvPr id="4" name="Slide Number Placeholder 3"/>
          <p:cNvSpPr>
            <a:spLocks noGrp="1"/>
          </p:cNvSpPr>
          <p:nvPr>
            <p:ph type="sldNum" sz="quarter" idx="10"/>
          </p:nvPr>
        </p:nvSpPr>
        <p:spPr/>
        <p:txBody>
          <a:bodyPr/>
          <a:lstStyle/>
          <a:p>
            <a:fld id="{9AE58AA2-7774-4C51-BA74-587EBF68F257}" type="slidenum">
              <a:rPr lang="en-GB" smtClean="0"/>
              <a:pPr/>
              <a:t>20</a:t>
            </a:fld>
            <a:endParaRPr lang="en-GB"/>
          </a:p>
        </p:txBody>
      </p:sp>
    </p:spTree>
    <p:extLst>
      <p:ext uri="{BB962C8B-B14F-4D97-AF65-F5344CB8AC3E}">
        <p14:creationId xmlns:p14="http://schemas.microsoft.com/office/powerpoint/2010/main" val="1105579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pPr algn="just"/>
            <a:r>
              <a:rPr lang="en-US" sz="1100" dirty="0"/>
              <a:t>where the value of a contract awarded in accordance with those Articles is over EUR 25.000 and less than EUR 134.000, the beneficiaries shall launch a tendering procedure and obtain competitive offers from at least three suppliers and retain the one offering best value for money, observing the principles of transparency and equal treatment of potential contractors and taking care to avoid conflicts of interests. </a:t>
            </a:r>
            <a:endParaRPr lang="en-GB" sz="1100" dirty="0"/>
          </a:p>
        </p:txBody>
      </p:sp>
      <p:sp>
        <p:nvSpPr>
          <p:cNvPr id="4" name="Slide Number Placeholder 3"/>
          <p:cNvSpPr>
            <a:spLocks noGrp="1"/>
          </p:cNvSpPr>
          <p:nvPr>
            <p:ph type="sldNum" sz="quarter" idx="10"/>
          </p:nvPr>
        </p:nvSpPr>
        <p:spPr/>
        <p:txBody>
          <a:bodyPr/>
          <a:lstStyle/>
          <a:p>
            <a:fld id="{9AE58AA2-7774-4C51-BA74-587EBF68F257}" type="slidenum">
              <a:rPr lang="en-GB" smtClean="0"/>
              <a:pPr/>
              <a:t>21</a:t>
            </a:fld>
            <a:endParaRPr lang="en-GB"/>
          </a:p>
        </p:txBody>
      </p:sp>
    </p:spTree>
    <p:extLst>
      <p:ext uri="{BB962C8B-B14F-4D97-AF65-F5344CB8AC3E}">
        <p14:creationId xmlns:p14="http://schemas.microsoft.com/office/powerpoint/2010/main" val="2300690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i="1"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22</a:t>
            </a:fld>
            <a:endParaRPr lang="en-GB" altLang="en-US"/>
          </a:p>
        </p:txBody>
      </p:sp>
    </p:spTree>
    <p:extLst>
      <p:ext uri="{BB962C8B-B14F-4D97-AF65-F5344CB8AC3E}">
        <p14:creationId xmlns:p14="http://schemas.microsoft.com/office/powerpoint/2010/main" val="163455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23</a:t>
            </a:fld>
            <a:endParaRPr lang="en-GB" altLang="en-US"/>
          </a:p>
        </p:txBody>
      </p:sp>
    </p:spTree>
    <p:extLst>
      <p:ext uri="{BB962C8B-B14F-4D97-AF65-F5344CB8AC3E}">
        <p14:creationId xmlns:p14="http://schemas.microsoft.com/office/powerpoint/2010/main" val="3291786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4605" y="4674688"/>
            <a:ext cx="6139413" cy="4467226"/>
          </a:xfrm>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24</a:t>
            </a:fld>
            <a:endParaRPr lang="en-GB" altLang="en-US"/>
          </a:p>
        </p:txBody>
      </p:sp>
    </p:spTree>
    <p:extLst>
      <p:ext uri="{BB962C8B-B14F-4D97-AF65-F5344CB8AC3E}">
        <p14:creationId xmlns:p14="http://schemas.microsoft.com/office/powerpoint/2010/main" val="2914465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4605" y="4674688"/>
            <a:ext cx="6139413" cy="4467226"/>
          </a:xfrm>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25</a:t>
            </a:fld>
            <a:endParaRPr lang="en-GB" altLang="en-US"/>
          </a:p>
        </p:txBody>
      </p:sp>
    </p:spTree>
    <p:extLst>
      <p:ext uri="{BB962C8B-B14F-4D97-AF65-F5344CB8AC3E}">
        <p14:creationId xmlns:p14="http://schemas.microsoft.com/office/powerpoint/2010/main" val="1824314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sz="10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26</a:t>
            </a:fld>
            <a:endParaRPr lang="en-GB" altLang="en-US"/>
          </a:p>
        </p:txBody>
      </p:sp>
    </p:spTree>
    <p:extLst>
      <p:ext uri="{BB962C8B-B14F-4D97-AF65-F5344CB8AC3E}">
        <p14:creationId xmlns:p14="http://schemas.microsoft.com/office/powerpoint/2010/main" val="39131951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9AE58AA2-7774-4C51-BA74-587EBF68F257}" type="slidenum">
              <a:rPr lang="en-GB" smtClean="0"/>
              <a:pPr/>
              <a:t>27</a:t>
            </a:fld>
            <a:endParaRPr lang="en-GB"/>
          </a:p>
        </p:txBody>
      </p:sp>
    </p:spTree>
    <p:extLst>
      <p:ext uri="{BB962C8B-B14F-4D97-AF65-F5344CB8AC3E}">
        <p14:creationId xmlns:p14="http://schemas.microsoft.com/office/powerpoint/2010/main" val="5359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9AE58AA2-7774-4C51-BA74-587EBF68F257}" type="slidenum">
              <a:rPr lang="en-GB" smtClean="0"/>
              <a:pPr/>
              <a:t>28</a:t>
            </a:fld>
            <a:endParaRPr lang="en-GB"/>
          </a:p>
        </p:txBody>
      </p:sp>
    </p:spTree>
    <p:extLst>
      <p:ext uri="{BB962C8B-B14F-4D97-AF65-F5344CB8AC3E}">
        <p14:creationId xmlns:p14="http://schemas.microsoft.com/office/powerpoint/2010/main" val="2142910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9AE58AA2-7774-4C51-BA74-587EBF68F257}" type="slidenum">
              <a:rPr lang="en-GB" smtClean="0"/>
              <a:pPr/>
              <a:t>29</a:t>
            </a:fld>
            <a:endParaRPr lang="en-GB"/>
          </a:p>
        </p:txBody>
      </p:sp>
    </p:spTree>
    <p:extLst>
      <p:ext uri="{BB962C8B-B14F-4D97-AF65-F5344CB8AC3E}">
        <p14:creationId xmlns:p14="http://schemas.microsoft.com/office/powerpoint/2010/main" val="98990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r>
              <a:rPr lang="en-GB" dirty="0"/>
              <a:t>Documents on which this presentation</a:t>
            </a:r>
            <a:r>
              <a:rPr lang="en-GB" baseline="0" dirty="0"/>
              <a:t> is based and key documents and links for reporting of costs</a:t>
            </a: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30</a:t>
            </a:fld>
            <a:endParaRPr lang="en-GB" altLang="en-US"/>
          </a:p>
        </p:txBody>
      </p:sp>
    </p:spTree>
    <p:extLst>
      <p:ext uri="{BB962C8B-B14F-4D97-AF65-F5344CB8AC3E}">
        <p14:creationId xmlns:p14="http://schemas.microsoft.com/office/powerpoint/2010/main" val="968433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31</a:t>
            </a:fld>
            <a:endParaRPr lang="en-GB" altLang="en-US"/>
          </a:p>
        </p:txBody>
      </p:sp>
    </p:spTree>
    <p:extLst>
      <p:ext uri="{BB962C8B-B14F-4D97-AF65-F5344CB8AC3E}">
        <p14:creationId xmlns:p14="http://schemas.microsoft.com/office/powerpoint/2010/main" val="3559676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32</a:t>
            </a:fld>
            <a:endParaRPr lang="en-GB" altLang="en-US"/>
          </a:p>
        </p:txBody>
      </p:sp>
    </p:spTree>
    <p:extLst>
      <p:ext uri="{BB962C8B-B14F-4D97-AF65-F5344CB8AC3E}">
        <p14:creationId xmlns:p14="http://schemas.microsoft.com/office/powerpoint/2010/main" val="12317799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33</a:t>
            </a:fld>
            <a:endParaRPr lang="en-GB" altLang="en-US"/>
          </a:p>
        </p:txBody>
      </p:sp>
    </p:spTree>
    <p:extLst>
      <p:ext uri="{BB962C8B-B14F-4D97-AF65-F5344CB8AC3E}">
        <p14:creationId xmlns:p14="http://schemas.microsoft.com/office/powerpoint/2010/main" val="42855310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5071" y="4714875"/>
            <a:ext cx="6209180" cy="4467226"/>
          </a:xfrm>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34</a:t>
            </a:fld>
            <a:endParaRPr lang="en-GB" altLang="en-US"/>
          </a:p>
        </p:txBody>
      </p:sp>
    </p:spTree>
    <p:extLst>
      <p:ext uri="{BB962C8B-B14F-4D97-AF65-F5344CB8AC3E}">
        <p14:creationId xmlns:p14="http://schemas.microsoft.com/office/powerpoint/2010/main" val="35998724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35</a:t>
            </a:fld>
            <a:endParaRPr lang="en-GB" altLang="en-US"/>
          </a:p>
        </p:txBody>
      </p:sp>
    </p:spTree>
    <p:extLst>
      <p:ext uri="{BB962C8B-B14F-4D97-AF65-F5344CB8AC3E}">
        <p14:creationId xmlns:p14="http://schemas.microsoft.com/office/powerpoint/2010/main" val="10872784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36</a:t>
            </a:fld>
            <a:endParaRPr lang="en-GB" altLang="en-US"/>
          </a:p>
        </p:txBody>
      </p:sp>
    </p:spTree>
    <p:extLst>
      <p:ext uri="{BB962C8B-B14F-4D97-AF65-F5344CB8AC3E}">
        <p14:creationId xmlns:p14="http://schemas.microsoft.com/office/powerpoint/2010/main" val="18541696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37</a:t>
            </a:fld>
            <a:endParaRPr lang="en-GB" altLang="en-US"/>
          </a:p>
        </p:txBody>
      </p:sp>
    </p:spTree>
    <p:extLst>
      <p:ext uri="{BB962C8B-B14F-4D97-AF65-F5344CB8AC3E}">
        <p14:creationId xmlns:p14="http://schemas.microsoft.com/office/powerpoint/2010/main" val="776234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9AE58AA2-7774-4C51-BA74-587EBF68F257}" type="slidenum">
              <a:rPr lang="en-GB" smtClean="0"/>
              <a:pPr/>
              <a:t>38</a:t>
            </a:fld>
            <a:endParaRPr lang="en-GB"/>
          </a:p>
        </p:txBody>
      </p:sp>
    </p:spTree>
    <p:extLst>
      <p:ext uri="{BB962C8B-B14F-4D97-AF65-F5344CB8AC3E}">
        <p14:creationId xmlns:p14="http://schemas.microsoft.com/office/powerpoint/2010/main" val="3590452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4608" y="4714875"/>
            <a:ext cx="6278945" cy="4467226"/>
          </a:xfrm>
        </p:spPr>
        <p:txBody>
          <a:bodyPr/>
          <a:lstStyle/>
          <a:p>
            <a:pPr algn="just" defTabSz="898498">
              <a:defRPr/>
            </a:pPr>
            <a:r>
              <a:rPr lang="en-US" sz="1100" dirty="0"/>
              <a:t>Equipment should be instrumental to the objectives of the project and should therefore be purchased at the beginning of the project implementation period. The procurement and delivery of equipment to Partner Country institutions is often a rather complex procedure that should be taken into consideration at the planning stage. In addition, as above mentioned, VAT is not considered as an eligible project cost. Therefore, the measures for the exemption should be launched sufficiently in advance to the purchase of the equipment. </a:t>
            </a:r>
          </a:p>
          <a:p>
            <a:pPr algn="just" defTabSz="898498">
              <a:defRPr/>
            </a:pPr>
            <a:r>
              <a:rPr lang="en-US" sz="1100" dirty="0"/>
              <a:t> </a:t>
            </a:r>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39</a:t>
            </a:fld>
            <a:endParaRPr lang="en-GB" altLang="en-US"/>
          </a:p>
        </p:txBody>
      </p:sp>
    </p:spTree>
    <p:extLst>
      <p:ext uri="{BB962C8B-B14F-4D97-AF65-F5344CB8AC3E}">
        <p14:creationId xmlns:p14="http://schemas.microsoft.com/office/powerpoint/2010/main" val="1314534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4</a:t>
            </a:fld>
            <a:endParaRPr lang="en-GB" altLang="en-US"/>
          </a:p>
        </p:txBody>
      </p:sp>
    </p:spTree>
    <p:extLst>
      <p:ext uri="{BB962C8B-B14F-4D97-AF65-F5344CB8AC3E}">
        <p14:creationId xmlns:p14="http://schemas.microsoft.com/office/powerpoint/2010/main" val="34739360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4608" y="4714875"/>
            <a:ext cx="6278945" cy="4467226"/>
          </a:xfrm>
        </p:spPr>
        <p:txBody>
          <a:bodyPr/>
          <a:lstStyle/>
          <a:p>
            <a:pPr algn="just" defTabSz="898498">
              <a:defRPr/>
            </a:pPr>
            <a:r>
              <a:rPr lang="en-US" sz="1100" dirty="0"/>
              <a:t>Equipment should be instrumental to the objectives of the project and should therefore be purchased at the beginning of the project implementation period. The procurement and delivery of equipment to Partner Country institutions is often a rather complex procedure that should be taken into consideration at the planning stage. In addition, as above mentioned, VAT is not considered as an eligible project cost. Therefore, the measures for the exemption should be launched sufficiently in advance to the purchase of the equipment. </a:t>
            </a:r>
          </a:p>
          <a:p>
            <a:pPr algn="just" defTabSz="898498">
              <a:defRPr/>
            </a:pPr>
            <a:r>
              <a:rPr lang="en-US" sz="1100" dirty="0"/>
              <a:t> </a:t>
            </a:r>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40</a:t>
            </a:fld>
            <a:endParaRPr lang="en-GB" altLang="en-US"/>
          </a:p>
        </p:txBody>
      </p:sp>
    </p:spTree>
    <p:extLst>
      <p:ext uri="{BB962C8B-B14F-4D97-AF65-F5344CB8AC3E}">
        <p14:creationId xmlns:p14="http://schemas.microsoft.com/office/powerpoint/2010/main" val="1167490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4207"/>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41</a:t>
            </a:fld>
            <a:endParaRPr lang="en-GB" altLang="en-US"/>
          </a:p>
        </p:txBody>
      </p:sp>
    </p:spTree>
    <p:extLst>
      <p:ext uri="{BB962C8B-B14F-4D97-AF65-F5344CB8AC3E}">
        <p14:creationId xmlns:p14="http://schemas.microsoft.com/office/powerpoint/2010/main" val="8791036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42</a:t>
            </a:fld>
            <a:endParaRPr lang="en-GB" altLang="en-US"/>
          </a:p>
        </p:txBody>
      </p:sp>
    </p:spTree>
    <p:extLst>
      <p:ext uri="{BB962C8B-B14F-4D97-AF65-F5344CB8AC3E}">
        <p14:creationId xmlns:p14="http://schemas.microsoft.com/office/powerpoint/2010/main" val="16133164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43</a:t>
            </a:fld>
            <a:endParaRPr lang="en-GB" altLang="en-US"/>
          </a:p>
        </p:txBody>
      </p:sp>
    </p:spTree>
    <p:extLst>
      <p:ext uri="{BB962C8B-B14F-4D97-AF65-F5344CB8AC3E}">
        <p14:creationId xmlns:p14="http://schemas.microsoft.com/office/powerpoint/2010/main" val="28010936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E58AA2-7774-4C51-BA74-587EBF68F257}" type="slidenum">
              <a:rPr lang="en-GB" smtClean="0"/>
              <a:pPr/>
              <a:t>44</a:t>
            </a:fld>
            <a:endParaRPr lang="en-GB"/>
          </a:p>
        </p:txBody>
      </p:sp>
    </p:spTree>
    <p:extLst>
      <p:ext uri="{BB962C8B-B14F-4D97-AF65-F5344CB8AC3E}">
        <p14:creationId xmlns:p14="http://schemas.microsoft.com/office/powerpoint/2010/main" val="37928794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sz="10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45</a:t>
            </a:fld>
            <a:endParaRPr lang="en-GB" altLang="en-US"/>
          </a:p>
        </p:txBody>
      </p:sp>
    </p:spTree>
    <p:extLst>
      <p:ext uri="{BB962C8B-B14F-4D97-AF65-F5344CB8AC3E}">
        <p14:creationId xmlns:p14="http://schemas.microsoft.com/office/powerpoint/2010/main" val="12663769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8498" rtl="0" eaLnBrk="0" fontAlgn="base" latinLnBrk="0" hangingPunct="0">
              <a:lnSpc>
                <a:spcPct val="100000"/>
              </a:lnSpc>
              <a:spcBef>
                <a:spcPct val="30000"/>
              </a:spcBef>
              <a:spcAft>
                <a:spcPct val="0"/>
              </a:spcAft>
              <a:buClrTx/>
              <a:buSzTx/>
              <a:buFontTx/>
              <a:buNone/>
              <a:tabLst/>
              <a:defRPr/>
            </a:pPr>
            <a:r>
              <a:rPr lang="it-IT" sz="1200" b="1" dirty="0">
                <a:solidFill>
                  <a:srgbClr val="FF0000"/>
                </a:solidFill>
              </a:rPr>
              <a:t>TEMPLATES TO BE PROVIDED BY MID MARCH ON DRIVE</a:t>
            </a:r>
            <a:r>
              <a:rPr lang="en-GB" sz="1200" b="0" dirty="0">
                <a:solidFill>
                  <a:schemeClr val="tx1"/>
                </a:solidFill>
              </a:rPr>
              <a:t>.</a:t>
            </a:r>
            <a:r>
              <a:rPr lang="en-GB" sz="1200" b="0" baseline="0" dirty="0">
                <a:solidFill>
                  <a:schemeClr val="tx1"/>
                </a:solidFill>
              </a:rPr>
              <a:t> Each partner must fill in the document but the WP leader will have the task to provide an overview of their </a:t>
            </a:r>
            <a:r>
              <a:rPr lang="en-GB" sz="1200" b="0" baseline="0" dirty="0" err="1">
                <a:solidFill>
                  <a:schemeClr val="tx1"/>
                </a:solidFill>
              </a:rPr>
              <a:t>wP</a:t>
            </a:r>
            <a:endParaRPr lang="it-IT" sz="1200" b="1" dirty="0">
              <a:solidFill>
                <a:srgbClr val="FF0000"/>
              </a:solidFill>
            </a:endParaRPr>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46</a:t>
            </a:fld>
            <a:endParaRPr lang="en-GB" altLang="en-US"/>
          </a:p>
        </p:txBody>
      </p:sp>
    </p:spTree>
    <p:extLst>
      <p:ext uri="{BB962C8B-B14F-4D97-AF65-F5344CB8AC3E}">
        <p14:creationId xmlns:p14="http://schemas.microsoft.com/office/powerpoint/2010/main" val="3068645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898498">
              <a:defRPr/>
            </a:pP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5</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100" dirty="0"/>
              <a:t>The word "grant" refers to the amount of financing that may be requested from the </a:t>
            </a:r>
            <a:r>
              <a:rPr lang="en-US" sz="1100" dirty="0" err="1"/>
              <a:t>programme</a:t>
            </a:r>
            <a:r>
              <a:rPr lang="en-US" sz="1100" dirty="0"/>
              <a:t>, representing the European Union financial contribution to the project, and should not be mistaken with the total costs of a project which also includes co-funding .</a:t>
            </a:r>
          </a:p>
          <a:p>
            <a:pPr algn="just"/>
            <a:r>
              <a:rPr lang="en-US" sz="1100" dirty="0"/>
              <a:t>The EU grant to the projects has to be considered as a contribution to cover part of the actual costs incurred by the partner institutions in carrying out the activities foreseen in the application/project. Participation in a Capacity-building project necessarily requires co-funding from the beneficiary institutions. </a:t>
            </a:r>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6</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7</a:t>
            </a:fld>
            <a:endParaRPr lang="en-GB" altLang="en-US"/>
          </a:p>
        </p:txBody>
      </p:sp>
    </p:spTree>
    <p:extLst>
      <p:ext uri="{BB962C8B-B14F-4D97-AF65-F5344CB8AC3E}">
        <p14:creationId xmlns:p14="http://schemas.microsoft.com/office/powerpoint/2010/main" val="1753339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8</a:t>
            </a:fld>
            <a:endParaRPr lang="en-GB" altLang="en-US"/>
          </a:p>
        </p:txBody>
      </p:sp>
    </p:spTree>
    <p:extLst>
      <p:ext uri="{BB962C8B-B14F-4D97-AF65-F5344CB8AC3E}">
        <p14:creationId xmlns:p14="http://schemas.microsoft.com/office/powerpoint/2010/main" val="2303777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6196" y="4597727"/>
            <a:ext cx="6336704" cy="4584375"/>
          </a:xfrm>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9</a:t>
            </a:fld>
            <a:endParaRPr lang="en-GB" altLang="en-US"/>
          </a:p>
        </p:txBody>
      </p:sp>
    </p:spTree>
    <p:extLst>
      <p:ext uri="{BB962C8B-B14F-4D97-AF65-F5344CB8AC3E}">
        <p14:creationId xmlns:p14="http://schemas.microsoft.com/office/powerpoint/2010/main" val="325931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endParaRPr lang="en-GB" altLang="en-US"/>
          </a:p>
        </p:txBody>
      </p:sp>
      <p:sp>
        <p:nvSpPr>
          <p:cNvPr id="5" name="Segnaposto piè di pagina 4"/>
          <p:cNvSpPr>
            <a:spLocks noGrp="1"/>
          </p:cNvSpPr>
          <p:nvPr>
            <p:ph type="ftr" sz="quarter" idx="11"/>
          </p:nvPr>
        </p:nvSpPr>
        <p:spPr/>
        <p:txBody>
          <a:bodyPr/>
          <a:lstStyle/>
          <a:p>
            <a:endParaRPr lang="en-GB" altLang="en-US"/>
          </a:p>
        </p:txBody>
      </p:sp>
      <p:sp>
        <p:nvSpPr>
          <p:cNvPr id="6" name="Segnaposto numero diapositiva 5"/>
          <p:cNvSpPr>
            <a:spLocks noGrp="1"/>
          </p:cNvSpPr>
          <p:nvPr>
            <p:ph type="sldNum" sz="quarter" idx="12"/>
          </p:nvPr>
        </p:nvSpPr>
        <p:spPr/>
        <p:txBody>
          <a:bodyPr/>
          <a:lstStyle/>
          <a:p>
            <a:fld id="{7A2B11B6-896D-4D5A-8F65-1FEAE273B81B}" type="slidenum">
              <a:rPr lang="en-GB" altLang="en-US" smtClean="0"/>
              <a:pPr/>
              <a:t>‹N›</a:t>
            </a:fld>
            <a:endParaRPr lang="en-GB" altLang="en-US"/>
          </a:p>
        </p:txBody>
      </p:sp>
    </p:spTree>
    <p:extLst>
      <p:ext uri="{BB962C8B-B14F-4D97-AF65-F5344CB8AC3E}">
        <p14:creationId xmlns:p14="http://schemas.microsoft.com/office/powerpoint/2010/main" val="409444969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en-GB" altLang="en-US"/>
          </a:p>
        </p:txBody>
      </p:sp>
      <p:sp>
        <p:nvSpPr>
          <p:cNvPr id="5" name="Segnaposto piè di pagina 4"/>
          <p:cNvSpPr>
            <a:spLocks noGrp="1"/>
          </p:cNvSpPr>
          <p:nvPr>
            <p:ph type="ftr" sz="quarter" idx="11"/>
          </p:nvPr>
        </p:nvSpPr>
        <p:spPr/>
        <p:txBody>
          <a:bodyPr/>
          <a:lstStyle/>
          <a:p>
            <a:endParaRPr lang="en-GB" altLang="en-US"/>
          </a:p>
        </p:txBody>
      </p:sp>
      <p:sp>
        <p:nvSpPr>
          <p:cNvPr id="6" name="Segnaposto numero diapositiva 5"/>
          <p:cNvSpPr>
            <a:spLocks noGrp="1"/>
          </p:cNvSpPr>
          <p:nvPr>
            <p:ph type="sldNum" sz="quarter" idx="12"/>
          </p:nvPr>
        </p:nvSpPr>
        <p:spPr/>
        <p:txBody>
          <a:bodyPr/>
          <a:lstStyle/>
          <a:p>
            <a:fld id="{7A2B11B6-896D-4D5A-8F65-1FEAE273B81B}" type="slidenum">
              <a:rPr lang="en-GB" altLang="en-US" smtClean="0"/>
              <a:pPr/>
              <a:t>‹N›</a:t>
            </a:fld>
            <a:endParaRPr lang="en-GB" altLang="en-US"/>
          </a:p>
        </p:txBody>
      </p:sp>
    </p:spTree>
    <p:extLst>
      <p:ext uri="{BB962C8B-B14F-4D97-AF65-F5344CB8AC3E}">
        <p14:creationId xmlns:p14="http://schemas.microsoft.com/office/powerpoint/2010/main" val="254045481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365125"/>
            <a:ext cx="1971675"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en-GB" altLang="en-US"/>
          </a:p>
        </p:txBody>
      </p:sp>
      <p:sp>
        <p:nvSpPr>
          <p:cNvPr id="5" name="Segnaposto piè di pagina 4"/>
          <p:cNvSpPr>
            <a:spLocks noGrp="1"/>
          </p:cNvSpPr>
          <p:nvPr>
            <p:ph type="ftr" sz="quarter" idx="11"/>
          </p:nvPr>
        </p:nvSpPr>
        <p:spPr/>
        <p:txBody>
          <a:bodyPr/>
          <a:lstStyle/>
          <a:p>
            <a:endParaRPr lang="en-GB" altLang="en-US"/>
          </a:p>
        </p:txBody>
      </p:sp>
      <p:sp>
        <p:nvSpPr>
          <p:cNvPr id="6" name="Segnaposto numero diapositiva 5"/>
          <p:cNvSpPr>
            <a:spLocks noGrp="1"/>
          </p:cNvSpPr>
          <p:nvPr>
            <p:ph type="sldNum" sz="quarter" idx="12"/>
          </p:nvPr>
        </p:nvSpPr>
        <p:spPr/>
        <p:txBody>
          <a:bodyPr/>
          <a:lstStyle/>
          <a:p>
            <a:fld id="{7A2B11B6-896D-4D5A-8F65-1FEAE273B81B}" type="slidenum">
              <a:rPr lang="en-GB" altLang="en-US" smtClean="0"/>
              <a:pPr/>
              <a:t>‹N›</a:t>
            </a:fld>
            <a:endParaRPr lang="en-GB" altLang="en-US"/>
          </a:p>
        </p:txBody>
      </p:sp>
    </p:spTree>
    <p:extLst>
      <p:ext uri="{BB962C8B-B14F-4D97-AF65-F5344CB8AC3E}">
        <p14:creationId xmlns:p14="http://schemas.microsoft.com/office/powerpoint/2010/main" val="417101123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en-GB" altLang="en-US"/>
          </a:p>
        </p:txBody>
      </p:sp>
      <p:sp>
        <p:nvSpPr>
          <p:cNvPr id="5" name="Segnaposto piè di pagina 4"/>
          <p:cNvSpPr>
            <a:spLocks noGrp="1"/>
          </p:cNvSpPr>
          <p:nvPr>
            <p:ph type="ftr" sz="quarter" idx="11"/>
          </p:nvPr>
        </p:nvSpPr>
        <p:spPr/>
        <p:txBody>
          <a:bodyPr/>
          <a:lstStyle/>
          <a:p>
            <a:endParaRPr lang="en-GB" altLang="en-US"/>
          </a:p>
        </p:txBody>
      </p:sp>
      <p:sp>
        <p:nvSpPr>
          <p:cNvPr id="6" name="Segnaposto numero diapositiva 5"/>
          <p:cNvSpPr>
            <a:spLocks noGrp="1"/>
          </p:cNvSpPr>
          <p:nvPr>
            <p:ph type="sldNum" sz="quarter" idx="12"/>
          </p:nvPr>
        </p:nvSpPr>
        <p:spPr/>
        <p:txBody>
          <a:bodyPr/>
          <a:lstStyle/>
          <a:p>
            <a:fld id="{7A2B11B6-896D-4D5A-8F65-1FEAE273B81B}" type="slidenum">
              <a:rPr lang="en-GB" altLang="en-US" smtClean="0"/>
              <a:pPr/>
              <a:t>‹N›</a:t>
            </a:fld>
            <a:endParaRPr lang="en-GB" altLang="en-US"/>
          </a:p>
        </p:txBody>
      </p:sp>
    </p:spTree>
    <p:extLst>
      <p:ext uri="{BB962C8B-B14F-4D97-AF65-F5344CB8AC3E}">
        <p14:creationId xmlns:p14="http://schemas.microsoft.com/office/powerpoint/2010/main" val="83378636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a:t>
            </a:r>
          </a:p>
        </p:txBody>
      </p:sp>
      <p:sp>
        <p:nvSpPr>
          <p:cNvPr id="3" name="Segnaposto tes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endParaRPr lang="en-GB" altLang="en-US"/>
          </a:p>
        </p:txBody>
      </p:sp>
      <p:sp>
        <p:nvSpPr>
          <p:cNvPr id="5" name="Segnaposto piè di pagina 4"/>
          <p:cNvSpPr>
            <a:spLocks noGrp="1"/>
          </p:cNvSpPr>
          <p:nvPr>
            <p:ph type="ftr" sz="quarter" idx="11"/>
          </p:nvPr>
        </p:nvSpPr>
        <p:spPr/>
        <p:txBody>
          <a:bodyPr/>
          <a:lstStyle/>
          <a:p>
            <a:endParaRPr lang="en-GB" altLang="en-US"/>
          </a:p>
        </p:txBody>
      </p:sp>
      <p:sp>
        <p:nvSpPr>
          <p:cNvPr id="6" name="Segnaposto numero diapositiva 5"/>
          <p:cNvSpPr>
            <a:spLocks noGrp="1"/>
          </p:cNvSpPr>
          <p:nvPr>
            <p:ph type="sldNum" sz="quarter" idx="12"/>
          </p:nvPr>
        </p:nvSpPr>
        <p:spPr/>
        <p:txBody>
          <a:bodyPr/>
          <a:lstStyle/>
          <a:p>
            <a:fld id="{7A2B11B6-896D-4D5A-8F65-1FEAE273B81B}" type="slidenum">
              <a:rPr lang="en-GB" altLang="en-US" smtClean="0"/>
              <a:pPr/>
              <a:t>‹N›</a:t>
            </a:fld>
            <a:endParaRPr lang="en-GB" altLang="en-US"/>
          </a:p>
        </p:txBody>
      </p:sp>
    </p:spTree>
    <p:extLst>
      <p:ext uri="{BB962C8B-B14F-4D97-AF65-F5344CB8AC3E}">
        <p14:creationId xmlns:p14="http://schemas.microsoft.com/office/powerpoint/2010/main" val="81573793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endParaRPr lang="en-GB" altLang="en-US"/>
          </a:p>
        </p:txBody>
      </p:sp>
      <p:sp>
        <p:nvSpPr>
          <p:cNvPr id="6" name="Segnaposto piè di pagina 5"/>
          <p:cNvSpPr>
            <a:spLocks noGrp="1"/>
          </p:cNvSpPr>
          <p:nvPr>
            <p:ph type="ftr" sz="quarter" idx="11"/>
          </p:nvPr>
        </p:nvSpPr>
        <p:spPr/>
        <p:txBody>
          <a:bodyPr/>
          <a:lstStyle/>
          <a:p>
            <a:endParaRPr lang="en-GB" altLang="en-US"/>
          </a:p>
        </p:txBody>
      </p:sp>
      <p:sp>
        <p:nvSpPr>
          <p:cNvPr id="7" name="Segnaposto numero diapositiva 6"/>
          <p:cNvSpPr>
            <a:spLocks noGrp="1"/>
          </p:cNvSpPr>
          <p:nvPr>
            <p:ph type="sldNum" sz="quarter" idx="12"/>
          </p:nvPr>
        </p:nvSpPr>
        <p:spPr/>
        <p:txBody>
          <a:bodyPr/>
          <a:lstStyle/>
          <a:p>
            <a:fld id="{7A2B11B6-896D-4D5A-8F65-1FEAE273B81B}" type="slidenum">
              <a:rPr lang="en-GB" altLang="en-US" smtClean="0"/>
              <a:pPr/>
              <a:t>‹N›</a:t>
            </a:fld>
            <a:endParaRPr lang="en-GB" altLang="en-US"/>
          </a:p>
        </p:txBody>
      </p:sp>
    </p:spTree>
    <p:extLst>
      <p:ext uri="{BB962C8B-B14F-4D97-AF65-F5344CB8AC3E}">
        <p14:creationId xmlns:p14="http://schemas.microsoft.com/office/powerpoint/2010/main" val="44498995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6"/>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endParaRPr lang="en-GB" altLang="en-US"/>
          </a:p>
        </p:txBody>
      </p:sp>
      <p:sp>
        <p:nvSpPr>
          <p:cNvPr id="8" name="Segnaposto piè di pagina 7"/>
          <p:cNvSpPr>
            <a:spLocks noGrp="1"/>
          </p:cNvSpPr>
          <p:nvPr>
            <p:ph type="ftr" sz="quarter" idx="11"/>
          </p:nvPr>
        </p:nvSpPr>
        <p:spPr/>
        <p:txBody>
          <a:bodyPr/>
          <a:lstStyle/>
          <a:p>
            <a:endParaRPr lang="en-GB" altLang="en-US"/>
          </a:p>
        </p:txBody>
      </p:sp>
      <p:sp>
        <p:nvSpPr>
          <p:cNvPr id="9" name="Segnaposto numero diapositiva 8"/>
          <p:cNvSpPr>
            <a:spLocks noGrp="1"/>
          </p:cNvSpPr>
          <p:nvPr>
            <p:ph type="sldNum" sz="quarter" idx="12"/>
          </p:nvPr>
        </p:nvSpPr>
        <p:spPr/>
        <p:txBody>
          <a:bodyPr/>
          <a:lstStyle/>
          <a:p>
            <a:fld id="{7A2B11B6-896D-4D5A-8F65-1FEAE273B81B}" type="slidenum">
              <a:rPr lang="en-GB" altLang="en-US" smtClean="0"/>
              <a:pPr/>
              <a:t>‹N›</a:t>
            </a:fld>
            <a:endParaRPr lang="en-GB" altLang="en-US"/>
          </a:p>
        </p:txBody>
      </p:sp>
    </p:spTree>
    <p:extLst>
      <p:ext uri="{BB962C8B-B14F-4D97-AF65-F5344CB8AC3E}">
        <p14:creationId xmlns:p14="http://schemas.microsoft.com/office/powerpoint/2010/main" val="264436814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endParaRPr lang="en-GB" altLang="en-US"/>
          </a:p>
        </p:txBody>
      </p:sp>
      <p:sp>
        <p:nvSpPr>
          <p:cNvPr id="4" name="Segnaposto piè di pagina 3"/>
          <p:cNvSpPr>
            <a:spLocks noGrp="1"/>
          </p:cNvSpPr>
          <p:nvPr>
            <p:ph type="ftr" sz="quarter" idx="11"/>
          </p:nvPr>
        </p:nvSpPr>
        <p:spPr/>
        <p:txBody>
          <a:bodyPr/>
          <a:lstStyle/>
          <a:p>
            <a:endParaRPr lang="en-GB" altLang="en-US"/>
          </a:p>
        </p:txBody>
      </p:sp>
      <p:sp>
        <p:nvSpPr>
          <p:cNvPr id="5" name="Segnaposto numero diapositiva 4"/>
          <p:cNvSpPr>
            <a:spLocks noGrp="1"/>
          </p:cNvSpPr>
          <p:nvPr>
            <p:ph type="sldNum" sz="quarter" idx="12"/>
          </p:nvPr>
        </p:nvSpPr>
        <p:spPr/>
        <p:txBody>
          <a:bodyPr/>
          <a:lstStyle/>
          <a:p>
            <a:fld id="{7A2B11B6-896D-4D5A-8F65-1FEAE273B81B}" type="slidenum">
              <a:rPr lang="en-GB" altLang="en-US" smtClean="0"/>
              <a:pPr/>
              <a:t>‹N›</a:t>
            </a:fld>
            <a:endParaRPr lang="en-GB" altLang="en-US"/>
          </a:p>
        </p:txBody>
      </p:sp>
    </p:spTree>
    <p:extLst>
      <p:ext uri="{BB962C8B-B14F-4D97-AF65-F5344CB8AC3E}">
        <p14:creationId xmlns:p14="http://schemas.microsoft.com/office/powerpoint/2010/main" val="38303108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en-GB" altLang="en-US"/>
          </a:p>
        </p:txBody>
      </p:sp>
      <p:sp>
        <p:nvSpPr>
          <p:cNvPr id="3" name="Segnaposto piè di pagina 2"/>
          <p:cNvSpPr>
            <a:spLocks noGrp="1"/>
          </p:cNvSpPr>
          <p:nvPr>
            <p:ph type="ftr" sz="quarter" idx="11"/>
          </p:nvPr>
        </p:nvSpPr>
        <p:spPr/>
        <p:txBody>
          <a:bodyPr/>
          <a:lstStyle/>
          <a:p>
            <a:endParaRPr lang="en-GB" altLang="en-US"/>
          </a:p>
        </p:txBody>
      </p:sp>
      <p:sp>
        <p:nvSpPr>
          <p:cNvPr id="4" name="Segnaposto numero diapositiva 3"/>
          <p:cNvSpPr>
            <a:spLocks noGrp="1"/>
          </p:cNvSpPr>
          <p:nvPr>
            <p:ph type="sldNum" sz="quarter" idx="12"/>
          </p:nvPr>
        </p:nvSpPr>
        <p:spPr/>
        <p:txBody>
          <a:bodyPr/>
          <a:lstStyle/>
          <a:p>
            <a:fld id="{7A2B11B6-896D-4D5A-8F65-1FEAE273B81B}" type="slidenum">
              <a:rPr lang="en-GB" altLang="en-US" smtClean="0"/>
              <a:pPr/>
              <a:t>‹N›</a:t>
            </a:fld>
            <a:endParaRPr lang="en-GB" altLang="en-US"/>
          </a:p>
        </p:txBody>
      </p:sp>
    </p:spTree>
    <p:extLst>
      <p:ext uri="{BB962C8B-B14F-4D97-AF65-F5344CB8AC3E}">
        <p14:creationId xmlns:p14="http://schemas.microsoft.com/office/powerpoint/2010/main" val="161393238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p>
        </p:txBody>
      </p:sp>
      <p:sp>
        <p:nvSpPr>
          <p:cNvPr id="3" name="Segnaposto contenut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Segnaposto data 4"/>
          <p:cNvSpPr>
            <a:spLocks noGrp="1"/>
          </p:cNvSpPr>
          <p:nvPr>
            <p:ph type="dt" sz="half" idx="10"/>
          </p:nvPr>
        </p:nvSpPr>
        <p:spPr/>
        <p:txBody>
          <a:bodyPr/>
          <a:lstStyle/>
          <a:p>
            <a:endParaRPr lang="en-GB" altLang="en-US"/>
          </a:p>
        </p:txBody>
      </p:sp>
      <p:sp>
        <p:nvSpPr>
          <p:cNvPr id="6" name="Segnaposto piè di pagina 5"/>
          <p:cNvSpPr>
            <a:spLocks noGrp="1"/>
          </p:cNvSpPr>
          <p:nvPr>
            <p:ph type="ftr" sz="quarter" idx="11"/>
          </p:nvPr>
        </p:nvSpPr>
        <p:spPr/>
        <p:txBody>
          <a:bodyPr/>
          <a:lstStyle/>
          <a:p>
            <a:endParaRPr lang="en-GB" altLang="en-US"/>
          </a:p>
        </p:txBody>
      </p:sp>
      <p:sp>
        <p:nvSpPr>
          <p:cNvPr id="7" name="Segnaposto numero diapositiva 6"/>
          <p:cNvSpPr>
            <a:spLocks noGrp="1"/>
          </p:cNvSpPr>
          <p:nvPr>
            <p:ph type="sldNum" sz="quarter" idx="12"/>
          </p:nvPr>
        </p:nvSpPr>
        <p:spPr/>
        <p:txBody>
          <a:bodyPr/>
          <a:lstStyle/>
          <a:p>
            <a:fld id="{7A2B11B6-896D-4D5A-8F65-1FEAE273B81B}" type="slidenum">
              <a:rPr lang="en-GB" altLang="en-US" smtClean="0"/>
              <a:pPr/>
              <a:t>‹N›</a:t>
            </a:fld>
            <a:endParaRPr lang="en-GB" altLang="en-US"/>
          </a:p>
        </p:txBody>
      </p:sp>
    </p:spTree>
    <p:extLst>
      <p:ext uri="{BB962C8B-B14F-4D97-AF65-F5344CB8AC3E}">
        <p14:creationId xmlns:p14="http://schemas.microsoft.com/office/powerpoint/2010/main" val="277553888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p>
        </p:txBody>
      </p:sp>
      <p:sp>
        <p:nvSpPr>
          <p:cNvPr id="3" name="Segnaposto immagin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Segnaposto data 4"/>
          <p:cNvSpPr>
            <a:spLocks noGrp="1"/>
          </p:cNvSpPr>
          <p:nvPr>
            <p:ph type="dt" sz="half" idx="10"/>
          </p:nvPr>
        </p:nvSpPr>
        <p:spPr/>
        <p:txBody>
          <a:bodyPr/>
          <a:lstStyle/>
          <a:p>
            <a:endParaRPr lang="en-GB" altLang="en-US"/>
          </a:p>
        </p:txBody>
      </p:sp>
      <p:sp>
        <p:nvSpPr>
          <p:cNvPr id="6" name="Segnaposto piè di pagina 5"/>
          <p:cNvSpPr>
            <a:spLocks noGrp="1"/>
          </p:cNvSpPr>
          <p:nvPr>
            <p:ph type="ftr" sz="quarter" idx="11"/>
          </p:nvPr>
        </p:nvSpPr>
        <p:spPr/>
        <p:txBody>
          <a:bodyPr/>
          <a:lstStyle/>
          <a:p>
            <a:endParaRPr lang="en-GB" altLang="en-US"/>
          </a:p>
        </p:txBody>
      </p:sp>
      <p:sp>
        <p:nvSpPr>
          <p:cNvPr id="7" name="Segnaposto numero diapositiva 6"/>
          <p:cNvSpPr>
            <a:spLocks noGrp="1"/>
          </p:cNvSpPr>
          <p:nvPr>
            <p:ph type="sldNum" sz="quarter" idx="12"/>
          </p:nvPr>
        </p:nvSpPr>
        <p:spPr/>
        <p:txBody>
          <a:bodyPr/>
          <a:lstStyle/>
          <a:p>
            <a:fld id="{7A2B11B6-896D-4D5A-8F65-1FEAE273B81B}" type="slidenum">
              <a:rPr lang="en-GB" altLang="en-US" smtClean="0"/>
              <a:pPr/>
              <a:t>‹N›</a:t>
            </a:fld>
            <a:endParaRPr lang="en-GB" altLang="en-US"/>
          </a:p>
        </p:txBody>
      </p:sp>
    </p:spTree>
    <p:extLst>
      <p:ext uri="{BB962C8B-B14F-4D97-AF65-F5344CB8AC3E}">
        <p14:creationId xmlns:p14="http://schemas.microsoft.com/office/powerpoint/2010/main" val="132609678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ltLang="en-US"/>
          </a:p>
        </p:txBody>
      </p:sp>
      <p:sp>
        <p:nvSpPr>
          <p:cNvPr id="5" name="Segnaposto piè di pa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ltLang="en-US"/>
          </a:p>
        </p:txBody>
      </p:sp>
      <p:sp>
        <p:nvSpPr>
          <p:cNvPr id="6" name="Segnaposto numero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2B11B6-896D-4D5A-8F65-1FEAE273B81B}" type="slidenum">
              <a:rPr lang="en-GB" altLang="en-US" smtClean="0"/>
              <a:pPr/>
              <a:t>‹N›</a:t>
            </a:fld>
            <a:endParaRPr lang="en-GB" altLang="en-US"/>
          </a:p>
        </p:txBody>
      </p:sp>
    </p:spTree>
    <p:extLst>
      <p:ext uri="{BB962C8B-B14F-4D97-AF65-F5344CB8AC3E}">
        <p14:creationId xmlns:p14="http://schemas.microsoft.com/office/powerpoint/2010/main" val="47349789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hyperlink" Target="mailto:r.linsalata@unimarconi.it"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3.jpeg"/><Relationship Id="rId5" Type="http://schemas.openxmlformats.org/officeDocument/2006/relationships/diagramQuickStyle" Target="../diagrams/quickStyle1.xml"/><Relationship Id="rId10" Type="http://schemas.openxmlformats.org/officeDocument/2006/relationships/hyperlink" Target="mailto:i.reggiani@unimarconi.it" TargetMode="External"/><Relationship Id="rId4" Type="http://schemas.openxmlformats.org/officeDocument/2006/relationships/diagramLayout" Target="../diagrams/layout1.xml"/><Relationship Id="rId9" Type="http://schemas.openxmlformats.org/officeDocument/2006/relationships/hyperlink" Target="mailto:m.fasciani@unimarconi.i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rive.google.com/drive/folders/1QG6hebwP5qCZb-2z4UNrpeGWMIEDjKpV?usp=sharing" TargetMode="External"/><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eacea.ec.europa.eu/erasmus-plus/beneficiaries-space/capacity-building-in-field-higher-education-2020_en" TargetMode="External"/><Relationship Id="rId4" Type="http://schemas.openxmlformats.org/officeDocument/2006/relationships/hyperlink" Target="http://eacea.ec.europa.eu/erasmus-plus/funding/key-action-3-initiatives-for-policy-innovation-social-inclusion-through-education-training-and-youth_en"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mailto:i.reggiani@unimarconi.it" TargetMode="Externa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hyperlink" Target="https://ec.europa.eu/programmes/erasmus-plus/resources/distance-calculator" TargetMode="External"/><Relationship Id="rId7"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8.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12583" y="1988840"/>
            <a:ext cx="7975798" cy="4104456"/>
          </a:xfrm>
        </p:spPr>
        <p:txBody>
          <a:bodyPr>
            <a:normAutofit/>
          </a:bodyPr>
          <a:lstStyle/>
          <a:p>
            <a:pPr marL="0" indent="0" algn="ctr">
              <a:buFontTx/>
              <a:buNone/>
              <a:defRPr/>
            </a:pPr>
            <a:r>
              <a:rPr lang="en-GB" sz="3600" b="1" i="0" dirty="0">
                <a:solidFill>
                  <a:schemeClr val="accent1">
                    <a:lumMod val="75000"/>
                  </a:schemeClr>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ADMINISTRATIVE AND FINANCIAL </a:t>
            </a:r>
          </a:p>
          <a:p>
            <a:pPr marL="0" indent="0" algn="ctr">
              <a:buFontTx/>
              <a:buNone/>
              <a:defRPr/>
            </a:pPr>
            <a:r>
              <a:rPr lang="en-GB" sz="3600" b="1" i="0" dirty="0">
                <a:solidFill>
                  <a:schemeClr val="accent1">
                    <a:lumMod val="75000"/>
                  </a:schemeClr>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ARRANGEMENTS</a:t>
            </a:r>
          </a:p>
          <a:p>
            <a:pPr marL="457200" lvl="1" indent="0" algn="ctr">
              <a:buFontTx/>
              <a:buNone/>
              <a:defRPr/>
            </a:pPr>
            <a:endParaRPr lang="en-GB" sz="2100" b="1" i="1" dirty="0">
              <a:ea typeface="Tahoma" panose="020B0604030504040204" pitchFamily="34" charset="0"/>
              <a:cs typeface="Tahoma" panose="020B0604030504040204" pitchFamily="34" charset="0"/>
            </a:endParaRPr>
          </a:p>
          <a:p>
            <a:pPr marL="457200" lvl="1" indent="0" algn="ctr">
              <a:lnSpc>
                <a:spcPct val="110000"/>
              </a:lnSpc>
              <a:spcBef>
                <a:spcPts val="0"/>
              </a:spcBef>
              <a:buFontTx/>
              <a:buNone/>
              <a:defRPr/>
            </a:pPr>
            <a:r>
              <a:rPr lang="en-GB" sz="2100" b="1" i="1" dirty="0">
                <a:solidFill>
                  <a:schemeClr val="accent2">
                    <a:lumMod val="75000"/>
                  </a:schemeClr>
                </a:solidFill>
                <a:ea typeface="Tahoma" panose="020B0604030504040204" pitchFamily="34" charset="0"/>
                <a:cs typeface="Tahoma" panose="020B0604030504040204" pitchFamily="34" charset="0"/>
              </a:rPr>
              <a:t>Ilaria Reggiani</a:t>
            </a:r>
          </a:p>
          <a:p>
            <a:pPr marL="457200" lvl="1" indent="0" algn="ctr">
              <a:lnSpc>
                <a:spcPct val="110000"/>
              </a:lnSpc>
              <a:spcBef>
                <a:spcPts val="0"/>
              </a:spcBef>
              <a:buFontTx/>
              <a:buNone/>
              <a:defRPr/>
            </a:pPr>
            <a:r>
              <a:rPr lang="en-GB" sz="2100" b="1" i="1" dirty="0" err="1">
                <a:solidFill>
                  <a:schemeClr val="accent2">
                    <a:lumMod val="75000"/>
                  </a:schemeClr>
                </a:solidFill>
                <a:ea typeface="Tahoma" panose="020B0604030504040204" pitchFamily="34" charset="0"/>
                <a:cs typeface="Tahoma" panose="020B0604030504040204" pitchFamily="34" charset="0"/>
              </a:rPr>
              <a:t>Università</a:t>
            </a:r>
            <a:r>
              <a:rPr lang="en-GB" sz="2100" b="1" i="1" dirty="0">
                <a:solidFill>
                  <a:schemeClr val="accent2">
                    <a:lumMod val="75000"/>
                  </a:schemeClr>
                </a:solidFill>
                <a:ea typeface="Tahoma" panose="020B0604030504040204" pitchFamily="34" charset="0"/>
                <a:cs typeface="Tahoma" panose="020B0604030504040204" pitchFamily="34" charset="0"/>
              </a:rPr>
              <a:t> </a:t>
            </a:r>
            <a:r>
              <a:rPr lang="en-GB" sz="2100" b="1" i="1" dirty="0" err="1">
                <a:solidFill>
                  <a:schemeClr val="accent2">
                    <a:lumMod val="75000"/>
                  </a:schemeClr>
                </a:solidFill>
                <a:ea typeface="Tahoma" panose="020B0604030504040204" pitchFamily="34" charset="0"/>
                <a:cs typeface="Tahoma" panose="020B0604030504040204" pitchFamily="34" charset="0"/>
              </a:rPr>
              <a:t>degli</a:t>
            </a:r>
            <a:r>
              <a:rPr lang="en-GB" sz="2100" b="1" i="1" dirty="0">
                <a:solidFill>
                  <a:schemeClr val="accent2">
                    <a:lumMod val="75000"/>
                  </a:schemeClr>
                </a:solidFill>
                <a:ea typeface="Tahoma" panose="020B0604030504040204" pitchFamily="34" charset="0"/>
                <a:cs typeface="Tahoma" panose="020B0604030504040204" pitchFamily="34" charset="0"/>
              </a:rPr>
              <a:t> </a:t>
            </a:r>
            <a:r>
              <a:rPr lang="en-GB" sz="2100" b="1" i="1" dirty="0" err="1">
                <a:solidFill>
                  <a:schemeClr val="accent2">
                    <a:lumMod val="75000"/>
                  </a:schemeClr>
                </a:solidFill>
                <a:ea typeface="Tahoma" panose="020B0604030504040204" pitchFamily="34" charset="0"/>
                <a:cs typeface="Tahoma" panose="020B0604030504040204" pitchFamily="34" charset="0"/>
              </a:rPr>
              <a:t>Studi</a:t>
            </a:r>
            <a:r>
              <a:rPr lang="en-GB" sz="2100" b="1" i="1" dirty="0">
                <a:solidFill>
                  <a:schemeClr val="accent2">
                    <a:lumMod val="75000"/>
                  </a:schemeClr>
                </a:solidFill>
                <a:ea typeface="Tahoma" panose="020B0604030504040204" pitchFamily="34" charset="0"/>
                <a:cs typeface="Tahoma" panose="020B0604030504040204" pitchFamily="34" charset="0"/>
              </a:rPr>
              <a:t> </a:t>
            </a:r>
            <a:r>
              <a:rPr lang="en-GB" sz="2100" b="1" i="1" dirty="0" err="1">
                <a:solidFill>
                  <a:schemeClr val="accent2">
                    <a:lumMod val="75000"/>
                  </a:schemeClr>
                </a:solidFill>
                <a:ea typeface="Tahoma" panose="020B0604030504040204" pitchFamily="34" charset="0"/>
                <a:cs typeface="Tahoma" panose="020B0604030504040204" pitchFamily="34" charset="0"/>
              </a:rPr>
              <a:t>Guglielmo</a:t>
            </a:r>
            <a:r>
              <a:rPr lang="en-GB" sz="2100" b="1" i="1" dirty="0">
                <a:solidFill>
                  <a:schemeClr val="accent2">
                    <a:lumMod val="75000"/>
                  </a:schemeClr>
                </a:solidFill>
                <a:ea typeface="Tahoma" panose="020B0604030504040204" pitchFamily="34" charset="0"/>
                <a:cs typeface="Tahoma" panose="020B0604030504040204" pitchFamily="34" charset="0"/>
              </a:rPr>
              <a:t> Marconi</a:t>
            </a:r>
          </a:p>
          <a:p>
            <a:pPr marL="457200" lvl="1" indent="0">
              <a:buFontTx/>
              <a:buNone/>
              <a:defRPr/>
            </a:pPr>
            <a:endParaRPr lang="en-GB" sz="2100" b="1" i="1" dirty="0">
              <a:ea typeface="Tahoma" panose="020B0604030504040204" pitchFamily="34" charset="0"/>
              <a:cs typeface="Tahoma" panose="020B0604030504040204" pitchFamily="34" charset="0"/>
            </a:endParaRPr>
          </a:p>
          <a:p>
            <a:pPr marL="457200" lvl="1" indent="0" algn="ctr">
              <a:lnSpc>
                <a:spcPct val="110000"/>
              </a:lnSpc>
              <a:buFontTx/>
              <a:buNone/>
              <a:defRPr/>
            </a:pPr>
            <a:r>
              <a:rPr lang="en-GB" sz="2400" b="1" i="1" dirty="0">
                <a:solidFill>
                  <a:schemeClr val="accent1">
                    <a:lumMod val="75000"/>
                  </a:schemeClr>
                </a:solidFill>
                <a:ea typeface="Tahoma" panose="020B0604030504040204" pitchFamily="34" charset="0"/>
                <a:cs typeface="Tahoma" panose="020B0604030504040204" pitchFamily="34" charset="0"/>
              </a:rPr>
              <a:t>UNI-TEL </a:t>
            </a:r>
            <a:r>
              <a:rPr lang="en-GB" sz="2400" b="1" i="1" dirty="0" smtClean="0">
                <a:solidFill>
                  <a:schemeClr val="accent1">
                    <a:lumMod val="75000"/>
                  </a:schemeClr>
                </a:solidFill>
                <a:ea typeface="Tahoma" panose="020B0604030504040204" pitchFamily="34" charset="0"/>
                <a:cs typeface="Tahoma" panose="020B0604030504040204" pitchFamily="34" charset="0"/>
              </a:rPr>
              <a:t>2</a:t>
            </a:r>
            <a:r>
              <a:rPr lang="en-GB" sz="2400" b="1" i="1" baseline="30000" dirty="0" smtClean="0">
                <a:solidFill>
                  <a:schemeClr val="accent1">
                    <a:lumMod val="75000"/>
                  </a:schemeClr>
                </a:solidFill>
                <a:ea typeface="Tahoma" panose="020B0604030504040204" pitchFamily="34" charset="0"/>
                <a:cs typeface="Tahoma" panose="020B0604030504040204" pitchFamily="34" charset="0"/>
              </a:rPr>
              <a:t>nd</a:t>
            </a:r>
            <a:r>
              <a:rPr lang="en-GB" sz="2400" b="1" i="1" dirty="0" smtClean="0">
                <a:solidFill>
                  <a:schemeClr val="accent1">
                    <a:lumMod val="75000"/>
                  </a:schemeClr>
                </a:solidFill>
                <a:ea typeface="Tahoma" panose="020B0604030504040204" pitchFamily="34" charset="0"/>
                <a:cs typeface="Tahoma" panose="020B0604030504040204" pitchFamily="34" charset="0"/>
              </a:rPr>
              <a:t> Official Project </a:t>
            </a:r>
            <a:r>
              <a:rPr lang="en-GB" sz="2400" b="1" i="1" dirty="0">
                <a:solidFill>
                  <a:schemeClr val="accent1">
                    <a:lumMod val="75000"/>
                  </a:schemeClr>
                </a:solidFill>
                <a:ea typeface="Tahoma" panose="020B0604030504040204" pitchFamily="34" charset="0"/>
                <a:cs typeface="Tahoma" panose="020B0604030504040204" pitchFamily="34" charset="0"/>
              </a:rPr>
              <a:t>Meeting </a:t>
            </a:r>
          </a:p>
          <a:p>
            <a:pPr marL="457200" lvl="1" indent="0" algn="ctr">
              <a:lnSpc>
                <a:spcPct val="110000"/>
              </a:lnSpc>
              <a:buFontTx/>
              <a:buNone/>
              <a:defRPr/>
            </a:pPr>
            <a:r>
              <a:rPr lang="en-GB" sz="2400" b="1" i="1" dirty="0" smtClean="0">
                <a:solidFill>
                  <a:schemeClr val="accent1">
                    <a:lumMod val="75000"/>
                  </a:schemeClr>
                </a:solidFill>
                <a:ea typeface="Tahoma" panose="020B0604030504040204" pitchFamily="34" charset="0"/>
                <a:cs typeface="Tahoma" panose="020B0604030504040204" pitchFamily="34" charset="0"/>
              </a:rPr>
              <a:t>28-29 September 2021</a:t>
            </a:r>
            <a:r>
              <a:rPr lang="en-GB"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endParaRPr lang="en-GB"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57200" lvl="1" indent="0" algn="r">
              <a:buFontTx/>
              <a:buNone/>
              <a:defRPr/>
            </a:pPr>
            <a:endParaRPr lang="en-GB" sz="2500" b="1" i="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0" indent="0" algn="r">
              <a:buFontTx/>
              <a:buNone/>
              <a:defRPr/>
            </a:pPr>
            <a:endParaRPr lang="en-GB" sz="2000" b="1" dirty="0">
              <a:latin typeface="Tahoma" panose="020B0604030504040204" pitchFamily="34" charset="0"/>
              <a:ea typeface="Tahoma" panose="020B0604030504040204" pitchFamily="34" charset="0"/>
              <a:cs typeface="Tahoma" panose="020B0604030504040204" pitchFamily="34" charset="0"/>
            </a:endParaRPr>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0482" y="260648"/>
            <a:ext cx="4585505" cy="1008112"/>
          </a:xfrm>
          <a:prstGeom prst="rect">
            <a:avLst/>
          </a:prstGeom>
        </p:spPr>
      </p:pic>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307358"/>
            <a:ext cx="1127913" cy="1435787"/>
          </a:xfrm>
          <a:prstGeom prst="rect">
            <a:avLst/>
          </a:prstGeom>
        </p:spPr>
      </p:pic>
    </p:spTree>
    <p:extLst>
      <p:ext uri="{BB962C8B-B14F-4D97-AF65-F5344CB8AC3E}">
        <p14:creationId xmlns:p14="http://schemas.microsoft.com/office/powerpoint/2010/main" val="3325588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28650" y="365126"/>
            <a:ext cx="7039694" cy="1156295"/>
          </a:xfrm>
        </p:spPr>
        <p:txBody>
          <a:bodyPr>
            <a:normAutofit/>
          </a:bodyPr>
          <a:lstStyle/>
          <a:p>
            <a:pPr algn="ctr"/>
            <a:r>
              <a:rPr lang="en-GB" sz="27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UNIT COSTS - STAFF COSTS</a:t>
            </a:r>
            <a:endParaRPr lang="en-US" altLang="en-US" dirty="0"/>
          </a:p>
        </p:txBody>
      </p:sp>
      <p:sp>
        <p:nvSpPr>
          <p:cNvPr id="3" name="Slide Number Placeholder 2"/>
          <p:cNvSpPr>
            <a:spLocks noGrp="1"/>
          </p:cNvSpPr>
          <p:nvPr>
            <p:ph type="sldNum" sz="quarter" idx="12"/>
          </p:nvPr>
        </p:nvSpPr>
        <p:spPr/>
        <p:txBody>
          <a:bodyPr/>
          <a:lstStyle/>
          <a:p>
            <a:fld id="{14F0E55B-1EBF-4C63-9883-404455EB20A7}" type="slidenum">
              <a:rPr lang="en-GB" altLang="en-US" smtClean="0"/>
              <a:pPr/>
              <a:t>10</a:t>
            </a:fld>
            <a:endParaRPr lang="en-GB" altLang="en-US"/>
          </a:p>
        </p:txBody>
      </p:sp>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12" name="Immagin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812" y="305412"/>
            <a:ext cx="769803" cy="979928"/>
          </a:xfrm>
          <a:prstGeom prst="rect">
            <a:avLst/>
          </a:prstGeom>
        </p:spPr>
      </p:pic>
      <p:graphicFrame>
        <p:nvGraphicFramePr>
          <p:cNvPr id="10" name="Segnaposto contenuto 9"/>
          <p:cNvGraphicFramePr>
            <a:graphicFrameLocks noGrp="1"/>
          </p:cNvGraphicFramePr>
          <p:nvPr>
            <p:ph idx="1"/>
            <p:extLst>
              <p:ext uri="{D42A27DB-BD31-4B8C-83A1-F6EECF244321}">
                <p14:modId xmlns:p14="http://schemas.microsoft.com/office/powerpoint/2010/main" val="172232640"/>
              </p:ext>
            </p:extLst>
          </p:nvPr>
        </p:nvGraphicFramePr>
        <p:xfrm>
          <a:off x="628650" y="1636296"/>
          <a:ext cx="7886700" cy="2011680"/>
        </p:xfrm>
        <a:graphic>
          <a:graphicData uri="http://schemas.openxmlformats.org/drawingml/2006/table">
            <a:tbl>
              <a:tblPr firstRow="1" bandRow="1">
                <a:tableStyleId>{5C22544A-7EE6-4342-B048-85BDC9FD1C3A}</a:tableStyleId>
              </a:tblPr>
              <a:tblGrid>
                <a:gridCol w="1855118">
                  <a:extLst>
                    <a:ext uri="{9D8B030D-6E8A-4147-A177-3AD203B41FA5}">
                      <a16:colId xmlns:a16="http://schemas.microsoft.com/office/drawing/2014/main" val="20000"/>
                    </a:ext>
                  </a:extLst>
                </a:gridCol>
                <a:gridCol w="1299562">
                  <a:extLst>
                    <a:ext uri="{9D8B030D-6E8A-4147-A177-3AD203B41FA5}">
                      <a16:colId xmlns:a16="http://schemas.microsoft.com/office/drawing/2014/main" val="20001"/>
                    </a:ext>
                  </a:extLst>
                </a:gridCol>
                <a:gridCol w="1868790">
                  <a:extLst>
                    <a:ext uri="{9D8B030D-6E8A-4147-A177-3AD203B41FA5}">
                      <a16:colId xmlns:a16="http://schemas.microsoft.com/office/drawing/2014/main" val="20002"/>
                    </a:ext>
                  </a:extLst>
                </a:gridCol>
                <a:gridCol w="1285890">
                  <a:extLst>
                    <a:ext uri="{9D8B030D-6E8A-4147-A177-3AD203B41FA5}">
                      <a16:colId xmlns:a16="http://schemas.microsoft.com/office/drawing/2014/main" val="20003"/>
                    </a:ext>
                  </a:extLst>
                </a:gridCol>
                <a:gridCol w="1577340">
                  <a:extLst>
                    <a:ext uri="{9D8B030D-6E8A-4147-A177-3AD203B41FA5}">
                      <a16:colId xmlns:a16="http://schemas.microsoft.com/office/drawing/2014/main" val="20004"/>
                    </a:ext>
                  </a:extLst>
                </a:gridCol>
              </a:tblGrid>
              <a:tr h="777685">
                <a:tc>
                  <a:txBody>
                    <a:bodyPr/>
                    <a:lstStyle/>
                    <a:p>
                      <a:endParaRPr lang="it-IT" dirty="0"/>
                    </a:p>
                  </a:txBody>
                  <a:tcPr/>
                </a:tc>
                <a:tc>
                  <a:txBody>
                    <a:bodyPr/>
                    <a:lstStyle/>
                    <a:p>
                      <a:r>
                        <a:rPr lang="it-IT" sz="1800" dirty="0"/>
                        <a:t>Manager</a:t>
                      </a:r>
                    </a:p>
                  </a:txBody>
                  <a:tcPr/>
                </a:tc>
                <a:tc>
                  <a:txBody>
                    <a:bodyPr/>
                    <a:lstStyle/>
                    <a:p>
                      <a:r>
                        <a:rPr lang="it-IT" sz="1800" dirty="0" err="1"/>
                        <a:t>Reacher</a:t>
                      </a:r>
                      <a:r>
                        <a:rPr lang="it-IT" sz="1800" dirty="0"/>
                        <a:t>/Trainer/</a:t>
                      </a:r>
                    </a:p>
                    <a:p>
                      <a:r>
                        <a:rPr lang="it-IT" sz="1800" dirty="0" err="1"/>
                        <a:t>Researcher</a:t>
                      </a:r>
                      <a:r>
                        <a:rPr lang="it-IT" sz="1800" dirty="0"/>
                        <a: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800" b="1" i="0" u="none" strike="noStrike" kern="1200" baseline="0" dirty="0" err="1">
                          <a:solidFill>
                            <a:schemeClr val="lt1"/>
                          </a:solidFill>
                          <a:latin typeface="+mn-lt"/>
                          <a:ea typeface="+mn-ea"/>
                          <a:cs typeface="+mn-cs"/>
                        </a:rPr>
                        <a:t>Technician</a:t>
                      </a:r>
                      <a:r>
                        <a:rPr lang="it-IT" sz="1800" b="1" i="0" u="none" strike="noStrike" kern="1200" baseline="0" dirty="0">
                          <a:solidFill>
                            <a:schemeClr val="lt1"/>
                          </a:solidFill>
                          <a:latin typeface="+mn-lt"/>
                          <a:ea typeface="+mn-ea"/>
                          <a:cs typeface="+mn-cs"/>
                        </a:rPr>
                        <a:t> </a:t>
                      </a:r>
                      <a:endParaRPr lang="it-IT" sz="1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800" b="1" i="0" u="none" strike="noStrike" kern="1200" baseline="0" dirty="0" err="1">
                          <a:solidFill>
                            <a:schemeClr val="lt1"/>
                          </a:solidFill>
                          <a:latin typeface="+mn-lt"/>
                          <a:ea typeface="+mn-ea"/>
                          <a:cs typeface="+mn-cs"/>
                        </a:rPr>
                        <a:t>Administrative</a:t>
                      </a:r>
                      <a:r>
                        <a:rPr lang="it-IT" sz="1800" b="1" i="0" u="none" strike="noStrike" kern="1200" baseline="0" dirty="0">
                          <a:solidFill>
                            <a:schemeClr val="lt1"/>
                          </a:solidFill>
                          <a:latin typeface="+mn-lt"/>
                          <a:ea typeface="+mn-ea"/>
                          <a:cs typeface="+mn-cs"/>
                        </a:rPr>
                        <a:t> staff</a:t>
                      </a:r>
                      <a:endParaRPr lang="it-IT" sz="1800" b="0" i="0" u="none" strike="noStrike" kern="1200" baseline="0" dirty="0">
                        <a:solidFill>
                          <a:schemeClr val="lt1"/>
                        </a:solidFill>
                        <a:latin typeface="+mn-lt"/>
                        <a:ea typeface="+mn-ea"/>
                        <a:cs typeface="+mn-cs"/>
                      </a:endParaRPr>
                    </a:p>
                    <a:p>
                      <a:endParaRPr lang="it-IT" sz="1800" dirty="0"/>
                    </a:p>
                  </a:txBody>
                  <a:tcPr/>
                </a:tc>
                <a:extLst>
                  <a:ext uri="{0D108BD9-81ED-4DB2-BD59-A6C34878D82A}">
                    <a16:rowId xmlns:a16="http://schemas.microsoft.com/office/drawing/2014/main" val="10000"/>
                  </a:ext>
                </a:extLst>
              </a:tr>
              <a:tr h="3504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800" b="1" i="0" u="none" strike="noStrike" kern="1200" baseline="0" dirty="0" err="1">
                          <a:solidFill>
                            <a:schemeClr val="dk1"/>
                          </a:solidFill>
                          <a:latin typeface="+mn-lt"/>
                          <a:ea typeface="+mn-ea"/>
                          <a:cs typeface="+mn-cs"/>
                        </a:rPr>
                        <a:t>Italy</a:t>
                      </a:r>
                      <a:r>
                        <a:rPr lang="it-IT" sz="1800" b="1" i="0" u="none" strike="noStrike" kern="1200" baseline="0" dirty="0">
                          <a:solidFill>
                            <a:schemeClr val="dk1"/>
                          </a:solidFill>
                          <a:latin typeface="+mn-lt"/>
                          <a:ea typeface="+mn-ea"/>
                          <a:cs typeface="+mn-cs"/>
                        </a:rPr>
                        <a:t>, </a:t>
                      </a:r>
                      <a:r>
                        <a:rPr lang="it-IT" sz="1800" b="1" i="0" u="none" strike="noStrike" kern="1200" baseline="0" dirty="0" err="1">
                          <a:solidFill>
                            <a:schemeClr val="dk1"/>
                          </a:solidFill>
                          <a:latin typeface="+mn-lt"/>
                          <a:ea typeface="+mn-ea"/>
                          <a:cs typeface="+mn-cs"/>
                        </a:rPr>
                        <a:t>Finland</a:t>
                      </a:r>
                      <a:r>
                        <a:rPr lang="it-IT" sz="1800" b="1" i="0" u="none" strike="noStrike" kern="1200" baseline="0" dirty="0">
                          <a:solidFill>
                            <a:schemeClr val="dk1"/>
                          </a:solidFill>
                          <a:latin typeface="+mn-lt"/>
                          <a:ea typeface="+mn-ea"/>
                          <a:cs typeface="+mn-cs"/>
                        </a:rPr>
                        <a:t> </a:t>
                      </a:r>
                      <a:endParaRPr lang="it-IT" sz="1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800" b="0" i="0" u="none" strike="noStrike" kern="1200" baseline="0" dirty="0">
                          <a:solidFill>
                            <a:schemeClr val="dk1"/>
                          </a:solidFill>
                          <a:latin typeface="+mn-lt"/>
                          <a:ea typeface="+mn-ea"/>
                          <a:cs typeface="+mn-cs"/>
                        </a:rPr>
                        <a:t>280 	</a:t>
                      </a:r>
                      <a:endParaRPr lang="it-IT" sz="1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800" b="0" i="0" u="none" strike="noStrike" kern="1200" baseline="0" dirty="0">
                          <a:solidFill>
                            <a:schemeClr val="dk1"/>
                          </a:solidFill>
                          <a:latin typeface="+mn-lt"/>
                          <a:ea typeface="+mn-ea"/>
                          <a:cs typeface="+mn-cs"/>
                        </a:rPr>
                        <a:t>214 </a:t>
                      </a:r>
                      <a:endParaRPr lang="it-IT" sz="1800" dirty="0"/>
                    </a:p>
                  </a:txBody>
                  <a:tcPr/>
                </a:tc>
                <a:tc>
                  <a:txBody>
                    <a:bodyPr/>
                    <a:lstStyle/>
                    <a:p>
                      <a:r>
                        <a:rPr lang="it-IT" sz="1800" dirty="0"/>
                        <a:t>162</a:t>
                      </a:r>
                    </a:p>
                  </a:txBody>
                  <a:tcPr/>
                </a:tc>
                <a:tc>
                  <a:txBody>
                    <a:bodyPr/>
                    <a:lstStyle/>
                    <a:p>
                      <a:r>
                        <a:rPr lang="it-IT" sz="1800" dirty="0"/>
                        <a:t>131</a:t>
                      </a:r>
                    </a:p>
                  </a:txBody>
                  <a:tcPr/>
                </a:tc>
                <a:extLst>
                  <a:ext uri="{0D108BD9-81ED-4DB2-BD59-A6C34878D82A}">
                    <a16:rowId xmlns:a16="http://schemas.microsoft.com/office/drawing/2014/main" val="10001"/>
                  </a:ext>
                </a:extLst>
              </a:tr>
              <a:tr h="350438">
                <a:tc>
                  <a:txBody>
                    <a:bodyPr/>
                    <a:lstStyle/>
                    <a:p>
                      <a:r>
                        <a:rPr lang="it-IT" sz="1800" b="1" i="0" u="none" strike="noStrike" kern="1200" baseline="0" dirty="0">
                          <a:solidFill>
                            <a:schemeClr val="dk1"/>
                          </a:solidFill>
                          <a:latin typeface="+mn-lt"/>
                          <a:ea typeface="+mn-ea"/>
                          <a:cs typeface="+mn-cs"/>
                        </a:rPr>
                        <a:t>Portugal, </a:t>
                      </a:r>
                      <a:r>
                        <a:rPr lang="it-IT" sz="1800" b="1" i="0" u="none" strike="noStrike" kern="1200" baseline="0" dirty="0" err="1">
                          <a:solidFill>
                            <a:schemeClr val="dk1"/>
                          </a:solidFill>
                          <a:latin typeface="+mn-lt"/>
                          <a:ea typeface="+mn-ea"/>
                          <a:cs typeface="+mn-cs"/>
                        </a:rPr>
                        <a:t>Greece</a:t>
                      </a:r>
                      <a:endParaRPr lang="it-IT" sz="1800" b="1" i="0" u="none" strike="noStrike" kern="1200" baseline="0" dirty="0">
                        <a:solidFill>
                          <a:schemeClr val="dk1"/>
                        </a:solidFill>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800" b="0" i="0" u="none" strike="noStrike" kern="1200" baseline="0" dirty="0">
                          <a:solidFill>
                            <a:schemeClr val="dk1"/>
                          </a:solidFill>
                          <a:latin typeface="+mn-lt"/>
                          <a:ea typeface="+mn-ea"/>
                          <a:cs typeface="+mn-cs"/>
                        </a:rPr>
                        <a:t>164 	</a:t>
                      </a:r>
                      <a:endParaRPr lang="it-IT" sz="1800" dirty="0"/>
                    </a:p>
                  </a:txBody>
                  <a:tcPr/>
                </a:tc>
                <a:tc>
                  <a:txBody>
                    <a:bodyPr/>
                    <a:lstStyle/>
                    <a:p>
                      <a:r>
                        <a:rPr lang="it-IT" sz="1800" dirty="0"/>
                        <a:t>137</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800" b="0" i="0" u="none" strike="noStrike" kern="1200" baseline="0" dirty="0">
                          <a:solidFill>
                            <a:schemeClr val="dk1"/>
                          </a:solidFill>
                          <a:latin typeface="+mn-lt"/>
                          <a:ea typeface="+mn-ea"/>
                          <a:cs typeface="+mn-cs"/>
                        </a:rPr>
                        <a:t>102 	</a:t>
                      </a:r>
                      <a:endParaRPr lang="it-IT" sz="1800" dirty="0"/>
                    </a:p>
                  </a:txBody>
                  <a:tcPr/>
                </a:tc>
                <a:tc>
                  <a:txBody>
                    <a:bodyPr/>
                    <a:lstStyle/>
                    <a:p>
                      <a:r>
                        <a:rPr lang="it-IT" sz="1800" dirty="0"/>
                        <a:t>78</a:t>
                      </a:r>
                    </a:p>
                  </a:txBody>
                  <a:tcPr/>
                </a:tc>
                <a:extLst>
                  <a:ext uri="{0D108BD9-81ED-4DB2-BD59-A6C34878D82A}">
                    <a16:rowId xmlns:a16="http://schemas.microsoft.com/office/drawing/2014/main" val="10002"/>
                  </a:ext>
                </a:extLst>
              </a:tr>
              <a:tr h="350438">
                <a:tc>
                  <a:txBody>
                    <a:bodyPr/>
                    <a:lstStyle/>
                    <a:p>
                      <a:r>
                        <a:rPr lang="it-IT" sz="1800" b="1" i="0" u="none" strike="noStrike" kern="1200" baseline="0" dirty="0">
                          <a:solidFill>
                            <a:schemeClr val="dk1"/>
                          </a:solidFill>
                          <a:latin typeface="+mn-lt"/>
                          <a:ea typeface="+mn-ea"/>
                          <a:cs typeface="+mn-cs"/>
                        </a:rPr>
                        <a:t>Iran</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800" b="0" i="0" u="none" strike="noStrike" kern="1200" baseline="0" dirty="0">
                          <a:solidFill>
                            <a:schemeClr val="dk1"/>
                          </a:solidFill>
                          <a:latin typeface="+mn-lt"/>
                          <a:ea typeface="+mn-ea"/>
                          <a:cs typeface="+mn-cs"/>
                        </a:rPr>
                        <a:t>77 </a:t>
                      </a:r>
                      <a:endParaRPr lang="it-IT" sz="1800" dirty="0"/>
                    </a:p>
                  </a:txBody>
                  <a:tcPr/>
                </a:tc>
                <a:tc>
                  <a:txBody>
                    <a:bodyPr/>
                    <a:lstStyle/>
                    <a:p>
                      <a:r>
                        <a:rPr lang="it-IT" sz="1800" dirty="0"/>
                        <a:t>57</a:t>
                      </a:r>
                    </a:p>
                  </a:txBody>
                  <a:tcPr/>
                </a:tc>
                <a:tc>
                  <a:txBody>
                    <a:bodyPr/>
                    <a:lstStyle/>
                    <a:p>
                      <a:r>
                        <a:rPr lang="it-IT" sz="1800" dirty="0"/>
                        <a:t>40</a:t>
                      </a:r>
                    </a:p>
                  </a:txBody>
                  <a:tcPr/>
                </a:tc>
                <a:tc>
                  <a:txBody>
                    <a:bodyPr/>
                    <a:lstStyle/>
                    <a:p>
                      <a:r>
                        <a:rPr lang="it-IT" sz="1800" dirty="0"/>
                        <a:t>32</a:t>
                      </a:r>
                    </a:p>
                  </a:txBody>
                  <a:tcPr/>
                </a:tc>
                <a:extLst>
                  <a:ext uri="{0D108BD9-81ED-4DB2-BD59-A6C34878D82A}">
                    <a16:rowId xmlns:a16="http://schemas.microsoft.com/office/drawing/2014/main" val="10003"/>
                  </a:ext>
                </a:extLst>
              </a:tr>
            </a:tbl>
          </a:graphicData>
        </a:graphic>
      </p:graphicFrame>
      <p:sp>
        <p:nvSpPr>
          <p:cNvPr id="13" name="Rettangolo 12"/>
          <p:cNvSpPr/>
          <p:nvPr/>
        </p:nvSpPr>
        <p:spPr>
          <a:xfrm>
            <a:off x="628650" y="4048027"/>
            <a:ext cx="8036512" cy="2308324"/>
          </a:xfrm>
          <a:prstGeom prst="rect">
            <a:avLst/>
          </a:prstGeom>
        </p:spPr>
        <p:txBody>
          <a:bodyPr wrap="square">
            <a:spAutoFit/>
          </a:bodyPr>
          <a:lstStyle/>
          <a:p>
            <a:pPr>
              <a:lnSpc>
                <a:spcPct val="120000"/>
              </a:lnSpc>
            </a:pPr>
            <a:r>
              <a:rPr lang="en-GB" sz="2000" b="1" dirty="0">
                <a:solidFill>
                  <a:schemeClr val="accent1">
                    <a:lumMod val="50000"/>
                  </a:schemeClr>
                </a:solidFill>
                <a:effectLst>
                  <a:outerShdw blurRad="38100" dist="38100" dir="2700000" algn="tl">
                    <a:srgbClr val="000000">
                      <a:alpha val="43137"/>
                    </a:srgbClr>
                  </a:outerShdw>
                </a:effectLst>
              </a:rPr>
              <a:t>It is relevant the nature of work performed</a:t>
            </a:r>
            <a:r>
              <a:rPr lang="en-GB" sz="2000" dirty="0">
                <a:solidFill>
                  <a:schemeClr val="accent1">
                    <a:lumMod val="50000"/>
                  </a:schemeClr>
                </a:solidFill>
              </a:rPr>
              <a:t>, </a:t>
            </a:r>
            <a:r>
              <a:rPr lang="en-GB" sz="2000" b="1" dirty="0">
                <a:solidFill>
                  <a:schemeClr val="accent1">
                    <a:lumMod val="50000"/>
                  </a:schemeClr>
                </a:solidFill>
                <a:effectLst>
                  <a:outerShdw blurRad="38100" dist="38100" dir="2700000" algn="tl">
                    <a:srgbClr val="000000">
                      <a:alpha val="43137"/>
                    </a:srgbClr>
                  </a:outerShdw>
                </a:effectLst>
              </a:rPr>
              <a:t>not status of individual </a:t>
            </a:r>
            <a:r>
              <a:rPr lang="en-GB" sz="2000" dirty="0">
                <a:solidFill>
                  <a:schemeClr val="accent1">
                    <a:lumMod val="50000"/>
                  </a:schemeClr>
                </a:solidFill>
              </a:rPr>
              <a:t>(</a:t>
            </a:r>
            <a:r>
              <a:rPr lang="en-GB" sz="2000" dirty="0">
                <a:solidFill>
                  <a:srgbClr val="FF0000"/>
                </a:solidFill>
              </a:rPr>
              <a:t>not a huge discrepancy from the contractual role and the tasks/roles performed)</a:t>
            </a:r>
          </a:p>
          <a:p>
            <a:pPr>
              <a:lnSpc>
                <a:spcPct val="120000"/>
              </a:lnSpc>
            </a:pPr>
            <a:r>
              <a:rPr lang="en-GB" sz="2000" b="1" dirty="0">
                <a:solidFill>
                  <a:schemeClr val="accent1">
                    <a:lumMod val="50000"/>
                  </a:schemeClr>
                </a:solidFill>
              </a:rPr>
              <a:t>Country</a:t>
            </a:r>
            <a:r>
              <a:rPr lang="en-GB" sz="2000" dirty="0">
                <a:solidFill>
                  <a:schemeClr val="accent1">
                    <a:lumMod val="50000"/>
                  </a:schemeClr>
                </a:solidFill>
              </a:rPr>
              <a:t> in which staff is employed, independently of where tasks are executed</a:t>
            </a:r>
          </a:p>
          <a:p>
            <a:pPr>
              <a:lnSpc>
                <a:spcPct val="120000"/>
              </a:lnSpc>
            </a:pPr>
            <a:r>
              <a:rPr lang="en-GB" sz="2000" b="1" dirty="0">
                <a:solidFill>
                  <a:schemeClr val="accent1">
                    <a:lumMod val="50000"/>
                  </a:schemeClr>
                </a:solidFill>
              </a:rPr>
              <a:t>Number of days proportioned to the work carried out </a:t>
            </a:r>
            <a:r>
              <a:rPr lang="en-GB" sz="2000" dirty="0">
                <a:solidFill>
                  <a:schemeClr val="accent1">
                    <a:lumMod val="50000"/>
                  </a:schemeClr>
                </a:solidFill>
              </a:rPr>
              <a:t>(</a:t>
            </a:r>
            <a:r>
              <a:rPr lang="en-GB" sz="2000" dirty="0">
                <a:solidFill>
                  <a:srgbClr val="FF0000"/>
                </a:solidFill>
              </a:rPr>
              <a:t>not more than 20 DD per month/240 DD per year)</a:t>
            </a:r>
          </a:p>
        </p:txBody>
      </p:sp>
    </p:spTree>
    <p:extLst>
      <p:ext uri="{BB962C8B-B14F-4D97-AF65-F5344CB8AC3E}">
        <p14:creationId xmlns:p14="http://schemas.microsoft.com/office/powerpoint/2010/main" val="2270067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 STAFF costs - Supporting documents</a:t>
            </a:r>
          </a:p>
        </p:txBody>
      </p:sp>
      <p:sp>
        <p:nvSpPr>
          <p:cNvPr id="4" name="Slide Number Placeholder 3"/>
          <p:cNvSpPr>
            <a:spLocks noGrp="1"/>
          </p:cNvSpPr>
          <p:nvPr>
            <p:ph type="sldNum" sz="quarter" idx="12"/>
          </p:nvPr>
        </p:nvSpPr>
        <p:spPr/>
        <p:txBody>
          <a:bodyPr/>
          <a:lstStyle/>
          <a:p>
            <a:endParaRPr lang="en-GB"/>
          </a:p>
          <a:p>
            <a:fld id="{E02D3809-15FD-45C1-8290-613EA6032538}" type="slidenum">
              <a:rPr lang="en-GB" smtClean="0"/>
              <a:pPr/>
              <a:t>11</a:t>
            </a:fld>
            <a:endParaRPr lang="en-GB" dirty="0"/>
          </a:p>
        </p:txBody>
      </p:sp>
      <p:graphicFrame>
        <p:nvGraphicFramePr>
          <p:cNvPr id="3" name="Diagram 2"/>
          <p:cNvGraphicFramePr/>
          <p:nvPr>
            <p:extLst>
              <p:ext uri="{D42A27DB-BD31-4B8C-83A1-F6EECF244321}">
                <p14:modId xmlns:p14="http://schemas.microsoft.com/office/powerpoint/2010/main" val="354897322"/>
              </p:ext>
            </p:extLst>
          </p:nvPr>
        </p:nvGraphicFramePr>
        <p:xfrm>
          <a:off x="539552" y="3019368"/>
          <a:ext cx="7890333" cy="2632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77418" y="1336746"/>
            <a:ext cx="6912768" cy="1631216"/>
          </a:xfrm>
          <a:prstGeom prst="rect">
            <a:avLst/>
          </a:prstGeom>
        </p:spPr>
        <p:txBody>
          <a:bodyPr wrap="square">
            <a:spAutoFit/>
          </a:bodyPr>
          <a:lstStyle/>
          <a:p>
            <a:pPr algn="ctr"/>
            <a:r>
              <a:rPr lang="en-GB" sz="2000" b="1" i="1" dirty="0">
                <a:solidFill>
                  <a:srgbClr val="C00000"/>
                </a:solidFill>
              </a:rPr>
              <a:t>     </a:t>
            </a:r>
            <a:r>
              <a:rPr lang="en-GB" sz="2000" b="1" i="1" dirty="0" smtClean="0">
                <a:solidFill>
                  <a:srgbClr val="C00000"/>
                </a:solidFill>
              </a:rPr>
              <a:t>1</a:t>
            </a:r>
            <a:r>
              <a:rPr lang="en-GB" sz="2000" b="1" i="1" baseline="30000" dirty="0" smtClean="0">
                <a:solidFill>
                  <a:srgbClr val="C00000"/>
                </a:solidFill>
              </a:rPr>
              <a:t>st</a:t>
            </a:r>
            <a:r>
              <a:rPr lang="en-GB" sz="2000" b="1" i="1" dirty="0" smtClean="0">
                <a:solidFill>
                  <a:srgbClr val="C00000"/>
                </a:solidFill>
              </a:rPr>
              <a:t> reporting period – </a:t>
            </a:r>
            <a:r>
              <a:rPr lang="en-GB" sz="2000" b="1" i="1" u="sng" dirty="0" smtClean="0">
                <a:solidFill>
                  <a:srgbClr val="C00000"/>
                </a:solidFill>
              </a:rPr>
              <a:t>by 14 November 2021  </a:t>
            </a:r>
          </a:p>
          <a:p>
            <a:pPr algn="ctr"/>
            <a:endParaRPr lang="en-GB" sz="2000" b="1" i="1" dirty="0" smtClean="0">
              <a:solidFill>
                <a:srgbClr val="C00000"/>
              </a:solidFill>
            </a:endParaRPr>
          </a:p>
          <a:p>
            <a:pPr algn="ctr"/>
            <a:r>
              <a:rPr lang="en-GB" sz="2000" b="1" i="1" dirty="0" smtClean="0">
                <a:solidFill>
                  <a:srgbClr val="C00000"/>
                </a:solidFill>
              </a:rPr>
              <a:t>To send to </a:t>
            </a:r>
            <a:r>
              <a:rPr lang="en-GB" sz="2000" b="1" i="1" dirty="0" smtClean="0">
                <a:solidFill>
                  <a:srgbClr val="C00000"/>
                </a:solidFill>
                <a:hlinkClick r:id="rId8"/>
              </a:rPr>
              <a:t>r.linsalata</a:t>
            </a:r>
            <a:r>
              <a:rPr lang="en-GB" sz="2000" b="1" i="1" dirty="0" smtClean="0">
                <a:solidFill>
                  <a:srgbClr val="C00000"/>
                </a:solidFill>
                <a:hlinkClick r:id="rId8"/>
              </a:rPr>
              <a:t>@unimarconi.it</a:t>
            </a:r>
            <a:r>
              <a:rPr lang="en-GB" sz="2000" b="1" i="1" dirty="0" smtClean="0">
                <a:solidFill>
                  <a:srgbClr val="C00000"/>
                </a:solidFill>
              </a:rPr>
              <a:t> and cc </a:t>
            </a:r>
            <a:r>
              <a:rPr lang="en-GB" sz="2000" b="1" i="1" dirty="0" smtClean="0">
                <a:solidFill>
                  <a:srgbClr val="C00000"/>
                </a:solidFill>
                <a:hlinkClick r:id="rId9"/>
              </a:rPr>
              <a:t>m.fasciani@unimarconi.it</a:t>
            </a:r>
            <a:r>
              <a:rPr lang="en-GB" sz="2000" b="1" i="1" dirty="0" smtClean="0">
                <a:solidFill>
                  <a:srgbClr val="C00000"/>
                </a:solidFill>
              </a:rPr>
              <a:t>; </a:t>
            </a:r>
            <a:r>
              <a:rPr lang="en-GB" sz="2000" b="1" i="1" dirty="0" smtClean="0">
                <a:solidFill>
                  <a:srgbClr val="C00000"/>
                </a:solidFill>
                <a:hlinkClick r:id="rId10"/>
              </a:rPr>
              <a:t>i.reggiani@unimarconi.it</a:t>
            </a:r>
            <a:r>
              <a:rPr lang="en-GB" sz="2000" b="1" i="1" dirty="0" smtClean="0">
                <a:solidFill>
                  <a:srgbClr val="C00000"/>
                </a:solidFill>
              </a:rPr>
              <a:t> </a:t>
            </a:r>
            <a:endParaRPr lang="en-GB" sz="2000" b="1" i="1" dirty="0">
              <a:solidFill>
                <a:srgbClr val="C00000"/>
              </a:solidFill>
            </a:endParaRPr>
          </a:p>
          <a:p>
            <a:pPr algn="ctr"/>
            <a:endParaRPr lang="en-GB" sz="2000" b="1" i="1" dirty="0">
              <a:solidFill>
                <a:srgbClr val="C00000"/>
              </a:solidFill>
            </a:endParaRPr>
          </a:p>
        </p:txBody>
      </p:sp>
      <p:pic>
        <p:nvPicPr>
          <p:cNvPr id="9" name="Immagin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10" name="Immagin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5812" y="305412"/>
            <a:ext cx="769803" cy="979928"/>
          </a:xfrm>
          <a:prstGeom prst="rect">
            <a:avLst/>
          </a:prstGeom>
        </p:spPr>
      </p:pic>
    </p:spTree>
    <p:extLst>
      <p:ext uri="{BB962C8B-B14F-4D97-AF65-F5344CB8AC3E}">
        <p14:creationId xmlns:p14="http://schemas.microsoft.com/office/powerpoint/2010/main" val="291559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 STAFF costs - Supporting documents</a:t>
            </a:r>
          </a:p>
        </p:txBody>
      </p:sp>
      <p:sp>
        <p:nvSpPr>
          <p:cNvPr id="4" name="Slide Number Placeholder 3"/>
          <p:cNvSpPr>
            <a:spLocks noGrp="1"/>
          </p:cNvSpPr>
          <p:nvPr>
            <p:ph type="sldNum" sz="quarter" idx="12"/>
          </p:nvPr>
        </p:nvSpPr>
        <p:spPr/>
        <p:txBody>
          <a:bodyPr/>
          <a:lstStyle/>
          <a:p>
            <a:endParaRPr lang="en-GB"/>
          </a:p>
          <a:p>
            <a:fld id="{E02D3809-15FD-45C1-8290-613EA6032538}" type="slidenum">
              <a:rPr lang="en-GB" smtClean="0"/>
              <a:pPr/>
              <a:t>12</a:t>
            </a:fld>
            <a:endParaRPr lang="en-GB" dirty="0"/>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812" y="305412"/>
            <a:ext cx="769803" cy="979928"/>
          </a:xfrm>
          <a:prstGeom prst="rect">
            <a:avLst/>
          </a:prstGeom>
        </p:spPr>
      </p:pic>
      <p:pic>
        <p:nvPicPr>
          <p:cNvPr id="6" name="Immagine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7544" y="1526962"/>
            <a:ext cx="7773863" cy="5042507"/>
          </a:xfrm>
          <a:prstGeom prst="rect">
            <a:avLst/>
          </a:prstGeom>
        </p:spPr>
      </p:pic>
    </p:spTree>
    <p:extLst>
      <p:ext uri="{BB962C8B-B14F-4D97-AF65-F5344CB8AC3E}">
        <p14:creationId xmlns:p14="http://schemas.microsoft.com/office/powerpoint/2010/main" val="785404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 STAFF costs - Supporting documents</a:t>
            </a:r>
          </a:p>
        </p:txBody>
      </p:sp>
      <p:sp>
        <p:nvSpPr>
          <p:cNvPr id="4" name="Slide Number Placeholder 3"/>
          <p:cNvSpPr>
            <a:spLocks noGrp="1"/>
          </p:cNvSpPr>
          <p:nvPr>
            <p:ph type="sldNum" sz="quarter" idx="12"/>
          </p:nvPr>
        </p:nvSpPr>
        <p:spPr/>
        <p:txBody>
          <a:bodyPr/>
          <a:lstStyle/>
          <a:p>
            <a:endParaRPr lang="en-GB"/>
          </a:p>
          <a:p>
            <a:fld id="{E02D3809-15FD-45C1-8290-613EA6032538}" type="slidenum">
              <a:rPr lang="en-GB" smtClean="0"/>
              <a:pPr/>
              <a:t>13</a:t>
            </a:fld>
            <a:endParaRPr lang="en-GB" dirty="0"/>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812" y="305412"/>
            <a:ext cx="769803" cy="979928"/>
          </a:xfrm>
          <a:prstGeom prst="rect">
            <a:avLst/>
          </a:prstGeom>
        </p:spPr>
      </p:pic>
      <p:pic>
        <p:nvPicPr>
          <p:cNvPr id="3" name="Immagine 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17503" y="1533834"/>
            <a:ext cx="7508994" cy="5073646"/>
          </a:xfrm>
          <a:prstGeom prst="rect">
            <a:avLst/>
          </a:prstGeom>
        </p:spPr>
      </p:pic>
    </p:spTree>
    <p:extLst>
      <p:ext uri="{BB962C8B-B14F-4D97-AF65-F5344CB8AC3E}">
        <p14:creationId xmlns:p14="http://schemas.microsoft.com/office/powerpoint/2010/main" val="673089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 STAFF costs - Supporting documents</a:t>
            </a:r>
          </a:p>
        </p:txBody>
      </p:sp>
      <p:sp>
        <p:nvSpPr>
          <p:cNvPr id="4" name="Slide Number Placeholder 3"/>
          <p:cNvSpPr>
            <a:spLocks noGrp="1"/>
          </p:cNvSpPr>
          <p:nvPr>
            <p:ph type="sldNum" sz="quarter" idx="12"/>
          </p:nvPr>
        </p:nvSpPr>
        <p:spPr/>
        <p:txBody>
          <a:bodyPr/>
          <a:lstStyle/>
          <a:p>
            <a:endParaRPr lang="en-GB"/>
          </a:p>
          <a:p>
            <a:fld id="{E02D3809-15FD-45C1-8290-613EA6032538}" type="slidenum">
              <a:rPr lang="en-GB" smtClean="0"/>
              <a:pPr/>
              <a:t>14</a:t>
            </a:fld>
            <a:endParaRPr lang="en-GB" dirty="0"/>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812" y="305412"/>
            <a:ext cx="769803" cy="979928"/>
          </a:xfrm>
          <a:prstGeom prst="rect">
            <a:avLst/>
          </a:prstGeom>
        </p:spPr>
      </p:pic>
      <p:pic>
        <p:nvPicPr>
          <p:cNvPr id="5" name="Immagine 4"/>
          <p:cNvPicPr>
            <a:picLocks noChangeAspect="1"/>
          </p:cNvPicPr>
          <p:nvPr/>
        </p:nvPicPr>
        <p:blipFill rotWithShape="1">
          <a:blip r:embed="rId5"/>
          <a:srcRect l="19288" t="19185" r="24012" b="13582"/>
          <a:stretch/>
        </p:blipFill>
        <p:spPr>
          <a:xfrm>
            <a:off x="855613" y="1345054"/>
            <a:ext cx="7661393" cy="5107597"/>
          </a:xfrm>
          <a:prstGeom prst="rect">
            <a:avLst/>
          </a:prstGeom>
        </p:spPr>
      </p:pic>
    </p:spTree>
    <p:extLst>
      <p:ext uri="{BB962C8B-B14F-4D97-AF65-F5344CB8AC3E}">
        <p14:creationId xmlns:p14="http://schemas.microsoft.com/office/powerpoint/2010/main" val="2429195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033391" y="475188"/>
            <a:ext cx="2863230" cy="1325563"/>
          </a:xfrm>
        </p:spPr>
        <p:txBody>
          <a:bodyPr/>
          <a:lstStyle/>
          <a:p>
            <a:r>
              <a:rPr lang="en-GB" sz="3600" b="1" dirty="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Actual costs</a:t>
            </a:r>
            <a:endParaRPr lang="it-IT" dirty="0"/>
          </a:p>
        </p:txBody>
      </p:sp>
      <p:sp>
        <p:nvSpPr>
          <p:cNvPr id="5" name="Rectangle 2"/>
          <p:cNvSpPr>
            <a:spLocks noGrp="1" noChangeArrowheads="1"/>
          </p:cNvSpPr>
          <p:nvPr>
            <p:ph idx="1"/>
          </p:nvPr>
        </p:nvSpPr>
        <p:spPr>
          <a:xfrm>
            <a:off x="1160591" y="1916033"/>
            <a:ext cx="7255718" cy="2881119"/>
          </a:xfrm>
        </p:spPr>
        <p:txBody>
          <a:bodyPr>
            <a:normAutofit/>
          </a:bodyPr>
          <a:lstStyle/>
          <a:p>
            <a:pPr lvl="0"/>
            <a:endParaRPr lang="en-GB" sz="2300" dirty="0"/>
          </a:p>
          <a:p>
            <a:pPr marL="1041400" lvl="1" indent="-342900">
              <a:buClr>
                <a:srgbClr val="0F5494"/>
              </a:buClr>
              <a:buFont typeface="Wingdings" panose="05000000000000000000" pitchFamily="2" charset="2"/>
              <a:buChar char="Ø"/>
            </a:pPr>
            <a:r>
              <a:rPr lang="en-GB" sz="2300" dirty="0">
                <a:solidFill>
                  <a:srgbClr val="0F5494"/>
                </a:solidFill>
              </a:rPr>
              <a:t>Definition</a:t>
            </a:r>
          </a:p>
          <a:p>
            <a:pPr marL="1041400" lvl="1" indent="-342900">
              <a:buClr>
                <a:srgbClr val="0F5494"/>
              </a:buClr>
              <a:buFont typeface="Wingdings" panose="05000000000000000000" pitchFamily="2" charset="2"/>
              <a:buChar char="Ø"/>
            </a:pPr>
            <a:r>
              <a:rPr lang="fr-BE" sz="2300" dirty="0">
                <a:solidFill>
                  <a:srgbClr val="0F5494"/>
                </a:solidFill>
              </a:rPr>
              <a:t>VAT</a:t>
            </a:r>
          </a:p>
          <a:p>
            <a:pPr marL="1041400" lvl="1" indent="-342900">
              <a:buClr>
                <a:srgbClr val="0F5494"/>
              </a:buClr>
              <a:buFont typeface="Wingdings" panose="05000000000000000000" pitchFamily="2" charset="2"/>
              <a:buChar char="Ø"/>
            </a:pPr>
            <a:r>
              <a:rPr lang="en-GB" sz="2300" dirty="0">
                <a:solidFill>
                  <a:srgbClr val="0F5494"/>
                </a:solidFill>
              </a:rPr>
              <a:t>Exchange rate</a:t>
            </a:r>
          </a:p>
          <a:p>
            <a:pPr marL="1041400" lvl="1" indent="-342900">
              <a:buClr>
                <a:srgbClr val="0F5494"/>
              </a:buClr>
              <a:buFont typeface="Wingdings" panose="05000000000000000000" pitchFamily="2" charset="2"/>
              <a:buChar char="Ø"/>
            </a:pPr>
            <a:r>
              <a:rPr lang="en-GB" sz="2300" dirty="0">
                <a:solidFill>
                  <a:srgbClr val="0F5494"/>
                </a:solidFill>
              </a:rPr>
              <a:t>Tendering procedure</a:t>
            </a:r>
          </a:p>
          <a:p>
            <a:pPr marL="1041400" lvl="1" indent="-342900">
              <a:buClr>
                <a:srgbClr val="0F5494"/>
              </a:buClr>
              <a:buFont typeface="Wingdings" panose="05000000000000000000" pitchFamily="2" charset="2"/>
              <a:buChar char="Ø"/>
            </a:pPr>
            <a:r>
              <a:rPr lang="en-GB" sz="2300" dirty="0">
                <a:solidFill>
                  <a:srgbClr val="0F5494"/>
                </a:solidFill>
              </a:rPr>
              <a:t>Equipment</a:t>
            </a:r>
          </a:p>
          <a:p>
            <a:pPr marL="1041400" lvl="1" indent="-342900">
              <a:buClr>
                <a:srgbClr val="0F5494"/>
              </a:buClr>
              <a:buFont typeface="Wingdings" panose="05000000000000000000" pitchFamily="2" charset="2"/>
              <a:buChar char="Ø"/>
            </a:pPr>
            <a:r>
              <a:rPr lang="en-GB" sz="2300" dirty="0">
                <a:solidFill>
                  <a:srgbClr val="0F5494"/>
                </a:solidFill>
              </a:rPr>
              <a:t>Subcontracting</a:t>
            </a:r>
            <a:r>
              <a:rPr lang="en-GB" sz="2500" b="1" dirty="0"/>
              <a:t>     </a:t>
            </a:r>
            <a:endParaRPr lang="en-GB" sz="23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15</a:t>
            </a:fld>
            <a:endParaRPr lang="en-GB" altLang="en-US"/>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812" y="332655"/>
            <a:ext cx="841811" cy="1071591"/>
          </a:xfrm>
          <a:prstGeom prst="rect">
            <a:avLst/>
          </a:prstGeom>
        </p:spPr>
      </p:pic>
    </p:spTree>
    <p:extLst>
      <p:ext uri="{BB962C8B-B14F-4D97-AF65-F5344CB8AC3E}">
        <p14:creationId xmlns:p14="http://schemas.microsoft.com/office/powerpoint/2010/main" val="1016888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93204" y="644657"/>
            <a:ext cx="7886700" cy="975642"/>
          </a:xfrm>
        </p:spPr>
        <p:txBody>
          <a:bodyPr>
            <a:normAutofit/>
          </a:bodyPr>
          <a:lstStyle/>
          <a:p>
            <a:pPr algn="ctr"/>
            <a:r>
              <a:rPr lang="en-GB" altLang="en-US" sz="36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Actual costs - </a:t>
            </a:r>
            <a:r>
              <a:rPr lang="en-GB" sz="36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Definition</a:t>
            </a:r>
            <a:endParaRPr lang="en-US" altLang="en-US" sz="3600" dirty="0"/>
          </a:p>
        </p:txBody>
      </p:sp>
      <p:sp>
        <p:nvSpPr>
          <p:cNvPr id="83971" name="Rectangle 3"/>
          <p:cNvSpPr>
            <a:spLocks noGrp="1" noChangeArrowheads="1"/>
          </p:cNvSpPr>
          <p:nvPr>
            <p:ph idx="1"/>
          </p:nvPr>
        </p:nvSpPr>
        <p:spPr>
          <a:xfrm>
            <a:off x="493204" y="3717032"/>
            <a:ext cx="8229600" cy="3096343"/>
          </a:xfrm>
        </p:spPr>
        <p:txBody>
          <a:bodyPr/>
          <a:lstStyle/>
          <a:p>
            <a:pPr marL="0" indent="0" algn="ctr">
              <a:buNone/>
            </a:pPr>
            <a:endParaRPr lang="en-GB" sz="2000" b="1" dirty="0"/>
          </a:p>
          <a:p>
            <a:pPr marL="0" indent="0" algn="ctr">
              <a:buNone/>
            </a:pPr>
            <a:r>
              <a:rPr lang="en-GB" sz="2000" b="1" i="0" dirty="0">
                <a:solidFill>
                  <a:srgbClr val="FF0000"/>
                </a:solidFill>
              </a:rPr>
              <a:t>Example:</a:t>
            </a:r>
          </a:p>
          <a:p>
            <a:pPr marL="0" indent="0" algn="ctr">
              <a:buNone/>
            </a:pPr>
            <a:endParaRPr lang="en-GB" sz="900" b="1" i="0" dirty="0">
              <a:solidFill>
                <a:srgbClr val="FF0000"/>
              </a:solidFill>
            </a:endParaRPr>
          </a:p>
          <a:p>
            <a:pPr marL="0" indent="0" algn="ctr">
              <a:buNone/>
            </a:pPr>
            <a:r>
              <a:rPr lang="en-GB" sz="2000" i="0" dirty="0"/>
              <a:t>Reported cost (laptops) of 1.500 EUR </a:t>
            </a:r>
          </a:p>
          <a:p>
            <a:pPr marL="0" indent="0" algn="ctr">
              <a:buNone/>
            </a:pPr>
            <a:r>
              <a:rPr lang="en-GB" sz="2000" i="0" dirty="0"/>
              <a:t>=</a:t>
            </a:r>
          </a:p>
          <a:p>
            <a:pPr marL="0" indent="0" algn="ctr">
              <a:buNone/>
            </a:pPr>
            <a:r>
              <a:rPr lang="en-GB" sz="2000" i="0" dirty="0"/>
              <a:t>Supporting documents to the value of 1.500 EUR </a:t>
            </a:r>
          </a:p>
          <a:p>
            <a:pPr marL="0" indent="0" algn="ctr">
              <a:buNone/>
            </a:pPr>
            <a:r>
              <a:rPr lang="en-GB" sz="2000" b="1" i="0" dirty="0">
                <a:solidFill>
                  <a:srgbClr val="FF0000"/>
                </a:solidFill>
              </a:rPr>
              <a:t> </a:t>
            </a:r>
          </a:p>
          <a:p>
            <a:pPr marL="0" indent="0">
              <a:buNone/>
            </a:pPr>
            <a:endParaRPr lang="en-GB" sz="1500" i="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16</a:t>
            </a:fld>
            <a:endParaRPr lang="en-GB" altLang="en-US"/>
          </a:p>
        </p:txBody>
      </p:sp>
      <p:sp>
        <p:nvSpPr>
          <p:cNvPr id="10" name="Frame 9"/>
          <p:cNvSpPr/>
          <p:nvPr/>
        </p:nvSpPr>
        <p:spPr bwMode="auto">
          <a:xfrm>
            <a:off x="2555776" y="2276872"/>
            <a:ext cx="4824536" cy="792088"/>
          </a:xfrm>
          <a:prstGeom prst="fra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11" name="Round Diagonal Corner Rectangle 10"/>
          <p:cNvSpPr/>
          <p:nvPr/>
        </p:nvSpPr>
        <p:spPr bwMode="auto">
          <a:xfrm>
            <a:off x="323528" y="2132856"/>
            <a:ext cx="8568952" cy="1296144"/>
          </a:xfrm>
          <a:prstGeom prst="round2DiagRect">
            <a:avLst/>
          </a:prstGeom>
          <a:ln>
            <a:headEnd type="none" w="med" len="med"/>
            <a:tailEnd type="none" w="med" len="med"/>
          </a:ln>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3175" algn="ctr"/>
            <a:r>
              <a:rPr lang="en-GB" sz="2000" b="1" i="1" dirty="0">
                <a:solidFill>
                  <a:srgbClr val="0F5494"/>
                </a:solidFill>
                <a:latin typeface="Verdana" pitchFamily="34" charset="0"/>
              </a:rPr>
              <a:t>Expenses actually incurred</a:t>
            </a:r>
          </a:p>
          <a:p>
            <a:pPr marL="3175" algn="ctr"/>
            <a:endParaRPr lang="en-GB" sz="2000" i="1" dirty="0">
              <a:solidFill>
                <a:srgbClr val="0F5494"/>
              </a:solidFill>
              <a:latin typeface="Verdana" pitchFamily="34" charset="0"/>
            </a:endParaRPr>
          </a:p>
          <a:p>
            <a:pPr marL="3175" algn="ctr"/>
            <a:r>
              <a:rPr lang="en-GB" sz="2000" i="1" dirty="0">
                <a:solidFill>
                  <a:srgbClr val="0F5494"/>
                </a:solidFill>
                <a:latin typeface="Verdana" pitchFamily="34" charset="0"/>
              </a:rPr>
              <a:t>(</a:t>
            </a:r>
            <a:r>
              <a:rPr lang="en-US" sz="2000" i="1" dirty="0">
                <a:solidFill>
                  <a:srgbClr val="0F5494"/>
                </a:solidFill>
                <a:latin typeface="Verdana" pitchFamily="34" charset="0"/>
              </a:rPr>
              <a:t>Documented and justified with corresponding level of cost</a:t>
            </a:r>
            <a:r>
              <a:rPr lang="en-GB" sz="2000" i="1" dirty="0">
                <a:solidFill>
                  <a:srgbClr val="0F5494"/>
                </a:solidFill>
                <a:latin typeface="Verdana" pitchFamily="34" charset="0"/>
              </a:rPr>
              <a:t>)</a:t>
            </a: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9" name="Immagin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813" y="260647"/>
            <a:ext cx="848512" cy="1080121"/>
          </a:xfrm>
          <a:prstGeom prst="rect">
            <a:avLst/>
          </a:prstGeom>
        </p:spPr>
      </p:pic>
    </p:spTree>
    <p:extLst>
      <p:ext uri="{BB962C8B-B14F-4D97-AF65-F5344CB8AC3E}">
        <p14:creationId xmlns:p14="http://schemas.microsoft.com/office/powerpoint/2010/main" val="1332149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23528" y="200705"/>
            <a:ext cx="7056784" cy="812427"/>
          </a:xfrm>
        </p:spPr>
        <p:txBody>
          <a:bodyPr>
            <a:normAutofit/>
          </a:bodyPr>
          <a:lstStyle/>
          <a:p>
            <a:pPr algn="ctr"/>
            <a:r>
              <a:rPr lang="en-GB" sz="27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Actual costs - Equipment</a:t>
            </a:r>
            <a:r>
              <a:rPr lang="en-GB" altLang="en-US" sz="27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 </a:t>
            </a:r>
            <a:r>
              <a:rPr lang="en-GB" sz="3100" b="1" u="sng" dirty="0">
                <a:solidFill>
                  <a:srgbClr val="FF0000"/>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SEE YOUR BUDGET</a:t>
            </a:r>
            <a:endParaRPr lang="en-US" altLang="en-US" sz="3100" dirty="0"/>
          </a:p>
        </p:txBody>
      </p:sp>
      <p:sp>
        <p:nvSpPr>
          <p:cNvPr id="83971" name="Rectangle 3"/>
          <p:cNvSpPr>
            <a:spLocks noGrp="1" noChangeArrowheads="1"/>
          </p:cNvSpPr>
          <p:nvPr>
            <p:ph idx="1"/>
          </p:nvPr>
        </p:nvSpPr>
        <p:spPr>
          <a:xfrm>
            <a:off x="628650" y="2480166"/>
            <a:ext cx="7886700" cy="2742706"/>
          </a:xfrm>
        </p:spPr>
        <p:txBody>
          <a:bodyPr>
            <a:normAutofit fontScale="25000" lnSpcReduction="20000"/>
          </a:bodyPr>
          <a:lstStyle/>
          <a:p>
            <a:pPr marL="0" indent="0" algn="ctr">
              <a:buNone/>
            </a:pPr>
            <a:endParaRPr lang="en-GB" sz="4300" b="1" kern="1200" dirty="0">
              <a:solidFill>
                <a:srgbClr val="2D5EC1"/>
              </a:solidFill>
              <a:latin typeface="Arial" charset="0"/>
            </a:endParaRPr>
          </a:p>
          <a:p>
            <a:pPr marL="354013" indent="-354013">
              <a:lnSpc>
                <a:spcPct val="120000"/>
              </a:lnSpc>
              <a:spcBef>
                <a:spcPts val="900"/>
              </a:spcBef>
              <a:buClr>
                <a:schemeClr val="accent6">
                  <a:lumMod val="75000"/>
                </a:schemeClr>
              </a:buClr>
              <a:buFont typeface="Wingdings" panose="05000000000000000000" pitchFamily="2" charset="2"/>
              <a:buChar char="Ø"/>
            </a:pPr>
            <a:r>
              <a:rPr lang="en-US" sz="8000" b="1" dirty="0">
                <a:solidFill>
                  <a:schemeClr val="accent1">
                    <a:lumMod val="50000"/>
                  </a:schemeClr>
                </a:solidFill>
              </a:rPr>
              <a:t>the total purchase cost of the equipment will be taken into account and not the equipment's depreciation</a:t>
            </a:r>
          </a:p>
          <a:p>
            <a:pPr marL="354013" indent="-354013">
              <a:lnSpc>
                <a:spcPct val="120000"/>
              </a:lnSpc>
              <a:spcBef>
                <a:spcPts val="900"/>
              </a:spcBef>
              <a:buClr>
                <a:schemeClr val="accent6">
                  <a:lumMod val="75000"/>
                </a:schemeClr>
              </a:buClr>
              <a:buFont typeface="Wingdings" panose="05000000000000000000" pitchFamily="2" charset="2"/>
              <a:buChar char="Ø"/>
            </a:pPr>
            <a:r>
              <a:rPr lang="en-GB" sz="8000" i="0" kern="1200" dirty="0">
                <a:solidFill>
                  <a:schemeClr val="accent1">
                    <a:lumMod val="50000"/>
                  </a:schemeClr>
                </a:solidFill>
              </a:rPr>
              <a:t>Exclusively for </a:t>
            </a:r>
            <a:r>
              <a:rPr lang="en-GB" sz="8000" b="1" i="0" u="sng" kern="1200" dirty="0">
                <a:solidFill>
                  <a:schemeClr val="accent1">
                    <a:lumMod val="50000"/>
                  </a:schemeClr>
                </a:solidFill>
              </a:rPr>
              <a:t>Partner Country Higher Education Institutions  </a:t>
            </a:r>
            <a:r>
              <a:rPr lang="en-GB" sz="8000" i="0" kern="1200" dirty="0">
                <a:solidFill>
                  <a:schemeClr val="accent1">
                    <a:lumMod val="50000"/>
                  </a:schemeClr>
                </a:solidFill>
              </a:rPr>
              <a:t>Recorded in the </a:t>
            </a:r>
            <a:r>
              <a:rPr lang="en-GB" sz="8000" b="1" i="0" kern="1200" dirty="0">
                <a:solidFill>
                  <a:schemeClr val="accent1">
                    <a:lumMod val="50000"/>
                  </a:schemeClr>
                </a:solidFill>
              </a:rPr>
              <a:t>inventory</a:t>
            </a:r>
            <a:r>
              <a:rPr lang="en-GB" sz="8000" i="0" kern="1200" dirty="0">
                <a:solidFill>
                  <a:schemeClr val="accent1">
                    <a:lumMod val="50000"/>
                  </a:schemeClr>
                </a:solidFill>
              </a:rPr>
              <a:t> of the institution </a:t>
            </a:r>
          </a:p>
          <a:p>
            <a:pPr marL="354013" indent="-354013" algn="just">
              <a:lnSpc>
                <a:spcPct val="120000"/>
              </a:lnSpc>
              <a:spcBef>
                <a:spcPts val="900"/>
              </a:spcBef>
              <a:buClr>
                <a:schemeClr val="accent6">
                  <a:lumMod val="75000"/>
                </a:schemeClr>
              </a:buClr>
              <a:buFont typeface="Wingdings" panose="05000000000000000000" pitchFamily="2" charset="2"/>
              <a:buChar char="Ø"/>
            </a:pPr>
            <a:r>
              <a:rPr lang="en-GB" sz="8000" i="0" kern="1200" dirty="0">
                <a:solidFill>
                  <a:schemeClr val="accent1">
                    <a:lumMod val="50000"/>
                  </a:schemeClr>
                </a:solidFill>
              </a:rPr>
              <a:t>Labelled with </a:t>
            </a:r>
            <a:r>
              <a:rPr lang="en-GB" sz="8000" b="1" i="0" kern="1200" dirty="0">
                <a:solidFill>
                  <a:schemeClr val="accent1">
                    <a:lumMod val="50000"/>
                  </a:schemeClr>
                </a:solidFill>
              </a:rPr>
              <a:t>E+ stickers </a:t>
            </a:r>
            <a:r>
              <a:rPr lang="en-GB" sz="8000" i="0" kern="1200" dirty="0">
                <a:solidFill>
                  <a:schemeClr val="accent1">
                    <a:lumMod val="50000"/>
                  </a:schemeClr>
                </a:solidFill>
              </a:rPr>
              <a:t>(to be printed by beneficiaries)</a:t>
            </a:r>
          </a:p>
          <a:p>
            <a:pPr marL="361950" indent="-361950" algn="just">
              <a:lnSpc>
                <a:spcPct val="120000"/>
              </a:lnSpc>
              <a:spcBef>
                <a:spcPts val="900"/>
              </a:spcBef>
              <a:buClr>
                <a:schemeClr val="accent6">
                  <a:lumMod val="75000"/>
                </a:schemeClr>
              </a:buClr>
              <a:buNone/>
            </a:pPr>
            <a:r>
              <a:rPr lang="en-GB" sz="8000" i="0" kern="1200" dirty="0">
                <a:solidFill>
                  <a:srgbClr val="0070C0"/>
                </a:solidFill>
              </a:rPr>
              <a:t> </a:t>
            </a:r>
            <a:r>
              <a:rPr lang="en-GB" sz="6400" dirty="0">
                <a:solidFill>
                  <a:srgbClr val="0070C0"/>
                </a:solidFill>
              </a:rPr>
              <a:t>https://eacea.ec.europa.eu/about-eacea/visual-identity-and-logos-eacea/erasmus-visual-identity-and-logos_en</a:t>
            </a:r>
            <a:endParaRPr lang="en-GB" sz="1800" i="0" kern="1200" dirty="0">
              <a:solidFill>
                <a:srgbClr val="2D5EC1"/>
              </a:solidFill>
              <a:latin typeface="Arial" charset="0"/>
            </a:endParaRPr>
          </a:p>
          <a:p>
            <a:pPr algn="just">
              <a:buFontTx/>
              <a:buChar char="-"/>
            </a:pPr>
            <a:endParaRPr lang="en-GB" sz="1800" i="0" kern="1200" dirty="0">
              <a:solidFill>
                <a:srgbClr val="2D5EC1"/>
              </a:solidFill>
              <a:latin typeface="Arial" charset="0"/>
            </a:endParaRPr>
          </a:p>
          <a:p>
            <a:pPr algn="just">
              <a:buFontTx/>
              <a:buChar char="-"/>
            </a:pPr>
            <a:endParaRPr lang="en-GB" sz="2000" b="1" kern="1200" dirty="0">
              <a:solidFill>
                <a:schemeClr val="tx1"/>
              </a:solidFill>
              <a:latin typeface="Arial" charset="0"/>
            </a:endParaRPr>
          </a:p>
          <a:p>
            <a:pPr>
              <a:buFontTx/>
              <a:buChar char="-"/>
            </a:pPr>
            <a:endParaRPr lang="en-GB" sz="2000" b="1" kern="1200" dirty="0">
              <a:solidFill>
                <a:schemeClr val="tx1"/>
              </a:solidFill>
              <a:latin typeface="Arial" charset="0"/>
            </a:endParaRPr>
          </a:p>
          <a:p>
            <a:pPr>
              <a:buFontTx/>
              <a:buChar char="-"/>
            </a:pPr>
            <a:r>
              <a:rPr lang="en-GB" sz="2000" b="1" kern="1200" dirty="0">
                <a:solidFill>
                  <a:schemeClr val="tx1"/>
                </a:solidFill>
                <a:latin typeface="Arial" charset="0"/>
              </a:rPr>
              <a:t> </a:t>
            </a:r>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17</a:t>
            </a:fld>
            <a:endParaRPr lang="en-GB" altLang="en-US" dirty="0"/>
          </a:p>
        </p:txBody>
      </p:sp>
      <p:sp>
        <p:nvSpPr>
          <p:cNvPr id="6" name="Round Diagonal Corner Rectangle 5"/>
          <p:cNvSpPr/>
          <p:nvPr/>
        </p:nvSpPr>
        <p:spPr bwMode="auto">
          <a:xfrm>
            <a:off x="179513" y="1013132"/>
            <a:ext cx="8640960" cy="1185327"/>
          </a:xfrm>
          <a:prstGeom prst="round2DiagRect">
            <a:avLst/>
          </a:prstGeom>
          <a:ln>
            <a:headEnd type="none" w="med" len="med"/>
            <a:tailEnd type="none" w="med" len="med"/>
          </a:ln>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3175" algn="ctr"/>
            <a:r>
              <a:rPr lang="en-GB" sz="2400" i="1" dirty="0">
                <a:solidFill>
                  <a:srgbClr val="0F5494"/>
                </a:solidFill>
              </a:rPr>
              <a:t>Relevant to the objectives of the project and </a:t>
            </a:r>
          </a:p>
          <a:p>
            <a:pPr marL="3175" algn="ctr"/>
            <a:r>
              <a:rPr lang="en-GB" sz="2400" i="1" dirty="0">
                <a:solidFill>
                  <a:srgbClr val="0F5494"/>
                </a:solidFill>
              </a:rPr>
              <a:t>foreseen in the application</a:t>
            </a:r>
          </a:p>
        </p:txBody>
      </p:sp>
      <p:sp>
        <p:nvSpPr>
          <p:cNvPr id="3" name="CasellaDiTesto 2"/>
          <p:cNvSpPr txBox="1"/>
          <p:nvPr/>
        </p:nvSpPr>
        <p:spPr>
          <a:xfrm>
            <a:off x="976472" y="5961545"/>
            <a:ext cx="4844976" cy="646331"/>
          </a:xfrm>
          <a:prstGeom prst="rect">
            <a:avLst/>
          </a:prstGeom>
          <a:noFill/>
        </p:spPr>
        <p:txBody>
          <a:bodyPr wrap="square" rtlCol="0">
            <a:spAutoFit/>
          </a:bodyPr>
          <a:lstStyle/>
          <a:p>
            <a:pPr>
              <a:buClr>
                <a:srgbClr val="FFFFFF"/>
              </a:buClr>
            </a:pPr>
            <a:r>
              <a:rPr lang="en-GB" b="1" kern="0" dirty="0">
                <a:solidFill>
                  <a:srgbClr val="0F5494"/>
                </a:solidFill>
              </a:rPr>
              <a:t>Equipment not foreseen in the application? (Serious) Delays in the purchase/instalment?</a:t>
            </a:r>
            <a:r>
              <a:rPr lang="it-IT" dirty="0"/>
              <a:t>             </a:t>
            </a:r>
          </a:p>
        </p:txBody>
      </p:sp>
      <p:sp>
        <p:nvSpPr>
          <p:cNvPr id="4" name="Parentesi graffa chiusa 3"/>
          <p:cNvSpPr/>
          <p:nvPr/>
        </p:nvSpPr>
        <p:spPr>
          <a:xfrm>
            <a:off x="5352755" y="5888666"/>
            <a:ext cx="432048" cy="7920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CasellaDiTesto 6"/>
          <p:cNvSpPr txBox="1"/>
          <p:nvPr/>
        </p:nvSpPr>
        <p:spPr>
          <a:xfrm>
            <a:off x="6108559" y="5888666"/>
            <a:ext cx="2664296" cy="646331"/>
          </a:xfrm>
          <a:prstGeom prst="rect">
            <a:avLst/>
          </a:prstGeom>
          <a:noFill/>
        </p:spPr>
        <p:txBody>
          <a:bodyPr wrap="square" rtlCol="0">
            <a:spAutoFit/>
          </a:bodyPr>
          <a:lstStyle/>
          <a:p>
            <a:r>
              <a:rPr lang="it-IT" i="1" dirty="0" err="1">
                <a:solidFill>
                  <a:srgbClr val="FF0000"/>
                </a:solidFill>
              </a:rPr>
              <a:t>Prior</a:t>
            </a:r>
            <a:r>
              <a:rPr lang="it-IT" i="1" dirty="0">
                <a:solidFill>
                  <a:srgbClr val="FF0000"/>
                </a:solidFill>
              </a:rPr>
              <a:t> authorization from the Agency</a:t>
            </a:r>
          </a:p>
        </p:txBody>
      </p:sp>
      <p:pic>
        <p:nvPicPr>
          <p:cNvPr id="45058" name="Picture 2" descr="Risultati immagini per label equipment erasmus"/>
          <p:cNvPicPr>
            <a:picLocks noChangeAspect="1" noChangeArrowheads="1"/>
          </p:cNvPicPr>
          <p:nvPr/>
        </p:nvPicPr>
        <p:blipFill>
          <a:blip r:embed="rId3" cstate="print"/>
          <a:srcRect/>
          <a:stretch>
            <a:fillRect/>
          </a:stretch>
        </p:blipFill>
        <p:spPr bwMode="auto">
          <a:xfrm rot="21124701">
            <a:off x="7031738" y="3802668"/>
            <a:ext cx="1434594" cy="408911"/>
          </a:xfrm>
          <a:prstGeom prst="rect">
            <a:avLst/>
          </a:prstGeom>
          <a:noFill/>
          <a:ln>
            <a:solidFill>
              <a:schemeClr val="tx1"/>
            </a:solidFill>
          </a:ln>
        </p:spPr>
      </p:pic>
    </p:spTree>
    <p:extLst>
      <p:ext uri="{BB962C8B-B14F-4D97-AF65-F5344CB8AC3E}">
        <p14:creationId xmlns:p14="http://schemas.microsoft.com/office/powerpoint/2010/main" val="336959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28650" y="643293"/>
            <a:ext cx="7886700" cy="831626"/>
          </a:xfrm>
        </p:spPr>
        <p:txBody>
          <a:bodyPr>
            <a:normAutofit/>
          </a:bodyPr>
          <a:lstStyle/>
          <a:p>
            <a:pPr algn="ctr"/>
            <a:r>
              <a:rPr lang="en-GB" sz="27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Actual costs </a:t>
            </a:r>
            <a:r>
              <a:rPr lang="en-GB" sz="2700"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 Subcontracting </a:t>
            </a:r>
            <a:r>
              <a:rPr lang="en-GB" sz="2700" b="1" u="sng" dirty="0" smtClean="0">
                <a:solidFill>
                  <a:srgbClr val="FF0000"/>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SEE YOUR BUDGET</a:t>
            </a:r>
            <a:endParaRPr lang="en-US" altLang="en-US" u="sng" dirty="0">
              <a:solidFill>
                <a:srgbClr val="FF0000"/>
              </a:solidFill>
            </a:endParaRPr>
          </a:p>
        </p:txBody>
      </p:sp>
      <p:sp>
        <p:nvSpPr>
          <p:cNvPr id="83971" name="Rectangle 3"/>
          <p:cNvSpPr>
            <a:spLocks noGrp="1" noChangeArrowheads="1"/>
          </p:cNvSpPr>
          <p:nvPr>
            <p:ph idx="1"/>
          </p:nvPr>
        </p:nvSpPr>
        <p:spPr>
          <a:xfrm>
            <a:off x="827584" y="3114527"/>
            <a:ext cx="7886700" cy="2251447"/>
          </a:xfrm>
        </p:spPr>
        <p:txBody>
          <a:bodyPr>
            <a:normAutofit/>
          </a:bodyPr>
          <a:lstStyle/>
          <a:p>
            <a:pPr lvl="0"/>
            <a:endParaRPr lang="en-GB" sz="800" b="1" dirty="0">
              <a:solidFill>
                <a:schemeClr val="accent2"/>
              </a:solidFill>
            </a:endParaRPr>
          </a:p>
          <a:p>
            <a:pPr lvl="0"/>
            <a:r>
              <a:rPr lang="en-GB" sz="2000" dirty="0">
                <a:solidFill>
                  <a:schemeClr val="accent1">
                    <a:lumMod val="50000"/>
                  </a:schemeClr>
                </a:solidFill>
              </a:rPr>
              <a:t>Organization of final conference</a:t>
            </a:r>
          </a:p>
          <a:p>
            <a:pPr lvl="0"/>
            <a:r>
              <a:rPr lang="en-GB" sz="2000" dirty="0">
                <a:solidFill>
                  <a:schemeClr val="accent1">
                    <a:lumMod val="50000"/>
                  </a:schemeClr>
                </a:solidFill>
              </a:rPr>
              <a:t>Printing posters/leaflets</a:t>
            </a:r>
          </a:p>
          <a:p>
            <a:pPr lvl="0"/>
            <a:r>
              <a:rPr lang="en-GB" sz="2000" dirty="0">
                <a:solidFill>
                  <a:schemeClr val="accent1">
                    <a:lumMod val="50000"/>
                  </a:schemeClr>
                </a:solidFill>
              </a:rPr>
              <a:t>Translation</a:t>
            </a:r>
          </a:p>
          <a:p>
            <a:pPr lvl="0"/>
            <a:r>
              <a:rPr lang="en-GB" sz="2000" dirty="0">
                <a:solidFill>
                  <a:schemeClr val="accent1">
                    <a:lumMod val="50000"/>
                  </a:schemeClr>
                </a:solidFill>
              </a:rPr>
              <a:t>Consultancy for external experts</a:t>
            </a:r>
          </a:p>
          <a:p>
            <a:pPr lvl="0"/>
            <a:r>
              <a:rPr lang="en-GB" sz="2000" dirty="0">
                <a:solidFill>
                  <a:schemeClr val="accent1">
                    <a:lumMod val="50000"/>
                  </a:schemeClr>
                </a:solidFill>
              </a:rPr>
              <a:t>Financial audit</a:t>
            </a:r>
          </a:p>
          <a:p>
            <a:pPr lvl="0">
              <a:buNone/>
            </a:pPr>
            <a:endParaRPr lang="en-GB" sz="1800" dirty="0">
              <a:solidFill>
                <a:schemeClr val="accent1">
                  <a:lumMod val="50000"/>
                </a:schemeClr>
              </a:solidFill>
            </a:endParaRPr>
          </a:p>
          <a:p>
            <a:pPr lvl="0"/>
            <a:endParaRPr lang="en-GB" sz="800" b="1" dirty="0">
              <a:solidFill>
                <a:schemeClr val="accent2"/>
              </a:solidFill>
            </a:endParaRPr>
          </a:p>
          <a:p>
            <a:pPr marL="0" indent="0" algn="ctr">
              <a:buNone/>
            </a:pPr>
            <a:endParaRPr lang="en-GB" sz="1600" b="1" dirty="0">
              <a:solidFill>
                <a:srgbClr val="FF0000"/>
              </a:solidFill>
            </a:endParaRPr>
          </a:p>
          <a:p>
            <a:endParaRPr lang="en-GB" sz="1400" dirty="0"/>
          </a:p>
        </p:txBody>
      </p:sp>
      <p:sp>
        <p:nvSpPr>
          <p:cNvPr id="3" name="Slide Number Placeholder 2"/>
          <p:cNvSpPr>
            <a:spLocks noGrp="1"/>
          </p:cNvSpPr>
          <p:nvPr>
            <p:ph type="sldNum" sz="quarter" idx="12"/>
          </p:nvPr>
        </p:nvSpPr>
        <p:spPr/>
        <p:txBody>
          <a:bodyPr/>
          <a:lstStyle/>
          <a:p>
            <a:fld id="{14F0E55B-1EBF-4C63-9883-404455EB20A7}" type="slidenum">
              <a:rPr lang="en-GB" altLang="en-US" smtClean="0"/>
              <a:pPr/>
              <a:t>18</a:t>
            </a:fld>
            <a:endParaRPr lang="en-GB" altLang="en-US" dirty="0"/>
          </a:p>
        </p:txBody>
      </p:sp>
      <p:sp>
        <p:nvSpPr>
          <p:cNvPr id="6" name="Round Diagonal Corner Rectangle 5"/>
          <p:cNvSpPr/>
          <p:nvPr/>
        </p:nvSpPr>
        <p:spPr bwMode="auto">
          <a:xfrm>
            <a:off x="178381" y="1483299"/>
            <a:ext cx="8827886" cy="1631227"/>
          </a:xfrm>
          <a:prstGeom prst="round2DiagRect">
            <a:avLst/>
          </a:prstGeom>
          <a:ln>
            <a:headEnd type="none" w="med" len="med"/>
            <a:tailEnd type="none" w="med" len="med"/>
          </a:ln>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indent="0" algn="ctr">
              <a:buNone/>
            </a:pPr>
            <a:endParaRPr lang="en-GB" sz="2000" i="1" dirty="0">
              <a:solidFill>
                <a:srgbClr val="0F5494"/>
              </a:solidFill>
              <a:latin typeface="Verdana" pitchFamily="34" charset="0"/>
            </a:endParaRPr>
          </a:p>
          <a:p>
            <a:pPr marL="0" indent="0" algn="ctr">
              <a:buNone/>
            </a:pPr>
            <a:endParaRPr lang="en-GB" sz="2000" i="1" dirty="0">
              <a:solidFill>
                <a:srgbClr val="0F5494"/>
              </a:solidFill>
              <a:latin typeface="Verdana" pitchFamily="34" charset="0"/>
            </a:endParaRPr>
          </a:p>
          <a:p>
            <a:pPr marL="0" indent="0" algn="ctr">
              <a:buNone/>
            </a:pPr>
            <a:r>
              <a:rPr lang="en-GB" sz="2000" i="1" dirty="0">
                <a:solidFill>
                  <a:srgbClr val="0F5494"/>
                </a:solidFill>
                <a:latin typeface="Verdana" pitchFamily="34" charset="0"/>
              </a:rPr>
              <a:t>Implementation of specific tasks, by third party, to which a contract is awarded by one/several beneficiaries</a:t>
            </a:r>
          </a:p>
          <a:p>
            <a:pPr marL="0" indent="0" algn="ctr">
              <a:buNone/>
            </a:pPr>
            <a:endParaRPr lang="en-GB" sz="800" i="1" dirty="0">
              <a:solidFill>
                <a:srgbClr val="0F5494"/>
              </a:solidFill>
              <a:latin typeface="Verdana" pitchFamily="34" charset="0"/>
            </a:endParaRPr>
          </a:p>
          <a:p>
            <a:pPr marL="0" indent="0" algn="ctr">
              <a:buNone/>
            </a:pPr>
            <a:r>
              <a:rPr lang="en-US" sz="2000" i="1" dirty="0">
                <a:solidFill>
                  <a:srgbClr val="0F5494"/>
                </a:solidFill>
                <a:latin typeface="Verdana" pitchFamily="34" charset="0"/>
              </a:rPr>
              <a:t>Tasks that cannot be performed by Beneficiaries</a:t>
            </a:r>
          </a:p>
          <a:p>
            <a:pPr algn="ctr"/>
            <a:r>
              <a:rPr lang="en-US" sz="2000" i="1" dirty="0">
                <a:solidFill>
                  <a:srgbClr val="0F5494"/>
                </a:solidFill>
                <a:latin typeface="Verdana" pitchFamily="34" charset="0"/>
              </a:rPr>
              <a:t>NO project-management related tasks</a:t>
            </a:r>
            <a:endParaRPr lang="en-GB" sz="2000" i="1" dirty="0">
              <a:solidFill>
                <a:srgbClr val="0F5494"/>
              </a:solidFill>
              <a:latin typeface="Verdana" pitchFamily="34" charset="0"/>
            </a:endParaRPr>
          </a:p>
          <a:p>
            <a:pPr marL="0" indent="0" algn="ctr">
              <a:buNone/>
            </a:pPr>
            <a:endParaRPr lang="en-GB" sz="2000" i="1" dirty="0">
              <a:solidFill>
                <a:srgbClr val="0F5494"/>
              </a:solidFill>
              <a:latin typeface="Verdana" pitchFamily="34" charset="0"/>
            </a:endParaRPr>
          </a:p>
          <a:p>
            <a:pPr marL="3175" algn="ctr"/>
            <a:endParaRPr lang="en-GB" sz="2000" i="1" dirty="0">
              <a:solidFill>
                <a:srgbClr val="0F5494"/>
              </a:solidFill>
              <a:latin typeface="Verdana" pitchFamily="34" charset="0"/>
            </a:endParaRPr>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sp>
        <p:nvSpPr>
          <p:cNvPr id="10" name="Parentesi graffa chiusa 9"/>
          <p:cNvSpPr/>
          <p:nvPr/>
        </p:nvSpPr>
        <p:spPr>
          <a:xfrm>
            <a:off x="5220072" y="5157192"/>
            <a:ext cx="432048" cy="7920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 name="CasellaDiTesto 10"/>
          <p:cNvSpPr txBox="1"/>
          <p:nvPr/>
        </p:nvSpPr>
        <p:spPr>
          <a:xfrm>
            <a:off x="5685538" y="5165183"/>
            <a:ext cx="3101516" cy="646331"/>
          </a:xfrm>
          <a:prstGeom prst="rect">
            <a:avLst/>
          </a:prstGeom>
          <a:noFill/>
        </p:spPr>
        <p:txBody>
          <a:bodyPr wrap="square" rtlCol="0">
            <a:spAutoFit/>
          </a:bodyPr>
          <a:lstStyle/>
          <a:p>
            <a:r>
              <a:rPr lang="it-IT" i="1" dirty="0" err="1">
                <a:solidFill>
                  <a:srgbClr val="FF0000"/>
                </a:solidFill>
              </a:rPr>
              <a:t>Prior</a:t>
            </a:r>
            <a:r>
              <a:rPr lang="it-IT" i="1" dirty="0">
                <a:solidFill>
                  <a:srgbClr val="FF0000"/>
                </a:solidFill>
              </a:rPr>
              <a:t> authorization from the Agency</a:t>
            </a:r>
          </a:p>
        </p:txBody>
      </p:sp>
      <p:sp>
        <p:nvSpPr>
          <p:cNvPr id="5" name="CasellaDiTesto 4"/>
          <p:cNvSpPr txBox="1"/>
          <p:nvPr/>
        </p:nvSpPr>
        <p:spPr>
          <a:xfrm>
            <a:off x="1763688" y="5279567"/>
            <a:ext cx="4536504" cy="646331"/>
          </a:xfrm>
          <a:prstGeom prst="rect">
            <a:avLst/>
          </a:prstGeom>
          <a:noFill/>
        </p:spPr>
        <p:txBody>
          <a:bodyPr wrap="square" rtlCol="0">
            <a:spAutoFit/>
          </a:bodyPr>
          <a:lstStyle/>
          <a:p>
            <a:r>
              <a:rPr lang="en-US" b="1" dirty="0">
                <a:solidFill>
                  <a:schemeClr val="accent1">
                    <a:lumMod val="50000"/>
                  </a:schemeClr>
                </a:solidFill>
              </a:rPr>
              <a:t>Subcontracting</a:t>
            </a:r>
            <a:r>
              <a:rPr lang="en-US" dirty="0">
                <a:solidFill>
                  <a:schemeClr val="accent1">
                    <a:lumMod val="50000"/>
                  </a:schemeClr>
                </a:solidFill>
              </a:rPr>
              <a:t> not foreseen in the application? </a:t>
            </a:r>
            <a:endParaRPr lang="it-IT" dirty="0">
              <a:solidFill>
                <a:schemeClr val="accent1">
                  <a:lumMod val="50000"/>
                </a:schemeClr>
              </a:solidFill>
            </a:endParaRPr>
          </a:p>
        </p:txBody>
      </p:sp>
    </p:spTree>
    <p:extLst>
      <p:ext uri="{BB962C8B-B14F-4D97-AF65-F5344CB8AC3E}">
        <p14:creationId xmlns:p14="http://schemas.microsoft.com/office/powerpoint/2010/main" val="3934848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BE" sz="2400" kern="1200" cap="small" dirty="0">
                <a:solidFill>
                  <a:srgbClr val="9A001D"/>
                </a:solidFill>
                <a:effectLst>
                  <a:outerShdw blurRad="38100" dist="38100" dir="2700000" algn="tl">
                    <a:srgbClr val="C0C0C0"/>
                  </a:outerShdw>
                </a:effectLst>
              </a:rPr>
              <a:t/>
            </a:r>
            <a:br>
              <a:rPr lang="fr-BE" sz="2400" kern="1200" cap="small" dirty="0">
                <a:solidFill>
                  <a:srgbClr val="9A001D"/>
                </a:solidFill>
                <a:effectLst>
                  <a:outerShdw blurRad="38100" dist="38100" dir="2700000" algn="tl">
                    <a:srgbClr val="C0C0C0"/>
                  </a:outerShdw>
                </a:effectLst>
              </a:rPr>
            </a:br>
            <a:r>
              <a:rPr lang="en-GB" sz="36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Actual costs </a:t>
            </a:r>
            <a:endParaRPr lang="en-GB" sz="3600" b="1" dirty="0">
              <a:solidFill>
                <a:srgbClr val="FF0000"/>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14F0E55B-1EBF-4C63-9883-404455EB20A7}" type="slidenum">
              <a:rPr lang="en-GB" altLang="en-US" smtClean="0"/>
              <a:pPr/>
              <a:t>19</a:t>
            </a:fld>
            <a:endParaRPr lang="en-GB" altLang="en-US"/>
          </a:p>
        </p:txBody>
      </p:sp>
      <p:sp>
        <p:nvSpPr>
          <p:cNvPr id="5" name="Right Arrow 4"/>
          <p:cNvSpPr/>
          <p:nvPr/>
        </p:nvSpPr>
        <p:spPr bwMode="auto">
          <a:xfrm>
            <a:off x="6228184" y="3068960"/>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6" name="Right Arrow 5"/>
          <p:cNvSpPr/>
          <p:nvPr/>
        </p:nvSpPr>
        <p:spPr bwMode="auto">
          <a:xfrm>
            <a:off x="6380584" y="3221360"/>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7" name="Right Arrow 6"/>
          <p:cNvSpPr/>
          <p:nvPr/>
        </p:nvSpPr>
        <p:spPr bwMode="auto">
          <a:xfrm>
            <a:off x="5724128" y="3221360"/>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8" name="TextBox 7"/>
          <p:cNvSpPr txBox="1"/>
          <p:nvPr/>
        </p:nvSpPr>
        <p:spPr>
          <a:xfrm>
            <a:off x="467544" y="1967054"/>
            <a:ext cx="7886701" cy="2446824"/>
          </a:xfrm>
          <a:prstGeom prst="rect">
            <a:avLst/>
          </a:prstGeom>
          <a:solidFill>
            <a:srgbClr val="4BACC6">
              <a:lumMod val="40000"/>
              <a:lumOff val="60000"/>
            </a:srgbClr>
          </a:solidFill>
        </p:spPr>
        <p:txBody>
          <a:bodyPr wrap="square">
            <a:spAutoFit/>
          </a:bodyPr>
          <a:lstStyle/>
          <a:p>
            <a:pPr marL="0" indent="0">
              <a:buNone/>
            </a:pPr>
            <a:endParaRPr lang="en-GB" sz="1800" b="1" dirty="0"/>
          </a:p>
          <a:p>
            <a:pPr marL="0" indent="0" algn="ctr">
              <a:buNone/>
            </a:pPr>
            <a:r>
              <a:rPr lang="en-GB" sz="2300" b="1" u="sng" dirty="0">
                <a:solidFill>
                  <a:srgbClr val="0F5494"/>
                </a:solidFill>
              </a:rPr>
              <a:t>VAT is Ineligible</a:t>
            </a:r>
          </a:p>
          <a:p>
            <a:pPr marL="0" indent="0" algn="ctr">
              <a:buNone/>
            </a:pPr>
            <a:r>
              <a:rPr lang="en-GB" sz="2300" b="1" dirty="0">
                <a:solidFill>
                  <a:srgbClr val="0F5494"/>
                </a:solidFill>
              </a:rPr>
              <a:t>Unless official document from Iranian Tax Authority proving that the corresponding costs cannot be recovered</a:t>
            </a:r>
          </a:p>
          <a:p>
            <a:pPr marL="0" indent="0" algn="ctr">
              <a:buNone/>
            </a:pPr>
            <a:endParaRPr lang="en-GB" sz="2300" b="1" dirty="0">
              <a:solidFill>
                <a:srgbClr val="0F5494"/>
              </a:solidFill>
            </a:endParaRPr>
          </a:p>
          <a:p>
            <a:pPr marL="0" indent="0" algn="ctr">
              <a:buNone/>
            </a:pPr>
            <a:endParaRPr lang="en-GB" sz="2300" b="1" dirty="0">
              <a:solidFill>
                <a:srgbClr val="0F5494"/>
              </a:solidFill>
            </a:endParaRPr>
          </a:p>
          <a:p>
            <a:pPr marL="0" indent="0" algn="ctr">
              <a:buNone/>
            </a:pPr>
            <a:endParaRPr lang="en-GB" sz="2000" b="1" dirty="0">
              <a:solidFill>
                <a:srgbClr val="C00000"/>
              </a:solidFill>
            </a:endParaRPr>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spTree>
    <p:extLst>
      <p:ext uri="{BB962C8B-B14F-4D97-AF65-F5344CB8AC3E}">
        <p14:creationId xmlns:p14="http://schemas.microsoft.com/office/powerpoint/2010/main" val="3779979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2555776" y="363467"/>
            <a:ext cx="3655318" cy="1325563"/>
          </a:xfrm>
        </p:spPr>
        <p:txBody>
          <a:bodyPr/>
          <a:lstStyle/>
          <a:p>
            <a:r>
              <a:rPr lang="fr-BE" sz="3600" b="1" dirty="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OVERVIEW</a:t>
            </a:r>
            <a:endParaRPr lang="it-IT" sz="3600" b="1" dirty="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
        <p:nvSpPr>
          <p:cNvPr id="5" name="Rectangle 2"/>
          <p:cNvSpPr>
            <a:spLocks noGrp="1" noChangeArrowheads="1"/>
          </p:cNvSpPr>
          <p:nvPr>
            <p:ph idx="1"/>
          </p:nvPr>
        </p:nvSpPr>
        <p:spPr>
          <a:xfrm>
            <a:off x="628650" y="1633121"/>
            <a:ext cx="7886700" cy="3452063"/>
          </a:xfrm>
        </p:spPr>
        <p:txBody>
          <a:bodyPr>
            <a:normAutofit/>
          </a:bodyPr>
          <a:lstStyle/>
          <a:p>
            <a:pPr marL="742950" lvl="1" indent="-342900">
              <a:buFont typeface="Wingdings" panose="05000000000000000000" pitchFamily="2" charset="2"/>
              <a:buChar char="q"/>
            </a:pPr>
            <a:endParaRPr lang="en-GB" sz="2200" b="1" dirty="0">
              <a:solidFill>
                <a:srgbClr val="0F5494"/>
              </a:solidFill>
            </a:endParaRPr>
          </a:p>
          <a:p>
            <a:pPr marL="742950" lvl="1" indent="-342900">
              <a:buFont typeface="Wingdings" panose="05000000000000000000" pitchFamily="2" charset="2"/>
              <a:buChar char="q"/>
            </a:pPr>
            <a:r>
              <a:rPr lang="en-GB" sz="2800" b="1" dirty="0">
                <a:solidFill>
                  <a:srgbClr val="0F5494"/>
                </a:solidFill>
              </a:rPr>
              <a:t>Key </a:t>
            </a:r>
            <a:r>
              <a:rPr lang="en-GB" sz="2800" b="1" dirty="0" smtClean="0">
                <a:solidFill>
                  <a:srgbClr val="0F5494"/>
                </a:solidFill>
              </a:rPr>
              <a:t>Documents/Management tools</a:t>
            </a:r>
            <a:endParaRPr lang="en-GB" sz="2800" b="1" dirty="0">
              <a:solidFill>
                <a:srgbClr val="0F5494"/>
              </a:solidFill>
            </a:endParaRPr>
          </a:p>
          <a:p>
            <a:pPr marL="742950" lvl="1" indent="-342900">
              <a:buFont typeface="Wingdings" panose="05000000000000000000" pitchFamily="2" charset="2"/>
              <a:buChar char="q"/>
            </a:pPr>
            <a:r>
              <a:rPr lang="en-GB" sz="2800" b="1" dirty="0">
                <a:solidFill>
                  <a:srgbClr val="0F5494"/>
                </a:solidFill>
              </a:rPr>
              <a:t>Financial basic statements and terms</a:t>
            </a:r>
          </a:p>
          <a:p>
            <a:pPr marL="742950" lvl="1" indent="-342900">
              <a:buFont typeface="Wingdings" panose="05000000000000000000" pitchFamily="2" charset="2"/>
              <a:buChar char="q"/>
            </a:pPr>
            <a:r>
              <a:rPr lang="en-GB" sz="2800" b="1" dirty="0">
                <a:solidFill>
                  <a:srgbClr val="0F5494"/>
                </a:solidFill>
              </a:rPr>
              <a:t>Unit costs (Staff, Travel &amp; Cost of stay)</a:t>
            </a:r>
          </a:p>
          <a:p>
            <a:pPr marL="742950" lvl="1" indent="-342900">
              <a:buFont typeface="Wingdings" panose="05000000000000000000" pitchFamily="2" charset="2"/>
              <a:buChar char="q"/>
            </a:pPr>
            <a:r>
              <a:rPr lang="en-GB" sz="2800" b="1" dirty="0">
                <a:solidFill>
                  <a:srgbClr val="0F5494"/>
                </a:solidFill>
              </a:rPr>
              <a:t>Actual costs (Equipment &amp; Subcontracting)</a:t>
            </a:r>
          </a:p>
          <a:p>
            <a:pPr marL="742950" lvl="1" indent="-342900">
              <a:buFont typeface="Wingdings" panose="05000000000000000000" pitchFamily="2" charset="2"/>
              <a:buChar char="q"/>
            </a:pPr>
            <a:r>
              <a:rPr lang="en-GB" sz="2800" b="1" dirty="0">
                <a:solidFill>
                  <a:srgbClr val="0F5494"/>
                </a:solidFill>
              </a:rPr>
              <a:t>Reporting and scheduling of payments</a:t>
            </a:r>
          </a:p>
          <a:p>
            <a:pPr marL="742950" lvl="1" indent="-342900">
              <a:buFont typeface="Wingdings" panose="05000000000000000000" pitchFamily="2" charset="2"/>
              <a:buChar char="q"/>
            </a:pPr>
            <a:r>
              <a:rPr lang="en-GB" sz="2800" b="1" dirty="0" smtClean="0">
                <a:solidFill>
                  <a:srgbClr val="0F5494"/>
                </a:solidFill>
              </a:rPr>
              <a:t>Financial reporting</a:t>
            </a:r>
            <a:endParaRPr lang="en-GB" sz="2800" b="1" dirty="0">
              <a:solidFill>
                <a:srgbClr val="0F5494"/>
              </a:solidFill>
            </a:endParaRPr>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2</a:t>
            </a:fld>
            <a:endParaRPr lang="en-GB" altLang="en-US"/>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5971343"/>
            <a:ext cx="565674" cy="720080"/>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505" y="237535"/>
            <a:ext cx="866668" cy="1103233"/>
          </a:xfrm>
          <a:prstGeom prst="rect">
            <a:avLst/>
          </a:prstGeom>
        </p:spPr>
      </p:pic>
    </p:spTree>
    <p:extLst>
      <p:ext uri="{BB962C8B-B14F-4D97-AF65-F5344CB8AC3E}">
        <p14:creationId xmlns:p14="http://schemas.microsoft.com/office/powerpoint/2010/main" val="2610161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724" y="598393"/>
            <a:ext cx="7886700" cy="927513"/>
          </a:xfrm>
        </p:spPr>
        <p:txBody>
          <a:bodyPr/>
          <a:lstStyle/>
          <a:p>
            <a:pPr algn="ctr"/>
            <a:r>
              <a:rPr lang="en-GB"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Actual costs - Supporting documents</a:t>
            </a:r>
          </a:p>
        </p:txBody>
      </p:sp>
      <p:sp>
        <p:nvSpPr>
          <p:cNvPr id="5" name="Segnaposto contenuto 4"/>
          <p:cNvSpPr>
            <a:spLocks noGrp="1"/>
          </p:cNvSpPr>
          <p:nvPr>
            <p:ph idx="1"/>
          </p:nvPr>
        </p:nvSpPr>
        <p:spPr/>
        <p:txBody>
          <a:bodyPr/>
          <a:lstStyle/>
          <a:p>
            <a:endParaRPr lang="it-IT"/>
          </a:p>
        </p:txBody>
      </p:sp>
      <p:sp>
        <p:nvSpPr>
          <p:cNvPr id="4" name="Slide Number Placeholder 3"/>
          <p:cNvSpPr>
            <a:spLocks noGrp="1"/>
          </p:cNvSpPr>
          <p:nvPr>
            <p:ph type="sldNum" sz="quarter" idx="12"/>
          </p:nvPr>
        </p:nvSpPr>
        <p:spPr/>
        <p:txBody>
          <a:bodyPr/>
          <a:lstStyle/>
          <a:p>
            <a:endParaRPr lang="en-GB"/>
          </a:p>
          <a:p>
            <a:fld id="{E02D3809-15FD-45C1-8290-613EA6032538}" type="slidenum">
              <a:rPr lang="en-GB" smtClean="0"/>
              <a:pPr/>
              <a:t>20</a:t>
            </a:fld>
            <a:endParaRPr lang="en-GB" dirty="0"/>
          </a:p>
        </p:txBody>
      </p:sp>
      <p:graphicFrame>
        <p:nvGraphicFramePr>
          <p:cNvPr id="3" name="Diagram 2"/>
          <p:cNvGraphicFramePr/>
          <p:nvPr>
            <p:extLst>
              <p:ext uri="{D42A27DB-BD31-4B8C-83A1-F6EECF244321}">
                <p14:modId xmlns:p14="http://schemas.microsoft.com/office/powerpoint/2010/main" val="759930031"/>
              </p:ext>
            </p:extLst>
          </p:nvPr>
        </p:nvGraphicFramePr>
        <p:xfrm>
          <a:off x="683568" y="1713437"/>
          <a:ext cx="7379919"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8"/>
          <p:cNvSpPr>
            <a:spLocks noChangeArrowheads="1"/>
          </p:cNvSpPr>
          <p:nvPr/>
        </p:nvSpPr>
        <p:spPr bwMode="auto">
          <a:xfrm rot="5400000" flipV="1">
            <a:off x="6805439" y="3139778"/>
            <a:ext cx="3454003" cy="576064"/>
          </a:xfrm>
          <a:prstGeom prst="rect">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0" scaled="1"/>
            <a:tileRect/>
          </a:gradFill>
          <a:ln w="12700">
            <a:solidFill>
              <a:srgbClr val="0033CC"/>
            </a:solidFill>
            <a:miter lim="800000"/>
            <a:headEnd type="none" w="sm" len="sm"/>
            <a:tailEnd type="none" w="sm" len="sm"/>
          </a:ln>
          <a:effectLst>
            <a:glow rad="101600">
              <a:srgbClr val="4F81BD">
                <a:satMod val="175000"/>
                <a:alpha val="40000"/>
              </a:srgbClr>
            </a:glow>
          </a:effectLst>
        </p:spPr>
        <p:txBody>
          <a:bodyPr wrap="none" anchor="ctr"/>
          <a:lstStyle/>
          <a:p>
            <a:pPr marL="0" marR="0" lvl="0" indent="0" algn="ctr" defTabSz="762000" eaLnBrk="1" fontAlgn="auto" latinLnBrk="0" hangingPunct="1">
              <a:lnSpc>
                <a:spcPct val="100000"/>
              </a:lnSpc>
              <a:spcBef>
                <a:spcPts val="0"/>
              </a:spcBef>
              <a:spcAft>
                <a:spcPts val="0"/>
              </a:spcAft>
              <a:buClrTx/>
              <a:buSzTx/>
              <a:buFontTx/>
              <a:buNone/>
              <a:tabLst/>
              <a:defRPr/>
            </a:pPr>
            <a:r>
              <a:rPr lang="en-GB" sz="1600" b="1" kern="0" dirty="0">
                <a:solidFill>
                  <a:srgbClr val="2D5EC1"/>
                </a:solidFill>
                <a:effectLst>
                  <a:outerShdw blurRad="38100" dist="38100" dir="2700000" algn="tl">
                    <a:srgbClr val="C0C0C0"/>
                  </a:outerShdw>
                </a:effectLst>
                <a:latin typeface="Verdana"/>
                <a:cs typeface="Arial" charset="0"/>
              </a:rPr>
              <a:t>To keep with project accounts</a:t>
            </a:r>
            <a:endParaRPr kumimoji="0" lang="en-GB" sz="1600" b="1" i="0" u="none" strike="noStrike" kern="0" cap="none" spc="0" normalizeH="0" baseline="0" noProof="0" dirty="0">
              <a:ln>
                <a:noFill/>
              </a:ln>
              <a:solidFill>
                <a:srgbClr val="2D5EC1"/>
              </a:solidFill>
              <a:effectLst>
                <a:outerShdw blurRad="38100" dist="38100" dir="2700000" algn="tl">
                  <a:srgbClr val="C0C0C0"/>
                </a:outerShdw>
              </a:effectLst>
              <a:uLnTx/>
              <a:uFillTx/>
              <a:latin typeface="Verdana"/>
              <a:cs typeface="Arial" charset="0"/>
            </a:endParaRPr>
          </a:p>
        </p:txBody>
      </p:sp>
      <p:sp>
        <p:nvSpPr>
          <p:cNvPr id="7" name="TextBox 6"/>
          <p:cNvSpPr txBox="1"/>
          <p:nvPr/>
        </p:nvSpPr>
        <p:spPr>
          <a:xfrm>
            <a:off x="899593" y="5613707"/>
            <a:ext cx="7920880" cy="338554"/>
          </a:xfrm>
          <a:prstGeom prst="rect">
            <a:avLst/>
          </a:prstGeom>
          <a:noFill/>
        </p:spPr>
        <p:txBody>
          <a:bodyPr wrap="square" rtlCol="0">
            <a:spAutoFit/>
          </a:bodyPr>
          <a:lstStyle/>
          <a:p>
            <a:pPr algn="ctr"/>
            <a:endParaRPr lang="en-GB" sz="1600" dirty="0"/>
          </a:p>
        </p:txBody>
      </p:sp>
      <p:sp>
        <p:nvSpPr>
          <p:cNvPr id="8" name="Round Diagonal Corner Rectangle 7"/>
          <p:cNvSpPr/>
          <p:nvPr/>
        </p:nvSpPr>
        <p:spPr bwMode="auto">
          <a:xfrm>
            <a:off x="467544" y="5314932"/>
            <a:ext cx="7920880" cy="1138404"/>
          </a:xfrm>
          <a:prstGeom prst="round2DiagRect">
            <a:avLst/>
          </a:prstGeom>
          <a:ln>
            <a:headEnd type="none" w="med" len="med"/>
            <a:tailEnd type="none" w="med" len="med"/>
          </a:ln>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en-GB" sz="1600" b="1" i="1" dirty="0">
              <a:solidFill>
                <a:srgbClr val="C00000"/>
              </a:solidFill>
            </a:endParaRPr>
          </a:p>
          <a:p>
            <a:pPr algn="ctr"/>
            <a:r>
              <a:rPr lang="en-GB" sz="1600" b="1" i="1" dirty="0">
                <a:solidFill>
                  <a:srgbClr val="C00000"/>
                </a:solidFill>
              </a:rPr>
              <a:t>To be sent with Final Financial statement and for periodical reporting</a:t>
            </a:r>
            <a:r>
              <a:rPr lang="en-GB" sz="1600" i="1" dirty="0">
                <a:solidFill>
                  <a:srgbClr val="C00000"/>
                </a:solidFill>
              </a:rPr>
              <a:t>:</a:t>
            </a:r>
          </a:p>
          <a:p>
            <a:pPr algn="ctr"/>
            <a:endParaRPr lang="en-GB" sz="1050" i="1" dirty="0">
              <a:solidFill>
                <a:srgbClr val="C00000"/>
              </a:solidFill>
            </a:endParaRPr>
          </a:p>
          <a:p>
            <a:pPr algn="ctr"/>
            <a:r>
              <a:rPr lang="en-GB" b="1" dirty="0">
                <a:solidFill>
                  <a:srgbClr val="0F5494"/>
                </a:solidFill>
              </a:rPr>
              <a:t>&gt;EUR 25.000: best value for money, invoices, subcontracts for subcontracting, competitive offers</a:t>
            </a:r>
          </a:p>
          <a:p>
            <a:pPr marL="3175" algn="ctr"/>
            <a:endParaRPr lang="en-GB" sz="1500" i="1" dirty="0">
              <a:solidFill>
                <a:srgbClr val="0F5494"/>
              </a:solidFill>
              <a:latin typeface="Verdana" pitchFamily="34" charset="0"/>
            </a:endParaRPr>
          </a:p>
        </p:txBody>
      </p:sp>
      <p:pic>
        <p:nvPicPr>
          <p:cNvPr id="10" name="Immagin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sp>
        <p:nvSpPr>
          <p:cNvPr id="11" name="Freccia a destra 10"/>
          <p:cNvSpPr/>
          <p:nvPr/>
        </p:nvSpPr>
        <p:spPr>
          <a:xfrm rot="1665520">
            <a:off x="492396" y="5274964"/>
            <a:ext cx="648072" cy="576064"/>
          </a:xfrm>
          <a:prstGeom prst="rightArrow">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a:ln w="28575"/>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3293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724" y="598393"/>
            <a:ext cx="7886700" cy="927513"/>
          </a:xfrm>
        </p:spPr>
        <p:txBody>
          <a:bodyPr/>
          <a:lstStyle/>
          <a:p>
            <a:pPr algn="ctr"/>
            <a:r>
              <a:rPr lang="en-GB"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Actual costs - Recommendations</a:t>
            </a:r>
          </a:p>
        </p:txBody>
      </p:sp>
      <p:sp>
        <p:nvSpPr>
          <p:cNvPr id="5" name="Segnaposto contenuto 4"/>
          <p:cNvSpPr>
            <a:spLocks noGrp="1"/>
          </p:cNvSpPr>
          <p:nvPr>
            <p:ph idx="1"/>
          </p:nvPr>
        </p:nvSpPr>
        <p:spPr>
          <a:xfrm>
            <a:off x="664240" y="1525906"/>
            <a:ext cx="7886700" cy="1152128"/>
          </a:xfrm>
        </p:spPr>
        <p:txBody>
          <a:bodyPr/>
          <a:lstStyle/>
          <a:p>
            <a:pPr marL="0" indent="0">
              <a:buNone/>
            </a:pPr>
            <a:r>
              <a:rPr lang="en-GB" sz="2800" dirty="0">
                <a:solidFill>
                  <a:srgbClr val="2D5EC1"/>
                </a:solidFill>
              </a:rPr>
              <a:t>Always ask for three quotations from different suppliers either for equipment or for subcontracting </a:t>
            </a:r>
            <a:endParaRPr lang="it-IT" sz="2800" dirty="0"/>
          </a:p>
          <a:p>
            <a:endParaRPr lang="it-IT" dirty="0"/>
          </a:p>
        </p:txBody>
      </p:sp>
      <p:sp>
        <p:nvSpPr>
          <p:cNvPr id="4" name="Slide Number Placeholder 3"/>
          <p:cNvSpPr>
            <a:spLocks noGrp="1"/>
          </p:cNvSpPr>
          <p:nvPr>
            <p:ph type="sldNum" sz="quarter" idx="12"/>
          </p:nvPr>
        </p:nvSpPr>
        <p:spPr/>
        <p:txBody>
          <a:bodyPr/>
          <a:lstStyle/>
          <a:p>
            <a:endParaRPr lang="en-GB"/>
          </a:p>
          <a:p>
            <a:fld id="{E02D3809-15FD-45C1-8290-613EA6032538}" type="slidenum">
              <a:rPr lang="en-GB" smtClean="0"/>
              <a:pPr/>
              <a:t>21</a:t>
            </a:fld>
            <a:endParaRPr lang="en-GB" dirty="0"/>
          </a:p>
        </p:txBody>
      </p:sp>
      <p:sp>
        <p:nvSpPr>
          <p:cNvPr id="7" name="TextBox 6"/>
          <p:cNvSpPr txBox="1"/>
          <p:nvPr/>
        </p:nvSpPr>
        <p:spPr>
          <a:xfrm>
            <a:off x="899593" y="5613707"/>
            <a:ext cx="7920880" cy="338554"/>
          </a:xfrm>
          <a:prstGeom prst="rect">
            <a:avLst/>
          </a:prstGeom>
          <a:noFill/>
        </p:spPr>
        <p:txBody>
          <a:bodyPr wrap="square" rtlCol="0">
            <a:spAutoFit/>
          </a:bodyPr>
          <a:lstStyle/>
          <a:p>
            <a:pPr algn="ctr"/>
            <a:endParaRPr lang="en-GB" sz="1600" dirty="0"/>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grpSp>
        <p:nvGrpSpPr>
          <p:cNvPr id="13" name="Gruppo 12"/>
          <p:cNvGrpSpPr/>
          <p:nvPr/>
        </p:nvGrpSpPr>
        <p:grpSpPr>
          <a:xfrm>
            <a:off x="1617569" y="2638881"/>
            <a:ext cx="6484927" cy="3717470"/>
            <a:chOff x="-756592" y="2678034"/>
            <a:chExt cx="6484927" cy="3717470"/>
          </a:xfrm>
        </p:grpSpPr>
        <p:pic>
          <p:nvPicPr>
            <p:cNvPr id="9" name="Immagine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56592" y="2678034"/>
              <a:ext cx="6484927" cy="3717470"/>
            </a:xfrm>
            <a:prstGeom prst="rect">
              <a:avLst/>
            </a:prstGeom>
          </p:spPr>
        </p:pic>
        <p:sp>
          <p:nvSpPr>
            <p:cNvPr id="12" name="Ovale 11"/>
            <p:cNvSpPr/>
            <p:nvPr/>
          </p:nvSpPr>
          <p:spPr>
            <a:xfrm>
              <a:off x="2343959" y="3684704"/>
              <a:ext cx="3384376" cy="936104"/>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grpSp>
    </p:spTree>
    <p:extLst>
      <p:ext uri="{BB962C8B-B14F-4D97-AF65-F5344CB8AC3E}">
        <p14:creationId xmlns:p14="http://schemas.microsoft.com/office/powerpoint/2010/main" val="3827292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619672" y="416896"/>
            <a:ext cx="5688632" cy="846534"/>
          </a:xfrm>
        </p:spPr>
        <p:txBody>
          <a:bodyPr>
            <a:normAutofit fontScale="90000"/>
          </a:bodyPr>
          <a:lstStyle/>
          <a:p>
            <a:pPr marL="177800">
              <a:buClr>
                <a:schemeClr val="tx2"/>
              </a:buClr>
            </a:pPr>
            <a:r>
              <a:rPr lang="en-GB" altLang="en-US" sz="2000" dirty="0"/>
              <a:t/>
            </a:r>
            <a:br>
              <a:rPr lang="en-GB" altLang="en-US" sz="2000" dirty="0"/>
            </a:br>
            <a:r>
              <a:rPr lang="en-GB" sz="4000" b="1" dirty="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Eligible Costs</a:t>
            </a:r>
            <a:endParaRPr lang="en-US" altLang="en-US" sz="4000" dirty="0"/>
          </a:p>
        </p:txBody>
      </p:sp>
      <p:sp>
        <p:nvSpPr>
          <p:cNvPr id="5" name="Segnaposto contenuto 4"/>
          <p:cNvSpPr>
            <a:spLocks noGrp="1"/>
          </p:cNvSpPr>
          <p:nvPr>
            <p:ph idx="1"/>
          </p:nvPr>
        </p:nvSpPr>
        <p:spPr>
          <a:xfrm>
            <a:off x="584101" y="2283527"/>
            <a:ext cx="7975798" cy="4351338"/>
          </a:xfrm>
        </p:spPr>
        <p:txBody>
          <a:bodyPr/>
          <a:lstStyle/>
          <a:p>
            <a:pPr marL="800100" lvl="1" indent="-342900">
              <a:lnSpc>
                <a:spcPct val="150000"/>
              </a:lnSpc>
              <a:buFont typeface="Wingdings" panose="05000000000000000000" pitchFamily="2" charset="2"/>
              <a:buChar char="Ø"/>
            </a:pPr>
            <a:r>
              <a:rPr lang="en-GB" sz="2000" kern="0" dirty="0">
                <a:solidFill>
                  <a:srgbClr val="0F5494"/>
                </a:solidFill>
                <a:latin typeface="Calibri" panose="020F0502020204030204" pitchFamily="34" charset="0"/>
                <a:cs typeface="Calibri" panose="020F0502020204030204" pitchFamily="34" charset="0"/>
              </a:rPr>
              <a:t>Incurred </a:t>
            </a:r>
            <a:r>
              <a:rPr lang="en-GB" sz="2000" b="1" kern="0" dirty="0">
                <a:solidFill>
                  <a:srgbClr val="0F5494"/>
                </a:solidFill>
                <a:latin typeface="Calibri" panose="020F0502020204030204" pitchFamily="34" charset="0"/>
                <a:cs typeface="Calibri" panose="020F0502020204030204" pitchFamily="34" charset="0"/>
              </a:rPr>
              <a:t>by the beneficiaries </a:t>
            </a:r>
            <a:r>
              <a:rPr lang="en-GB" sz="2000" kern="0" dirty="0">
                <a:solidFill>
                  <a:srgbClr val="0F5494"/>
                </a:solidFill>
                <a:latin typeface="Calibri" panose="020F0502020204030204" pitchFamily="34" charset="0"/>
                <a:cs typeface="Calibri" panose="020F0502020204030204" pitchFamily="34" charset="0"/>
              </a:rPr>
              <a:t>during the </a:t>
            </a:r>
            <a:r>
              <a:rPr lang="en-GB" sz="2000" b="1" kern="0" dirty="0">
                <a:solidFill>
                  <a:srgbClr val="0F5494"/>
                </a:solidFill>
                <a:latin typeface="Calibri" panose="020F0502020204030204" pitchFamily="34" charset="0"/>
                <a:cs typeface="Calibri" panose="020F0502020204030204" pitchFamily="34" charset="0"/>
              </a:rPr>
              <a:t>eligibility period </a:t>
            </a:r>
          </a:p>
          <a:p>
            <a:pPr marL="804863" lvl="1" indent="0">
              <a:lnSpc>
                <a:spcPct val="150000"/>
              </a:lnSpc>
              <a:buNone/>
            </a:pPr>
            <a:r>
              <a:rPr lang="en-GB" sz="2000" b="1" kern="0" dirty="0">
                <a:solidFill>
                  <a:srgbClr val="0F5494"/>
                </a:solidFill>
                <a:latin typeface="Calibri" panose="020F0502020204030204" pitchFamily="34" charset="0"/>
                <a:cs typeface="Calibri" panose="020F0502020204030204" pitchFamily="34" charset="0"/>
              </a:rPr>
              <a:t>(UNI-TEL: 15/01/2021 – 14/01/2024)</a:t>
            </a:r>
          </a:p>
          <a:p>
            <a:pPr marL="800100" lvl="1" indent="-342900">
              <a:lnSpc>
                <a:spcPct val="150000"/>
              </a:lnSpc>
              <a:buFont typeface="Wingdings" panose="05000000000000000000" pitchFamily="2" charset="2"/>
              <a:buChar char="Ø"/>
            </a:pPr>
            <a:r>
              <a:rPr lang="en-GB" sz="2000" b="1" kern="0" dirty="0">
                <a:solidFill>
                  <a:srgbClr val="0F5494"/>
                </a:solidFill>
                <a:latin typeface="Calibri" panose="020F0502020204030204" pitchFamily="34" charset="0"/>
                <a:cs typeface="Calibri" panose="020F0502020204030204" pitchFamily="34" charset="0"/>
              </a:rPr>
              <a:t>Foreseen in the application</a:t>
            </a:r>
            <a:r>
              <a:rPr lang="en-GB" sz="2000" kern="0" dirty="0">
                <a:solidFill>
                  <a:srgbClr val="0F5494"/>
                </a:solidFill>
                <a:latin typeface="Calibri" panose="020F0502020204030204" pitchFamily="34" charset="0"/>
                <a:cs typeface="Calibri" panose="020F0502020204030204" pitchFamily="34" charset="0"/>
              </a:rPr>
              <a:t>/budget</a:t>
            </a:r>
          </a:p>
          <a:p>
            <a:pPr marL="800100" lvl="1" indent="-342900">
              <a:lnSpc>
                <a:spcPct val="150000"/>
              </a:lnSpc>
              <a:buFont typeface="Wingdings" panose="05000000000000000000" pitchFamily="2" charset="2"/>
              <a:buChar char="Ø"/>
            </a:pPr>
            <a:r>
              <a:rPr lang="en-GB" sz="2000" kern="0" dirty="0">
                <a:solidFill>
                  <a:srgbClr val="0F5494"/>
                </a:solidFill>
                <a:latin typeface="Calibri" panose="020F0502020204030204" pitchFamily="34" charset="0"/>
                <a:cs typeface="Calibri" panose="020F0502020204030204" pitchFamily="34" charset="0"/>
              </a:rPr>
              <a:t>In connection with action/</a:t>
            </a:r>
            <a:r>
              <a:rPr lang="en-GB" sz="2000" b="1" kern="0" dirty="0">
                <a:solidFill>
                  <a:srgbClr val="0F5494"/>
                </a:solidFill>
                <a:latin typeface="Calibri" panose="020F0502020204030204" pitchFamily="34" charset="0"/>
                <a:cs typeface="Calibri" panose="020F0502020204030204" pitchFamily="34" charset="0"/>
              </a:rPr>
              <a:t>necessary</a:t>
            </a:r>
            <a:r>
              <a:rPr lang="en-GB" sz="2000" kern="0" dirty="0">
                <a:solidFill>
                  <a:srgbClr val="0F5494"/>
                </a:solidFill>
                <a:latin typeface="Calibri" panose="020F0502020204030204" pitchFamily="34" charset="0"/>
                <a:cs typeface="Calibri" panose="020F0502020204030204" pitchFamily="34" charset="0"/>
              </a:rPr>
              <a:t> for project implementation</a:t>
            </a:r>
          </a:p>
          <a:p>
            <a:pPr marL="800100" lvl="1" indent="-342900">
              <a:lnSpc>
                <a:spcPct val="150000"/>
              </a:lnSpc>
              <a:buFont typeface="Wingdings" panose="05000000000000000000" pitchFamily="2" charset="2"/>
              <a:buChar char="Ø"/>
            </a:pPr>
            <a:r>
              <a:rPr lang="en-GB" sz="2000" b="1" kern="0" dirty="0">
                <a:solidFill>
                  <a:srgbClr val="0F5494"/>
                </a:solidFill>
                <a:latin typeface="Calibri" panose="020F0502020204030204" pitchFamily="34" charset="0"/>
                <a:cs typeface="Calibri" panose="020F0502020204030204" pitchFamily="34" charset="0"/>
              </a:rPr>
              <a:t>Identifiable, verifiable, recorded in the accounting records</a:t>
            </a:r>
          </a:p>
          <a:p>
            <a:pPr marL="800100" lvl="1" indent="-342900">
              <a:lnSpc>
                <a:spcPct val="150000"/>
              </a:lnSpc>
              <a:buFont typeface="Wingdings" panose="05000000000000000000" pitchFamily="2" charset="2"/>
              <a:buChar char="Ø"/>
            </a:pPr>
            <a:r>
              <a:rPr lang="en-GB" sz="2000" kern="0" dirty="0">
                <a:solidFill>
                  <a:srgbClr val="0F5494"/>
                </a:solidFill>
                <a:latin typeface="Calibri" panose="020F0502020204030204" pitchFamily="34" charset="0"/>
                <a:cs typeface="Calibri" panose="020F0502020204030204" pitchFamily="34" charset="0"/>
              </a:rPr>
              <a:t>Comply with requirements </a:t>
            </a:r>
            <a:r>
              <a:rPr lang="en-GB" sz="2000" b="1" kern="0" dirty="0">
                <a:solidFill>
                  <a:srgbClr val="0F5494"/>
                </a:solidFill>
                <a:latin typeface="Calibri" panose="020F0502020204030204" pitchFamily="34" charset="0"/>
                <a:cs typeface="Calibri" panose="020F0502020204030204" pitchFamily="34" charset="0"/>
              </a:rPr>
              <a:t>of tax/national legislation</a:t>
            </a:r>
          </a:p>
          <a:p>
            <a:pPr marL="800100" lvl="1" indent="-342900">
              <a:lnSpc>
                <a:spcPct val="150000"/>
              </a:lnSpc>
              <a:buFont typeface="Wingdings" panose="05000000000000000000" pitchFamily="2" charset="2"/>
              <a:buChar char="Ø"/>
            </a:pPr>
            <a:r>
              <a:rPr lang="en-GB" sz="2000" kern="0" dirty="0">
                <a:solidFill>
                  <a:srgbClr val="0F5494"/>
                </a:solidFill>
                <a:latin typeface="Calibri" panose="020F0502020204030204" pitchFamily="34" charset="0"/>
                <a:cs typeface="Calibri" panose="020F0502020204030204" pitchFamily="34" charset="0"/>
              </a:rPr>
              <a:t>Reasonable, </a:t>
            </a:r>
            <a:r>
              <a:rPr lang="en-GB" sz="2000" b="1" kern="0" dirty="0">
                <a:solidFill>
                  <a:srgbClr val="0F5494"/>
                </a:solidFill>
                <a:latin typeface="Calibri" panose="020F0502020204030204" pitchFamily="34" charset="0"/>
                <a:cs typeface="Calibri" panose="020F0502020204030204" pitchFamily="34" charset="0"/>
              </a:rPr>
              <a:t>complying with sound financial management </a:t>
            </a:r>
          </a:p>
          <a:p>
            <a:pPr marL="457200" lvl="1" indent="0">
              <a:lnSpc>
                <a:spcPct val="150000"/>
              </a:lnSpc>
              <a:buNone/>
            </a:pPr>
            <a:r>
              <a:rPr lang="en-GB" sz="2000" kern="0" dirty="0">
                <a:solidFill>
                  <a:srgbClr val="0F5494"/>
                </a:solidFill>
                <a:latin typeface="Calibri" panose="020F0502020204030204" pitchFamily="34" charset="0"/>
                <a:cs typeface="Calibri" panose="020F0502020204030204" pitchFamily="34" charset="0"/>
              </a:rPr>
              <a:t>	(</a:t>
            </a:r>
            <a:r>
              <a:rPr lang="en-GB" sz="2000" i="1" kern="0" dirty="0">
                <a:solidFill>
                  <a:srgbClr val="0F5494"/>
                </a:solidFill>
                <a:latin typeface="Calibri" panose="020F0502020204030204" pitchFamily="34" charset="0"/>
                <a:cs typeface="Calibri" panose="020F0502020204030204" pitchFamily="34" charset="0"/>
              </a:rPr>
              <a:t>Economy</a:t>
            </a:r>
            <a:r>
              <a:rPr lang="en-GB" sz="2000" kern="0" dirty="0">
                <a:solidFill>
                  <a:srgbClr val="0F5494"/>
                </a:solidFill>
                <a:latin typeface="Calibri" panose="020F0502020204030204" pitchFamily="34" charset="0"/>
                <a:cs typeface="Calibri" panose="020F0502020204030204" pitchFamily="34" charset="0"/>
              </a:rPr>
              <a:t> </a:t>
            </a:r>
            <a:r>
              <a:rPr lang="en-GB" sz="2000" i="1" kern="0" dirty="0">
                <a:solidFill>
                  <a:srgbClr val="0F5494"/>
                </a:solidFill>
                <a:latin typeface="Calibri" panose="020F0502020204030204" pitchFamily="34" charset="0"/>
                <a:cs typeface="Calibri" panose="020F0502020204030204" pitchFamily="34" charset="0"/>
              </a:rPr>
              <a:t>and</a:t>
            </a:r>
            <a:r>
              <a:rPr lang="en-GB" sz="2000" kern="0" dirty="0">
                <a:solidFill>
                  <a:srgbClr val="0F5494"/>
                </a:solidFill>
                <a:latin typeface="Calibri" panose="020F0502020204030204" pitchFamily="34" charset="0"/>
                <a:cs typeface="Calibri" panose="020F0502020204030204" pitchFamily="34" charset="0"/>
              </a:rPr>
              <a:t> </a:t>
            </a:r>
            <a:r>
              <a:rPr lang="en-GB" sz="2000" i="1" kern="0" dirty="0">
                <a:solidFill>
                  <a:srgbClr val="0F5494"/>
                </a:solidFill>
                <a:latin typeface="Calibri" panose="020F0502020204030204" pitchFamily="34" charset="0"/>
                <a:cs typeface="Calibri" panose="020F0502020204030204" pitchFamily="34" charset="0"/>
              </a:rPr>
              <a:t>Efficiency</a:t>
            </a:r>
            <a:r>
              <a:rPr lang="en-GB" sz="2000" kern="0" dirty="0">
                <a:solidFill>
                  <a:srgbClr val="0F5494"/>
                </a:solidFill>
                <a:latin typeface="Calibri" panose="020F0502020204030204" pitchFamily="34" charset="0"/>
                <a:cs typeface="Calibri" panose="020F0502020204030204" pitchFamily="34" charset="0"/>
              </a:rPr>
              <a:t>)</a:t>
            </a:r>
            <a:endParaRPr lang="it-IT"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22</a:t>
            </a:fld>
            <a:endParaRPr lang="en-GB" altLang="en-US"/>
          </a:p>
        </p:txBody>
      </p:sp>
      <p:sp>
        <p:nvSpPr>
          <p:cNvPr id="8" name="Round Diagonal Corner Rectangle 7"/>
          <p:cNvSpPr/>
          <p:nvPr/>
        </p:nvSpPr>
        <p:spPr bwMode="auto">
          <a:xfrm>
            <a:off x="287524" y="1535231"/>
            <a:ext cx="8568952" cy="720080"/>
          </a:xfrm>
          <a:prstGeom prst="round2DiagRect">
            <a:avLst/>
          </a:prstGeom>
          <a:ln>
            <a:headEnd type="none" w="med" len="med"/>
            <a:tailEnd type="none" w="med" len="med"/>
          </a:ln>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GB" sz="2000" b="1" kern="0" dirty="0">
                <a:solidFill>
                  <a:srgbClr val="0F5494"/>
                </a:solidFill>
              </a:rPr>
              <a:t>Grant Agreement ARTICLE II.19 — ELIGIBLE COSTS</a:t>
            </a:r>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099" y="293244"/>
            <a:ext cx="762150" cy="970186"/>
          </a:xfrm>
          <a:prstGeom prst="rect">
            <a:avLst/>
          </a:prstGeom>
        </p:spPr>
      </p:pic>
    </p:spTree>
    <p:extLst>
      <p:ext uri="{BB962C8B-B14F-4D97-AF65-F5344CB8AC3E}">
        <p14:creationId xmlns:p14="http://schemas.microsoft.com/office/powerpoint/2010/main" val="1096010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11760" y="458281"/>
            <a:ext cx="6103590" cy="940270"/>
          </a:xfrm>
        </p:spPr>
        <p:txBody>
          <a:bodyPr/>
          <a:lstStyle/>
          <a:p>
            <a:r>
              <a:rPr lang="en-GB" sz="3600" b="1" dirty="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Ineligible Costs </a:t>
            </a:r>
            <a:endParaRPr lang="it-IT" dirty="0"/>
          </a:p>
        </p:txBody>
      </p:sp>
      <p:sp>
        <p:nvSpPr>
          <p:cNvPr id="83971" name="Rectangle 3"/>
          <p:cNvSpPr>
            <a:spLocks noGrp="1" noChangeArrowheads="1"/>
          </p:cNvSpPr>
          <p:nvPr>
            <p:ph idx="1"/>
          </p:nvPr>
        </p:nvSpPr>
        <p:spPr>
          <a:xfrm>
            <a:off x="597794" y="1589952"/>
            <a:ext cx="7886700" cy="4351338"/>
          </a:xfrm>
        </p:spPr>
        <p:txBody>
          <a:bodyPr>
            <a:noAutofit/>
          </a:bodyPr>
          <a:lstStyle/>
          <a:p>
            <a:pPr marL="0" indent="0">
              <a:buNone/>
            </a:pPr>
            <a:r>
              <a:rPr lang="en-GB" sz="2000" b="1" kern="0" dirty="0">
                <a:solidFill>
                  <a:srgbClr val="0F5494"/>
                </a:solidFill>
                <a:latin typeface="Calibri" panose="020F0502020204030204" pitchFamily="34" charset="0"/>
                <a:ea typeface="+mj-ea"/>
                <a:cs typeface="Calibri" panose="020F0502020204030204" pitchFamily="34" charset="0"/>
              </a:rPr>
              <a:t>Costs NOT fulfilling requirements of Art. II.19.1 </a:t>
            </a:r>
          </a:p>
          <a:p>
            <a:pPr marL="0" indent="0">
              <a:buNone/>
            </a:pPr>
            <a:r>
              <a:rPr lang="en-GB" sz="2000" b="1" kern="0" dirty="0">
                <a:solidFill>
                  <a:srgbClr val="0F5494"/>
                </a:solidFill>
                <a:latin typeface="Calibri" panose="020F0502020204030204" pitchFamily="34" charset="0"/>
                <a:ea typeface="+mj-ea"/>
                <a:cs typeface="Calibri" panose="020F0502020204030204" pitchFamily="34" charset="0"/>
              </a:rPr>
              <a:t>Grant Agreement  II.19.4 Ineligible costs</a:t>
            </a:r>
          </a:p>
          <a:p>
            <a:pPr marL="0" indent="0">
              <a:buNone/>
            </a:pPr>
            <a:r>
              <a:rPr lang="en-GB" sz="2000" kern="0" dirty="0">
                <a:solidFill>
                  <a:srgbClr val="0F5494"/>
                </a:solidFill>
                <a:latin typeface="Calibri" panose="020F0502020204030204" pitchFamily="34" charset="0"/>
                <a:ea typeface="+mj-ea"/>
                <a:cs typeface="Calibri" panose="020F0502020204030204" pitchFamily="34" charset="0"/>
              </a:rPr>
              <a:t>examples:</a:t>
            </a:r>
          </a:p>
          <a:p>
            <a:pPr marL="628650" lvl="0" indent="-285750">
              <a:buClr>
                <a:srgbClr val="2D5EC1"/>
              </a:buClr>
              <a:buFont typeface="Wingdings" panose="05000000000000000000" pitchFamily="2" charset="2"/>
              <a:buChar char="ü"/>
            </a:pPr>
            <a:r>
              <a:rPr lang="en-US" sz="2000" kern="0" dirty="0">
                <a:solidFill>
                  <a:srgbClr val="0F5494"/>
                </a:solidFill>
                <a:latin typeface="Calibri" panose="020F0502020204030204" pitchFamily="34" charset="0"/>
                <a:ea typeface="+mj-ea"/>
                <a:cs typeface="Calibri" panose="020F0502020204030204" pitchFamily="34" charset="0"/>
              </a:rPr>
              <a:t>equipment such as: furniture, motor vehicles, alarm systems</a:t>
            </a:r>
          </a:p>
          <a:p>
            <a:pPr marL="628650" lvl="0" indent="-285750">
              <a:buClr>
                <a:srgbClr val="2D5EC1"/>
              </a:buClr>
              <a:buFont typeface="Wingdings" panose="05000000000000000000" pitchFamily="2" charset="2"/>
              <a:buChar char="ü"/>
            </a:pPr>
            <a:r>
              <a:rPr lang="en-US" sz="2000" kern="0" dirty="0">
                <a:solidFill>
                  <a:srgbClr val="0F5494"/>
                </a:solidFill>
                <a:latin typeface="Calibri" panose="020F0502020204030204" pitchFamily="34" charset="0"/>
                <a:ea typeface="+mj-ea"/>
                <a:cs typeface="Calibri" panose="020F0502020204030204" pitchFamily="34" charset="0"/>
              </a:rPr>
              <a:t>costs linked to the purchase of real estate</a:t>
            </a:r>
          </a:p>
          <a:p>
            <a:pPr marL="628650" lvl="0" indent="-285750">
              <a:buClr>
                <a:srgbClr val="2D5EC1"/>
              </a:buClr>
              <a:buFont typeface="Wingdings" panose="05000000000000000000" pitchFamily="2" charset="2"/>
              <a:buChar char="ü"/>
            </a:pPr>
            <a:r>
              <a:rPr lang="en-US" sz="2000" kern="0" dirty="0">
                <a:solidFill>
                  <a:srgbClr val="0F5494"/>
                </a:solidFill>
                <a:latin typeface="Calibri" panose="020F0502020204030204" pitchFamily="34" charset="0"/>
                <a:ea typeface="+mj-ea"/>
                <a:cs typeface="Calibri" panose="020F0502020204030204" pitchFamily="34" charset="0"/>
              </a:rPr>
              <a:t>activities not in project beneficiaries' countries unless prior authorization</a:t>
            </a:r>
          </a:p>
          <a:p>
            <a:pPr marL="628650" lvl="0" indent="-285750">
              <a:buClr>
                <a:srgbClr val="2D5EC1"/>
              </a:buClr>
              <a:buFont typeface="Wingdings" panose="05000000000000000000" pitchFamily="2" charset="2"/>
              <a:buChar char="ü"/>
            </a:pPr>
            <a:r>
              <a:rPr lang="en-US" sz="2000" kern="0" dirty="0">
                <a:solidFill>
                  <a:srgbClr val="0F5494"/>
                </a:solidFill>
                <a:latin typeface="Calibri" panose="020F0502020204030204" pitchFamily="34" charset="0"/>
                <a:ea typeface="+mj-ea"/>
                <a:cs typeface="Calibri" panose="020F0502020204030204" pitchFamily="34" charset="0"/>
              </a:rPr>
              <a:t>Exchange losses</a:t>
            </a:r>
          </a:p>
          <a:p>
            <a:pPr marL="628650" lvl="0" indent="-285750">
              <a:buClr>
                <a:srgbClr val="2D5EC1"/>
              </a:buClr>
              <a:buFont typeface="Wingdings" panose="05000000000000000000" pitchFamily="2" charset="2"/>
              <a:buChar char="ü"/>
            </a:pPr>
            <a:r>
              <a:rPr lang="en-US" sz="2000" kern="0" dirty="0">
                <a:solidFill>
                  <a:srgbClr val="0F5494"/>
                </a:solidFill>
                <a:latin typeface="Calibri" panose="020F0502020204030204" pitchFamily="34" charset="0"/>
                <a:ea typeface="+mj-ea"/>
                <a:cs typeface="Calibri" panose="020F0502020204030204" pitchFamily="34" charset="0"/>
              </a:rPr>
              <a:t>in kind contribution</a:t>
            </a:r>
          </a:p>
          <a:p>
            <a:pPr marL="628650" lvl="0" indent="-285750">
              <a:buClr>
                <a:srgbClr val="2D5EC1"/>
              </a:buClr>
              <a:buFont typeface="Wingdings" panose="05000000000000000000" pitchFamily="2" charset="2"/>
              <a:buChar char="ü"/>
            </a:pPr>
            <a:r>
              <a:rPr lang="en-US" sz="2000" kern="0" dirty="0">
                <a:solidFill>
                  <a:srgbClr val="0F5494"/>
                </a:solidFill>
                <a:latin typeface="Calibri" panose="020F0502020204030204" pitchFamily="34" charset="0"/>
                <a:ea typeface="+mj-ea"/>
                <a:cs typeface="Calibri" panose="020F0502020204030204" pitchFamily="34" charset="0"/>
              </a:rPr>
              <a:t> excessive expenditure</a:t>
            </a:r>
          </a:p>
          <a:p>
            <a:pPr marL="628650" lvl="0" indent="-285750">
              <a:buClr>
                <a:srgbClr val="2D5EC1"/>
              </a:buClr>
              <a:buFont typeface="Wingdings" panose="05000000000000000000" pitchFamily="2" charset="2"/>
              <a:buChar char="ü"/>
            </a:pPr>
            <a:r>
              <a:rPr lang="en-US" sz="2000" kern="0" dirty="0">
                <a:solidFill>
                  <a:srgbClr val="0F5494"/>
                </a:solidFill>
                <a:latin typeface="Calibri" panose="020F0502020204030204" pitchFamily="34" charset="0"/>
                <a:ea typeface="+mj-ea"/>
                <a:cs typeface="Calibri" panose="020F0502020204030204" pitchFamily="34" charset="0"/>
              </a:rPr>
              <a:t>deductible VAT</a:t>
            </a:r>
          </a:p>
        </p:txBody>
      </p:sp>
      <p:sp>
        <p:nvSpPr>
          <p:cNvPr id="3" name="Slide Number Placeholder 2"/>
          <p:cNvSpPr>
            <a:spLocks noGrp="1"/>
          </p:cNvSpPr>
          <p:nvPr>
            <p:ph type="sldNum" sz="quarter" idx="12"/>
          </p:nvPr>
        </p:nvSpPr>
        <p:spPr/>
        <p:txBody>
          <a:bodyPr/>
          <a:lstStyle/>
          <a:p>
            <a:fld id="{14F0E55B-1EBF-4C63-9883-404455EB20A7}" type="slidenum">
              <a:rPr lang="en-GB" altLang="en-US" smtClean="0"/>
              <a:pPr/>
              <a:t>23</a:t>
            </a:fld>
            <a:endParaRPr lang="en-GB" altLang="en-US"/>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208335"/>
            <a:ext cx="759298" cy="966555"/>
          </a:xfrm>
          <a:prstGeom prst="rect">
            <a:avLst/>
          </a:prstGeom>
        </p:spPr>
      </p:pic>
    </p:spTree>
    <p:extLst>
      <p:ext uri="{BB962C8B-B14F-4D97-AF65-F5344CB8AC3E}">
        <p14:creationId xmlns:p14="http://schemas.microsoft.com/office/powerpoint/2010/main" val="3460206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206" y="954303"/>
            <a:ext cx="8229600" cy="5737120"/>
          </a:xfrm>
        </p:spPr>
        <p:txBody>
          <a:bodyPr>
            <a:normAutofit/>
          </a:bodyPr>
          <a:lstStyle/>
          <a:p>
            <a:pPr marL="0" indent="0" algn="ctr">
              <a:buNone/>
            </a:pPr>
            <a:r>
              <a:rPr lang="en-US" sz="3300" b="1" dirty="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Financial Monitoring and Reporting by EC</a:t>
            </a:r>
          </a:p>
          <a:p>
            <a:pPr marL="0" indent="0" algn="ctr">
              <a:buNone/>
            </a:pPr>
            <a:endParaRPr lang="en-US" sz="3300" b="1" dirty="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marL="361950" lvl="1" indent="0">
              <a:buClr>
                <a:schemeClr val="bg1"/>
              </a:buClr>
              <a:buNone/>
            </a:pPr>
            <a:endParaRPr lang="en-US" sz="1500" i="1" dirty="0">
              <a:solidFill>
                <a:srgbClr val="FF0000"/>
              </a:solidFill>
            </a:endParaRPr>
          </a:p>
          <a:p>
            <a:pPr marL="0" lvl="1" indent="0">
              <a:buClr>
                <a:schemeClr val="bg1"/>
              </a:buClr>
              <a:buNone/>
            </a:pPr>
            <a:endParaRPr lang="en-GB" sz="1800" dirty="0">
              <a:solidFill>
                <a:srgbClr val="2D5EC1"/>
              </a:solidFill>
            </a:endParaRPr>
          </a:p>
          <a:p>
            <a:pPr marL="0" lvl="1" indent="0">
              <a:buClr>
                <a:schemeClr val="bg1"/>
              </a:buClr>
              <a:buNone/>
            </a:pPr>
            <a:endParaRPr lang="en-GB" sz="1800" dirty="0">
              <a:solidFill>
                <a:srgbClr val="2D5EC1"/>
              </a:solidFill>
            </a:endParaRPr>
          </a:p>
          <a:p>
            <a:pPr marL="285750" lvl="1">
              <a:buClr>
                <a:srgbClr val="0F5494"/>
              </a:buClr>
              <a:buFont typeface="Wingdings" panose="05000000000000000000" pitchFamily="2" charset="2"/>
              <a:buChar char="Ø"/>
            </a:pPr>
            <a:endParaRPr lang="en-US" sz="1600" b="0" dirty="0">
              <a:solidFill>
                <a:srgbClr val="2D5EC1"/>
              </a:solidFill>
            </a:endParaRPr>
          </a:p>
          <a:p>
            <a:pPr marL="285750" lvl="1">
              <a:buClr>
                <a:srgbClr val="0F5494"/>
              </a:buClr>
              <a:buFont typeface="Wingdings" panose="05000000000000000000" pitchFamily="2" charset="2"/>
              <a:buChar char="Ø"/>
            </a:pPr>
            <a:r>
              <a:rPr lang="en-US" sz="1600" b="0" dirty="0">
                <a:solidFill>
                  <a:srgbClr val="2D5EC1"/>
                </a:solidFill>
              </a:rPr>
              <a:t>Financial monitoring per budget heading/partner/WP </a:t>
            </a:r>
            <a:r>
              <a:rPr lang="en-US" sz="1600" b="0" u="sng" dirty="0">
                <a:solidFill>
                  <a:srgbClr val="2D5EC1"/>
                </a:solidFill>
              </a:rPr>
              <a:t>during project implementation</a:t>
            </a:r>
            <a:r>
              <a:rPr lang="en-US" sz="1600" b="0" dirty="0">
                <a:solidFill>
                  <a:srgbClr val="2D5EC1"/>
                </a:solidFill>
              </a:rPr>
              <a:t> (for budget consumption)</a:t>
            </a:r>
          </a:p>
          <a:p>
            <a:pPr marL="0" lvl="1" indent="0">
              <a:buClr>
                <a:srgbClr val="0F5494"/>
              </a:buClr>
              <a:buNone/>
            </a:pPr>
            <a:endParaRPr lang="en-US" sz="1600" b="0" dirty="0">
              <a:solidFill>
                <a:srgbClr val="2D5EC1"/>
              </a:solidFill>
            </a:endParaRPr>
          </a:p>
          <a:p>
            <a:pPr marL="285750" lvl="1">
              <a:buClr>
                <a:srgbClr val="0F5494"/>
              </a:buClr>
              <a:buFont typeface="Wingdings" panose="05000000000000000000" pitchFamily="2" charset="2"/>
              <a:buChar char="Ø"/>
            </a:pPr>
            <a:r>
              <a:rPr lang="en-GB" sz="1600" b="0" dirty="0">
                <a:solidFill>
                  <a:srgbClr val="2D5EC1"/>
                </a:solidFill>
              </a:rPr>
              <a:t>Statement on the use of the previous pre-financing for PR and request for second pre-financing</a:t>
            </a:r>
          </a:p>
          <a:p>
            <a:pPr marL="285750" lvl="1">
              <a:buClr>
                <a:srgbClr val="0F5494"/>
              </a:buClr>
              <a:buFont typeface="Wingdings" panose="05000000000000000000" pitchFamily="2" charset="2"/>
              <a:buChar char="Ø"/>
            </a:pPr>
            <a:endParaRPr lang="en-US" sz="1600" b="0" dirty="0">
              <a:solidFill>
                <a:srgbClr val="2D5EC1"/>
              </a:solidFill>
            </a:endParaRPr>
          </a:p>
          <a:p>
            <a:pPr marL="285750" lvl="1">
              <a:buClr>
                <a:srgbClr val="0F5494"/>
              </a:buClr>
              <a:buFont typeface="Wingdings" panose="05000000000000000000" pitchFamily="2" charset="2"/>
              <a:buChar char="Ø"/>
            </a:pPr>
            <a:r>
              <a:rPr lang="en-GB" sz="1600" b="0" dirty="0">
                <a:solidFill>
                  <a:srgbClr val="2D5EC1"/>
                </a:solidFill>
              </a:rPr>
              <a:t>Financial reporting at</a:t>
            </a:r>
            <a:r>
              <a:rPr lang="en-GB" sz="1600" b="0" u="sng" dirty="0">
                <a:solidFill>
                  <a:srgbClr val="2D5EC1"/>
                </a:solidFill>
              </a:rPr>
              <a:t> </a:t>
            </a:r>
            <a:r>
              <a:rPr lang="en-US" sz="1600" b="0" dirty="0">
                <a:solidFill>
                  <a:srgbClr val="2D5EC1"/>
                </a:solidFill>
              </a:rPr>
              <a:t>final report stage, supported by </a:t>
            </a:r>
            <a:r>
              <a:rPr lang="en-GB" sz="1600" dirty="0">
                <a:solidFill>
                  <a:srgbClr val="2D5EC1"/>
                </a:solidFill>
              </a:rPr>
              <a:t>Audit Certificate (Report of Factual Findings on the Final Financial Report )  </a:t>
            </a:r>
          </a:p>
          <a:p>
            <a:pPr marL="0" lvl="1" indent="0">
              <a:buClr>
                <a:schemeClr val="bg1"/>
              </a:buClr>
              <a:buNone/>
            </a:pPr>
            <a:endParaRPr lang="en-US" sz="1600" i="1" dirty="0"/>
          </a:p>
          <a:p>
            <a:pPr marL="0" lvl="1" indent="0" algn="ctr">
              <a:buClr>
                <a:schemeClr val="bg1"/>
              </a:buClr>
              <a:buNone/>
            </a:pPr>
            <a:r>
              <a:rPr lang="en-GB" sz="1600" dirty="0">
                <a:solidFill>
                  <a:srgbClr val="2D5EC1"/>
                </a:solidFill>
              </a:rPr>
              <a:t>Financial Statements (".</a:t>
            </a:r>
            <a:r>
              <a:rPr lang="en-GB" sz="1600" dirty="0" err="1">
                <a:solidFill>
                  <a:srgbClr val="2D5EC1"/>
                </a:solidFill>
              </a:rPr>
              <a:t>xls</a:t>
            </a:r>
            <a:r>
              <a:rPr lang="en-GB" sz="1600" dirty="0">
                <a:solidFill>
                  <a:srgbClr val="2D5EC1"/>
                </a:solidFill>
              </a:rPr>
              <a:t>" format) available in the UNI-TEL drive folder or in </a:t>
            </a:r>
          </a:p>
          <a:p>
            <a:pPr marL="0" lvl="1" indent="0" algn="ctr">
              <a:buClr>
                <a:schemeClr val="bg1"/>
              </a:buClr>
              <a:buNone/>
            </a:pPr>
            <a:r>
              <a:rPr lang="en-US" sz="1600" dirty="0">
                <a:solidFill>
                  <a:srgbClr val="2D5EC1"/>
                </a:solidFill>
              </a:rPr>
              <a:t>https://eacea.ec.europa.eu/erasmus-plus/beneficiaries-space/capacity-building-in-field-higher-education-2020_en</a:t>
            </a:r>
          </a:p>
          <a:p>
            <a:pPr marL="342900" lvl="1" indent="-342900" algn="ctr">
              <a:buClr>
                <a:schemeClr val="bg1"/>
              </a:buClr>
            </a:pPr>
            <a:endParaRPr lang="en-US" sz="2100" dirty="0"/>
          </a:p>
          <a:p>
            <a:endParaRPr lang="en-GB"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24</a:t>
            </a:fld>
            <a:endParaRPr lang="en-GB" altLang="en-US"/>
          </a:p>
        </p:txBody>
      </p:sp>
      <p:sp>
        <p:nvSpPr>
          <p:cNvPr id="5" name="Round Diagonal Corner Rectangle 4"/>
          <p:cNvSpPr/>
          <p:nvPr/>
        </p:nvSpPr>
        <p:spPr bwMode="auto">
          <a:xfrm>
            <a:off x="628584" y="1894371"/>
            <a:ext cx="7472844" cy="868553"/>
          </a:xfrm>
          <a:prstGeom prst="round2DiagRect">
            <a:avLst/>
          </a:prstGeom>
          <a:ln>
            <a:headEnd type="none" w="med" len="med"/>
            <a:tailEnd type="none" w="med" len="med"/>
          </a:ln>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88900" lvl="1" algn="just"/>
            <a:r>
              <a:rPr lang="en-GB" sz="1600" dirty="0">
                <a:solidFill>
                  <a:srgbClr val="0F5494"/>
                </a:solidFill>
              </a:rPr>
              <a:t> </a:t>
            </a:r>
            <a:r>
              <a:rPr lang="en-GB" sz="1600" dirty="0">
                <a:solidFill>
                  <a:srgbClr val="2D5EC1"/>
                </a:solidFill>
              </a:rPr>
              <a:t>Financial statements (Excel)        main financial reporting tool:</a:t>
            </a:r>
          </a:p>
          <a:p>
            <a:pPr marL="88900" lvl="1" indent="0" algn="just">
              <a:buNone/>
            </a:pPr>
            <a:endParaRPr lang="en-GB" sz="1600" dirty="0">
              <a:solidFill>
                <a:srgbClr val="0F5494"/>
              </a:solidFill>
            </a:endParaRPr>
          </a:p>
        </p:txBody>
      </p:sp>
      <p:sp>
        <p:nvSpPr>
          <p:cNvPr id="6" name="Right Arrow 4"/>
          <p:cNvSpPr/>
          <p:nvPr/>
        </p:nvSpPr>
        <p:spPr bwMode="auto">
          <a:xfrm>
            <a:off x="3203848" y="2144171"/>
            <a:ext cx="288032" cy="184477"/>
          </a:xfrm>
          <a:prstGeom prst="rightArrow">
            <a:avLst/>
          </a:prstGeom>
          <a:solidFill>
            <a:schemeClr val="accent6"/>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9" name="Immagin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5971343"/>
            <a:ext cx="565674" cy="720080"/>
          </a:xfrm>
          <a:prstGeom prst="rect">
            <a:avLst/>
          </a:prstGeom>
        </p:spPr>
      </p:pic>
    </p:spTree>
    <p:extLst>
      <p:ext uri="{BB962C8B-B14F-4D97-AF65-F5344CB8AC3E}">
        <p14:creationId xmlns:p14="http://schemas.microsoft.com/office/powerpoint/2010/main" val="2483650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F0E55B-1EBF-4C63-9883-404455EB20A7}" type="slidenum">
              <a:rPr lang="en-GB" altLang="en-US" smtClean="0"/>
              <a:pPr/>
              <a:t>25</a:t>
            </a:fld>
            <a:endParaRPr lang="en-GB" altLang="en-US"/>
          </a:p>
        </p:txBody>
      </p:sp>
      <p:sp>
        <p:nvSpPr>
          <p:cNvPr id="6" name="Right Arrow 4"/>
          <p:cNvSpPr/>
          <p:nvPr/>
        </p:nvSpPr>
        <p:spPr bwMode="auto">
          <a:xfrm>
            <a:off x="3203848" y="2236411"/>
            <a:ext cx="288032" cy="184477"/>
          </a:xfrm>
          <a:prstGeom prst="rightArrow">
            <a:avLst/>
          </a:prstGeom>
          <a:solidFill>
            <a:schemeClr val="accent6"/>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9" name="Immagin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9676" y="5838978"/>
            <a:ext cx="565674" cy="720080"/>
          </a:xfrm>
          <a:prstGeom prst="rect">
            <a:avLst/>
          </a:prstGeom>
        </p:spPr>
      </p:pic>
      <p:sp>
        <p:nvSpPr>
          <p:cNvPr id="4" name="Segnaposto contenuto 3"/>
          <p:cNvSpPr>
            <a:spLocks noGrp="1"/>
          </p:cNvSpPr>
          <p:nvPr>
            <p:ph idx="1"/>
          </p:nvPr>
        </p:nvSpPr>
        <p:spPr>
          <a:xfrm>
            <a:off x="628650" y="1825625"/>
            <a:ext cx="7886700" cy="3763615"/>
          </a:xfrm>
        </p:spPr>
        <p:txBody>
          <a:bodyPr/>
          <a:lstStyle/>
          <a:p>
            <a:endParaRPr lang="it-IT"/>
          </a:p>
        </p:txBody>
      </p:sp>
      <p:pic>
        <p:nvPicPr>
          <p:cNvPr id="7" name="Immagine 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1500" y="1202487"/>
            <a:ext cx="9001000" cy="4373393"/>
          </a:xfrm>
          <a:prstGeom prst="rect">
            <a:avLst/>
          </a:prstGeom>
        </p:spPr>
      </p:pic>
    </p:spTree>
    <p:extLst>
      <p:ext uri="{BB962C8B-B14F-4D97-AF65-F5344CB8AC3E}">
        <p14:creationId xmlns:p14="http://schemas.microsoft.com/office/powerpoint/2010/main" val="3764748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56914"/>
            <a:ext cx="7886700" cy="1345897"/>
          </a:xfrm>
        </p:spPr>
        <p:txBody>
          <a:bodyPr>
            <a:noAutofit/>
          </a:bodyPr>
          <a:lstStyle/>
          <a:p>
            <a:pPr algn="ctr"/>
            <a:r>
              <a:rPr lang="en-GB" altLang="en-US"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Payment’s Process </a:t>
            </a:r>
            <a:r>
              <a:rPr lang="en-GB" altLang="en-US"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&amp; </a:t>
            </a:r>
            <a:r>
              <a:rPr lang="en-GB" altLang="en-US"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Condor requirements</a:t>
            </a:r>
            <a:endParaRPr lang="en-GB" sz="24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58850625"/>
              </p:ext>
            </p:extLst>
          </p:nvPr>
        </p:nvGraphicFramePr>
        <p:xfrm>
          <a:off x="616066" y="1628800"/>
          <a:ext cx="7886700" cy="5196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14F0E55B-1EBF-4C63-9883-404455EB20A7}" type="slidenum">
              <a:rPr lang="en-GB" altLang="en-US" smtClean="0"/>
              <a:pPr/>
              <a:t>26</a:t>
            </a:fld>
            <a:endParaRPr lang="en-GB" altLang="en-US"/>
          </a:p>
        </p:txBody>
      </p:sp>
      <p:pic>
        <p:nvPicPr>
          <p:cNvPr id="14" name="Immagin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spTree>
    <p:extLst>
      <p:ext uri="{BB962C8B-B14F-4D97-AF65-F5344CB8AC3E}">
        <p14:creationId xmlns:p14="http://schemas.microsoft.com/office/powerpoint/2010/main" val="4263719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65868"/>
            <a:ext cx="8082916" cy="943130"/>
          </a:xfrm>
        </p:spPr>
        <p:txBody>
          <a:bodyPr>
            <a:normAutofit fontScale="90000"/>
          </a:bodyPr>
          <a:lstStyle/>
          <a:p>
            <a:pPr algn="ctr"/>
            <a:r>
              <a:rPr lang="en-GB"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Reporting and scheduling of </a:t>
            </a:r>
            <a:r>
              <a:rPr lang="en-GB"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payments </a:t>
            </a:r>
            <a:br>
              <a:rPr lang="en-GB"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br>
            <a:r>
              <a:rPr lang="en-GB" b="1" u="sng"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IRANIAN </a:t>
            </a:r>
            <a:r>
              <a:rPr lang="en-GB" b="1" u="sng"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partners  </a:t>
            </a:r>
            <a:endParaRPr lang="en-GB" b="1" u="sng"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endParaRPr>
          </a:p>
        </p:txBody>
      </p:sp>
      <p:sp>
        <p:nvSpPr>
          <p:cNvPr id="6" name="Segnaposto contenuto 5"/>
          <p:cNvSpPr>
            <a:spLocks noGrp="1"/>
          </p:cNvSpPr>
          <p:nvPr>
            <p:ph idx="1"/>
          </p:nvPr>
        </p:nvSpPr>
        <p:spPr>
          <a:xfrm>
            <a:off x="725042" y="1713063"/>
            <a:ext cx="8047806" cy="3732161"/>
          </a:xfrm>
        </p:spPr>
        <p:txBody>
          <a:bodyPr>
            <a:normAutofit fontScale="92500" lnSpcReduction="10000"/>
          </a:bodyPr>
          <a:lstStyle/>
          <a:p>
            <a:pPr marL="0" indent="0">
              <a:buNone/>
            </a:pPr>
            <a:r>
              <a:rPr lang="it-IT" sz="2400" b="1" dirty="0" err="1">
                <a:solidFill>
                  <a:schemeClr val="accent1">
                    <a:lumMod val="50000"/>
                  </a:schemeClr>
                </a:solidFill>
              </a:rPr>
              <a:t>Payments</a:t>
            </a:r>
            <a:r>
              <a:rPr lang="it-IT" sz="2400" dirty="0">
                <a:solidFill>
                  <a:schemeClr val="accent1">
                    <a:lumMod val="50000"/>
                  </a:schemeClr>
                </a:solidFill>
              </a:rPr>
              <a:t> are </a:t>
            </a:r>
            <a:r>
              <a:rPr lang="it-IT" sz="2400" dirty="0" err="1">
                <a:solidFill>
                  <a:schemeClr val="accent1">
                    <a:lumMod val="50000"/>
                  </a:schemeClr>
                </a:solidFill>
              </a:rPr>
              <a:t>linked</a:t>
            </a:r>
            <a:r>
              <a:rPr lang="it-IT" sz="2400" dirty="0">
                <a:solidFill>
                  <a:schemeClr val="accent1">
                    <a:lumMod val="50000"/>
                  </a:schemeClr>
                </a:solidFill>
              </a:rPr>
              <a:t> to </a:t>
            </a:r>
            <a:r>
              <a:rPr lang="it-IT" sz="2400" b="1" dirty="0">
                <a:solidFill>
                  <a:schemeClr val="accent1">
                    <a:lumMod val="50000"/>
                  </a:schemeClr>
                </a:solidFill>
              </a:rPr>
              <a:t>BOTH</a:t>
            </a:r>
            <a:r>
              <a:rPr lang="it-IT" sz="2400" dirty="0">
                <a:solidFill>
                  <a:schemeClr val="accent1">
                    <a:lumMod val="50000"/>
                  </a:schemeClr>
                </a:solidFill>
              </a:rPr>
              <a:t> EACEA and </a:t>
            </a:r>
            <a:r>
              <a:rPr lang="it-IT" sz="2400" dirty="0" err="1">
                <a:solidFill>
                  <a:schemeClr val="accent1">
                    <a:lumMod val="50000"/>
                  </a:schemeClr>
                </a:solidFill>
              </a:rPr>
              <a:t>internal</a:t>
            </a:r>
            <a:r>
              <a:rPr lang="it-IT" sz="2400" dirty="0">
                <a:solidFill>
                  <a:schemeClr val="accent1">
                    <a:lumMod val="50000"/>
                  </a:schemeClr>
                </a:solidFill>
              </a:rPr>
              <a:t> </a:t>
            </a:r>
            <a:r>
              <a:rPr lang="it-IT" sz="2400" b="1" dirty="0">
                <a:solidFill>
                  <a:schemeClr val="accent1">
                    <a:lumMod val="50000"/>
                  </a:schemeClr>
                </a:solidFill>
              </a:rPr>
              <a:t>reporting</a:t>
            </a:r>
          </a:p>
          <a:p>
            <a:pPr marL="285750" lvl="0" indent="-285750">
              <a:buFont typeface="Wingdings" panose="05000000000000000000" pitchFamily="2" charset="2"/>
              <a:buChar char="§"/>
            </a:pPr>
            <a:r>
              <a:rPr lang="en-GB" sz="2400" b="1" dirty="0" smtClean="0">
                <a:solidFill>
                  <a:srgbClr val="FF0000"/>
                </a:solidFill>
              </a:rPr>
              <a:t>30% </a:t>
            </a:r>
            <a:r>
              <a:rPr lang="en-GB" sz="2400" b="1" dirty="0">
                <a:solidFill>
                  <a:srgbClr val="FF0000"/>
                </a:solidFill>
              </a:rPr>
              <a:t>of the estimated Erasmus+ grant contribution </a:t>
            </a:r>
            <a:r>
              <a:rPr lang="en-GB" sz="2400" dirty="0">
                <a:solidFill>
                  <a:schemeClr val="accent1">
                    <a:lumMod val="50000"/>
                  </a:schemeClr>
                </a:solidFill>
              </a:rPr>
              <a:t>at the </a:t>
            </a:r>
            <a:r>
              <a:rPr lang="it-IT" sz="2400" dirty="0" err="1">
                <a:solidFill>
                  <a:schemeClr val="accent1">
                    <a:lumMod val="50000"/>
                  </a:schemeClr>
                </a:solidFill>
              </a:rPr>
              <a:t>project</a:t>
            </a:r>
            <a:r>
              <a:rPr lang="it-IT" sz="2400" dirty="0">
                <a:solidFill>
                  <a:schemeClr val="accent1">
                    <a:lumMod val="50000"/>
                  </a:schemeClr>
                </a:solidFill>
              </a:rPr>
              <a:t> </a:t>
            </a:r>
            <a:r>
              <a:rPr lang="it-IT" sz="2400" dirty="0" err="1">
                <a:solidFill>
                  <a:schemeClr val="accent1">
                    <a:lumMod val="50000"/>
                  </a:schemeClr>
                </a:solidFill>
              </a:rPr>
              <a:t>beginning</a:t>
            </a:r>
            <a:r>
              <a:rPr lang="it-IT" sz="2400" dirty="0">
                <a:solidFill>
                  <a:schemeClr val="accent1">
                    <a:lumMod val="50000"/>
                  </a:schemeClr>
                </a:solidFill>
              </a:rPr>
              <a:t> (I </a:t>
            </a:r>
            <a:r>
              <a:rPr lang="it-IT" sz="2400" dirty="0" smtClean="0">
                <a:solidFill>
                  <a:schemeClr val="accent1">
                    <a:lumMod val="50000"/>
                  </a:schemeClr>
                </a:solidFill>
              </a:rPr>
              <a:t>tranche)</a:t>
            </a:r>
            <a:endParaRPr lang="it-IT" sz="2400" b="1" u="sng" dirty="0">
              <a:solidFill>
                <a:schemeClr val="accent1">
                  <a:lumMod val="50000"/>
                </a:schemeClr>
              </a:solidFill>
            </a:endParaRPr>
          </a:p>
          <a:p>
            <a:pPr marL="285750" indent="-285750">
              <a:buFont typeface="Wingdings" panose="05000000000000000000" pitchFamily="2" charset="2"/>
              <a:buChar char="§"/>
            </a:pPr>
            <a:r>
              <a:rPr lang="en-GB" sz="2400" b="1" dirty="0" smtClean="0">
                <a:solidFill>
                  <a:schemeClr val="accent1">
                    <a:lumMod val="50000"/>
                  </a:schemeClr>
                </a:solidFill>
              </a:rPr>
              <a:t>20% </a:t>
            </a:r>
            <a:r>
              <a:rPr lang="en-GB" sz="2400" dirty="0">
                <a:solidFill>
                  <a:schemeClr val="accent1">
                    <a:lumMod val="50000"/>
                  </a:schemeClr>
                </a:solidFill>
              </a:rPr>
              <a:t>of the estimated Erasmus+ grant contribution after the submission and acceptance of </a:t>
            </a:r>
            <a:r>
              <a:rPr lang="en-GB" sz="2400" b="1" dirty="0">
                <a:solidFill>
                  <a:schemeClr val="accent1">
                    <a:lumMod val="50000"/>
                  </a:schemeClr>
                </a:solidFill>
              </a:rPr>
              <a:t>first internal monitoring </a:t>
            </a:r>
            <a:r>
              <a:rPr lang="en-GB" sz="2400" dirty="0" smtClean="0">
                <a:solidFill>
                  <a:schemeClr val="accent1">
                    <a:lumMod val="50000"/>
                  </a:schemeClr>
                </a:solidFill>
              </a:rPr>
              <a:t>(all documents provided by 14 </a:t>
            </a:r>
            <a:r>
              <a:rPr lang="en-GB" sz="2400" dirty="0">
                <a:solidFill>
                  <a:schemeClr val="accent1">
                    <a:lumMod val="50000"/>
                  </a:schemeClr>
                </a:solidFill>
              </a:rPr>
              <a:t>November 2021</a:t>
            </a:r>
            <a:r>
              <a:rPr lang="en-GB" sz="2400" dirty="0" smtClean="0">
                <a:solidFill>
                  <a:schemeClr val="accent1">
                    <a:lumMod val="50000"/>
                  </a:schemeClr>
                </a:solidFill>
              </a:rPr>
              <a:t>) </a:t>
            </a:r>
            <a:r>
              <a:rPr lang="en-GB" sz="2400" dirty="0" smtClean="0">
                <a:solidFill>
                  <a:schemeClr val="accent1">
                    <a:lumMod val="50000"/>
                  </a:schemeClr>
                </a:solidFill>
              </a:rPr>
              <a:t>covering </a:t>
            </a:r>
            <a:r>
              <a:rPr lang="en-GB" sz="2400" dirty="0">
                <a:solidFill>
                  <a:schemeClr val="accent1">
                    <a:lumMod val="50000"/>
                  </a:schemeClr>
                </a:solidFill>
              </a:rPr>
              <a:t>the first </a:t>
            </a:r>
            <a:r>
              <a:rPr lang="en-GB" sz="2400" b="1" dirty="0">
                <a:solidFill>
                  <a:schemeClr val="accent1">
                    <a:lumMod val="50000"/>
                  </a:schemeClr>
                </a:solidFill>
              </a:rPr>
              <a:t>10 months </a:t>
            </a:r>
            <a:r>
              <a:rPr lang="en-GB" sz="2400" dirty="0">
                <a:solidFill>
                  <a:schemeClr val="accent1">
                    <a:lumMod val="50000"/>
                  </a:schemeClr>
                </a:solidFill>
              </a:rPr>
              <a:t>of the project (</a:t>
            </a:r>
            <a:r>
              <a:rPr lang="en-GB" sz="2400" b="1" dirty="0">
                <a:solidFill>
                  <a:schemeClr val="accent1">
                    <a:lumMod val="50000"/>
                  </a:schemeClr>
                </a:solidFill>
              </a:rPr>
              <a:t>technical and financial </a:t>
            </a:r>
            <a:r>
              <a:rPr lang="en-GB" sz="2400" b="1" dirty="0" smtClean="0">
                <a:solidFill>
                  <a:schemeClr val="accent1">
                    <a:lumMod val="50000"/>
                  </a:schemeClr>
                </a:solidFill>
              </a:rPr>
              <a:t>reporting – (</a:t>
            </a:r>
            <a:r>
              <a:rPr lang="en-GB" sz="2400" b="1" dirty="0" smtClean="0">
                <a:solidFill>
                  <a:srgbClr val="FF0000"/>
                </a:solidFill>
              </a:rPr>
              <a:t>II TRANCHE by early 2022 through Condor Service</a:t>
            </a:r>
            <a:r>
              <a:rPr lang="en-GB" sz="2400" b="1" dirty="0" smtClean="0">
                <a:solidFill>
                  <a:schemeClr val="accent1">
                    <a:lumMod val="50000"/>
                  </a:schemeClr>
                </a:solidFill>
              </a:rPr>
              <a:t>)</a:t>
            </a:r>
          </a:p>
          <a:p>
            <a:pPr marL="285750" indent="-285750">
              <a:buFont typeface="Wingdings" panose="05000000000000000000" pitchFamily="2" charset="2"/>
              <a:buChar char="§"/>
            </a:pPr>
            <a:r>
              <a:rPr lang="en-GB" sz="2400" b="1" dirty="0" smtClean="0">
                <a:solidFill>
                  <a:schemeClr val="accent1">
                    <a:lumMod val="50000"/>
                  </a:schemeClr>
                </a:solidFill>
              </a:rPr>
              <a:t>FOR the FIRST TRANCHE the 6% FEE to pay to Condor has been covered by USGM</a:t>
            </a:r>
          </a:p>
          <a:p>
            <a:pPr marL="285750" indent="-285750">
              <a:buFont typeface="Wingdings" panose="05000000000000000000" pitchFamily="2" charset="2"/>
              <a:buChar char="§"/>
            </a:pPr>
            <a:r>
              <a:rPr lang="en-GB" sz="2400" b="1" dirty="0" smtClean="0">
                <a:solidFill>
                  <a:schemeClr val="accent1">
                    <a:lumMod val="50000"/>
                  </a:schemeClr>
                </a:solidFill>
              </a:rPr>
              <a:t>The NEXT 6% Commissions related to following TRANCHES will be paid by each IR Partner</a:t>
            </a:r>
            <a:endParaRPr lang="en-GB" sz="2400"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endParaRPr lang="en-GB"/>
          </a:p>
          <a:p>
            <a:fld id="{E02D3809-15FD-45C1-8290-613EA6032538}" type="slidenum">
              <a:rPr lang="en-GB" smtClean="0"/>
              <a:pPr/>
              <a:t>27</a:t>
            </a:fld>
            <a:endParaRPr lang="en-GB" dirty="0"/>
          </a:p>
        </p:txBody>
      </p:sp>
      <p:sp>
        <p:nvSpPr>
          <p:cNvPr id="11" name="Rounded Rectangle 4"/>
          <p:cNvSpPr/>
          <p:nvPr/>
        </p:nvSpPr>
        <p:spPr>
          <a:xfrm>
            <a:off x="3460065" y="2397725"/>
            <a:ext cx="2422076" cy="14619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endParaRPr lang="en-GB" sz="2000" kern="1200" dirty="0"/>
          </a:p>
        </p:txBody>
      </p:sp>
      <p:sp>
        <p:nvSpPr>
          <p:cNvPr id="20" name="Round Same Side Corner Rectangle 4"/>
          <p:cNvSpPr/>
          <p:nvPr/>
        </p:nvSpPr>
        <p:spPr>
          <a:xfrm>
            <a:off x="3321315" y="4233648"/>
            <a:ext cx="4779076" cy="8703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7800" lvl="1" indent="-177800" algn="l" defTabSz="533400">
              <a:lnSpc>
                <a:spcPct val="90000"/>
              </a:lnSpc>
              <a:spcBef>
                <a:spcPct val="0"/>
              </a:spcBef>
              <a:spcAft>
                <a:spcPct val="15000"/>
              </a:spcAft>
              <a:buChar char="••"/>
            </a:pPr>
            <a:endParaRPr lang="en-GB" sz="1200" kern="1200" dirty="0">
              <a:solidFill>
                <a:schemeClr val="accent2"/>
              </a:solidFill>
            </a:endParaRPr>
          </a:p>
          <a:p>
            <a:pPr marL="114300" lvl="1" indent="0" algn="l" defTabSz="533400">
              <a:lnSpc>
                <a:spcPct val="90000"/>
              </a:lnSpc>
              <a:spcBef>
                <a:spcPct val="0"/>
              </a:spcBef>
              <a:spcAft>
                <a:spcPct val="15000"/>
              </a:spcAft>
              <a:buChar char="••"/>
            </a:pPr>
            <a:endParaRPr lang="en-GB" sz="1200" kern="1200" dirty="0">
              <a:solidFill>
                <a:schemeClr val="accent2"/>
              </a:solidFill>
            </a:endParaRPr>
          </a:p>
        </p:txBody>
      </p:sp>
      <p:pic>
        <p:nvPicPr>
          <p:cNvPr id="22" name="Immagin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sp>
        <p:nvSpPr>
          <p:cNvPr id="9" name="CasellaDiTesto 8"/>
          <p:cNvSpPr txBox="1"/>
          <p:nvPr/>
        </p:nvSpPr>
        <p:spPr>
          <a:xfrm>
            <a:off x="611196" y="5578084"/>
            <a:ext cx="8119814" cy="830997"/>
          </a:xfrm>
          <a:prstGeom prst="rect">
            <a:avLst/>
          </a:prstGeom>
          <a:solidFill>
            <a:schemeClr val="accent4">
              <a:lumMod val="60000"/>
              <a:lumOff val="40000"/>
            </a:schemeClr>
          </a:solidFill>
          <a:ln>
            <a:solidFill>
              <a:schemeClr val="accent1"/>
            </a:solidFill>
          </a:ln>
        </p:spPr>
        <p:txBody>
          <a:bodyPr wrap="square" rtlCol="0">
            <a:spAutoFit/>
          </a:bodyPr>
          <a:lstStyle/>
          <a:p>
            <a:r>
              <a:rPr lang="en-GB" sz="1600" dirty="0">
                <a:solidFill>
                  <a:schemeClr val="accent1">
                    <a:lumMod val="50000"/>
                  </a:schemeClr>
                </a:solidFill>
              </a:rPr>
              <a:t>Partners will submit all the </a:t>
            </a:r>
            <a:r>
              <a:rPr lang="en-GB" sz="1600" b="1" dirty="0">
                <a:solidFill>
                  <a:schemeClr val="accent1">
                    <a:lumMod val="50000"/>
                  </a:schemeClr>
                </a:solidFill>
              </a:rPr>
              <a:t>necessary proofs of expenditure/activity </a:t>
            </a:r>
            <a:r>
              <a:rPr lang="en-GB" sz="1600" dirty="0">
                <a:solidFill>
                  <a:schemeClr val="accent1">
                    <a:lumMod val="50000"/>
                  </a:schemeClr>
                </a:solidFill>
              </a:rPr>
              <a:t>based on the documents and reporting templates provided by the Executive Agency and the Coordinator and accessible though </a:t>
            </a:r>
            <a:r>
              <a:rPr lang="en-GB" sz="1600" b="1" dirty="0">
                <a:solidFill>
                  <a:schemeClr val="accent1">
                    <a:lumMod val="50000"/>
                  </a:schemeClr>
                </a:solidFill>
              </a:rPr>
              <a:t>Google Drive </a:t>
            </a:r>
            <a:r>
              <a:rPr lang="en-GB" sz="1600" dirty="0">
                <a:solidFill>
                  <a:schemeClr val="accent1">
                    <a:lumMod val="50000"/>
                  </a:schemeClr>
                </a:solidFill>
              </a:rPr>
              <a:t>+ </a:t>
            </a:r>
            <a:r>
              <a:rPr lang="en-GB" sz="1600" b="1" dirty="0">
                <a:solidFill>
                  <a:schemeClr val="accent1">
                    <a:lumMod val="50000"/>
                  </a:schemeClr>
                </a:solidFill>
              </a:rPr>
              <a:t>Management Handbook</a:t>
            </a:r>
            <a:endParaRPr lang="it-IT" sz="1600" b="1" dirty="0">
              <a:solidFill>
                <a:schemeClr val="accent1">
                  <a:lumMod val="50000"/>
                </a:schemeClr>
              </a:solidFill>
            </a:endParaRPr>
          </a:p>
        </p:txBody>
      </p:sp>
    </p:spTree>
    <p:extLst>
      <p:ext uri="{BB962C8B-B14F-4D97-AF65-F5344CB8AC3E}">
        <p14:creationId xmlns:p14="http://schemas.microsoft.com/office/powerpoint/2010/main" val="3066236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65868"/>
            <a:ext cx="8082916" cy="943130"/>
          </a:xfrm>
        </p:spPr>
        <p:txBody>
          <a:bodyPr>
            <a:normAutofit fontScale="90000"/>
          </a:bodyPr>
          <a:lstStyle/>
          <a:p>
            <a:pPr algn="ctr"/>
            <a:r>
              <a:rPr lang="en-GB"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Reporting and scheduling of payments </a:t>
            </a:r>
            <a:br>
              <a:rPr lang="en-GB"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br>
            <a:r>
              <a:rPr lang="en-GB" b="1" u="sng"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EUROPEAN </a:t>
            </a:r>
            <a:r>
              <a:rPr lang="en-GB" b="1" u="sng"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partners </a:t>
            </a:r>
          </a:p>
        </p:txBody>
      </p:sp>
      <p:sp>
        <p:nvSpPr>
          <p:cNvPr id="6" name="Segnaposto contenuto 5"/>
          <p:cNvSpPr>
            <a:spLocks noGrp="1"/>
          </p:cNvSpPr>
          <p:nvPr>
            <p:ph idx="1"/>
          </p:nvPr>
        </p:nvSpPr>
        <p:spPr>
          <a:xfrm>
            <a:off x="725042" y="1713063"/>
            <a:ext cx="8047806" cy="3860955"/>
          </a:xfrm>
        </p:spPr>
        <p:txBody>
          <a:bodyPr>
            <a:normAutofit/>
          </a:bodyPr>
          <a:lstStyle/>
          <a:p>
            <a:pPr marL="0" indent="0">
              <a:buNone/>
            </a:pPr>
            <a:r>
              <a:rPr lang="it-IT" sz="2400" b="1" dirty="0" err="1">
                <a:solidFill>
                  <a:schemeClr val="accent1">
                    <a:lumMod val="50000"/>
                  </a:schemeClr>
                </a:solidFill>
              </a:rPr>
              <a:t>Payments</a:t>
            </a:r>
            <a:r>
              <a:rPr lang="it-IT" sz="2400" dirty="0">
                <a:solidFill>
                  <a:schemeClr val="accent1">
                    <a:lumMod val="50000"/>
                  </a:schemeClr>
                </a:solidFill>
              </a:rPr>
              <a:t> are </a:t>
            </a:r>
            <a:r>
              <a:rPr lang="it-IT" sz="2400" dirty="0" err="1">
                <a:solidFill>
                  <a:schemeClr val="accent1">
                    <a:lumMod val="50000"/>
                  </a:schemeClr>
                </a:solidFill>
              </a:rPr>
              <a:t>linked</a:t>
            </a:r>
            <a:r>
              <a:rPr lang="it-IT" sz="2400" dirty="0">
                <a:solidFill>
                  <a:schemeClr val="accent1">
                    <a:lumMod val="50000"/>
                  </a:schemeClr>
                </a:solidFill>
              </a:rPr>
              <a:t> to </a:t>
            </a:r>
            <a:r>
              <a:rPr lang="it-IT" sz="2400" b="1" dirty="0">
                <a:solidFill>
                  <a:schemeClr val="accent1">
                    <a:lumMod val="50000"/>
                  </a:schemeClr>
                </a:solidFill>
              </a:rPr>
              <a:t>BOTH</a:t>
            </a:r>
            <a:r>
              <a:rPr lang="it-IT" sz="2400" dirty="0">
                <a:solidFill>
                  <a:schemeClr val="accent1">
                    <a:lumMod val="50000"/>
                  </a:schemeClr>
                </a:solidFill>
              </a:rPr>
              <a:t> EACEA and </a:t>
            </a:r>
            <a:r>
              <a:rPr lang="it-IT" sz="2400" dirty="0" err="1">
                <a:solidFill>
                  <a:schemeClr val="accent1">
                    <a:lumMod val="50000"/>
                  </a:schemeClr>
                </a:solidFill>
              </a:rPr>
              <a:t>internal</a:t>
            </a:r>
            <a:r>
              <a:rPr lang="it-IT" sz="2400" dirty="0">
                <a:solidFill>
                  <a:schemeClr val="accent1">
                    <a:lumMod val="50000"/>
                  </a:schemeClr>
                </a:solidFill>
              </a:rPr>
              <a:t> </a:t>
            </a:r>
            <a:r>
              <a:rPr lang="it-IT" sz="2400" b="1" dirty="0">
                <a:solidFill>
                  <a:schemeClr val="accent1">
                    <a:lumMod val="50000"/>
                  </a:schemeClr>
                </a:solidFill>
              </a:rPr>
              <a:t>reporting</a:t>
            </a:r>
          </a:p>
          <a:p>
            <a:pPr marL="285750" lvl="0" indent="-285750">
              <a:buFont typeface="Wingdings" panose="05000000000000000000" pitchFamily="2" charset="2"/>
              <a:buChar char="§"/>
            </a:pPr>
            <a:r>
              <a:rPr lang="en-GB" sz="2400" b="1" dirty="0" smtClean="0">
                <a:solidFill>
                  <a:srgbClr val="0F5494"/>
                </a:solidFill>
              </a:rPr>
              <a:t>20% </a:t>
            </a:r>
            <a:r>
              <a:rPr lang="en-GB" sz="2400" b="1" dirty="0">
                <a:solidFill>
                  <a:srgbClr val="0F5494"/>
                </a:solidFill>
              </a:rPr>
              <a:t>of the estimated Erasmus+ grant contribution </a:t>
            </a:r>
            <a:r>
              <a:rPr lang="en-GB" sz="2400" dirty="0">
                <a:solidFill>
                  <a:schemeClr val="accent1">
                    <a:lumMod val="50000"/>
                  </a:schemeClr>
                </a:solidFill>
              </a:rPr>
              <a:t>at the </a:t>
            </a:r>
            <a:r>
              <a:rPr lang="it-IT" sz="2400" dirty="0" err="1">
                <a:solidFill>
                  <a:schemeClr val="accent1">
                    <a:lumMod val="50000"/>
                  </a:schemeClr>
                </a:solidFill>
              </a:rPr>
              <a:t>project</a:t>
            </a:r>
            <a:r>
              <a:rPr lang="it-IT" sz="2400" dirty="0">
                <a:solidFill>
                  <a:schemeClr val="accent1">
                    <a:lumMod val="50000"/>
                  </a:schemeClr>
                </a:solidFill>
              </a:rPr>
              <a:t> </a:t>
            </a:r>
            <a:r>
              <a:rPr lang="it-IT" sz="2400" dirty="0" err="1">
                <a:solidFill>
                  <a:schemeClr val="accent1">
                    <a:lumMod val="50000"/>
                  </a:schemeClr>
                </a:solidFill>
              </a:rPr>
              <a:t>beginning</a:t>
            </a:r>
            <a:r>
              <a:rPr lang="it-IT" sz="2400" dirty="0">
                <a:solidFill>
                  <a:schemeClr val="accent1">
                    <a:lumMod val="50000"/>
                  </a:schemeClr>
                </a:solidFill>
              </a:rPr>
              <a:t> (I tranche) </a:t>
            </a:r>
            <a:endParaRPr lang="it-IT" sz="2400" b="1" u="sng" dirty="0">
              <a:solidFill>
                <a:schemeClr val="accent1">
                  <a:lumMod val="50000"/>
                </a:schemeClr>
              </a:solidFill>
            </a:endParaRPr>
          </a:p>
          <a:p>
            <a:pPr marL="285750" indent="-285750">
              <a:buFont typeface="Wingdings" panose="05000000000000000000" pitchFamily="2" charset="2"/>
              <a:buChar char="§"/>
            </a:pPr>
            <a:r>
              <a:rPr lang="en-GB" sz="2400" b="1" dirty="0" smtClean="0">
                <a:solidFill>
                  <a:schemeClr val="accent1">
                    <a:lumMod val="50000"/>
                  </a:schemeClr>
                </a:solidFill>
              </a:rPr>
              <a:t>30% </a:t>
            </a:r>
            <a:r>
              <a:rPr lang="en-GB" sz="2400" dirty="0">
                <a:solidFill>
                  <a:schemeClr val="accent1">
                    <a:lumMod val="50000"/>
                  </a:schemeClr>
                </a:solidFill>
              </a:rPr>
              <a:t>of the estimated Erasmus+ grant contribution after the submission and acceptance </a:t>
            </a:r>
            <a:r>
              <a:rPr lang="en-GB" sz="2400" dirty="0">
                <a:solidFill>
                  <a:schemeClr val="accent1">
                    <a:lumMod val="50000"/>
                  </a:schemeClr>
                </a:solidFill>
              </a:rPr>
              <a:t>of </a:t>
            </a:r>
            <a:r>
              <a:rPr lang="en-GB" sz="2400" b="1" dirty="0">
                <a:solidFill>
                  <a:schemeClr val="accent1">
                    <a:lumMod val="50000"/>
                  </a:schemeClr>
                </a:solidFill>
              </a:rPr>
              <a:t>first internal monitoring </a:t>
            </a:r>
            <a:r>
              <a:rPr lang="en-GB" sz="2400" dirty="0">
                <a:solidFill>
                  <a:schemeClr val="accent1">
                    <a:lumMod val="50000"/>
                  </a:schemeClr>
                </a:solidFill>
              </a:rPr>
              <a:t>(all documents provided by 14 November 2021) covering the first </a:t>
            </a:r>
            <a:r>
              <a:rPr lang="en-GB" sz="2400" b="1" dirty="0">
                <a:solidFill>
                  <a:schemeClr val="accent1">
                    <a:lumMod val="50000"/>
                  </a:schemeClr>
                </a:solidFill>
              </a:rPr>
              <a:t>10 months </a:t>
            </a:r>
            <a:r>
              <a:rPr lang="en-GB" sz="2400" dirty="0">
                <a:solidFill>
                  <a:schemeClr val="accent1">
                    <a:lumMod val="50000"/>
                  </a:schemeClr>
                </a:solidFill>
              </a:rPr>
              <a:t>of the project (</a:t>
            </a:r>
            <a:r>
              <a:rPr lang="en-GB" sz="2400" b="1" dirty="0">
                <a:solidFill>
                  <a:schemeClr val="accent1">
                    <a:lumMod val="50000"/>
                  </a:schemeClr>
                </a:solidFill>
              </a:rPr>
              <a:t>technical and financial reporting – (</a:t>
            </a:r>
            <a:r>
              <a:rPr lang="en-GB" sz="2400" b="1" dirty="0">
                <a:solidFill>
                  <a:srgbClr val="FF0000"/>
                </a:solidFill>
              </a:rPr>
              <a:t>II TRANCHE by early 2022 through </a:t>
            </a:r>
            <a:r>
              <a:rPr lang="en-GB" sz="2400" b="1" dirty="0" smtClean="0">
                <a:solidFill>
                  <a:srgbClr val="FF0000"/>
                </a:solidFill>
              </a:rPr>
              <a:t>USGM Bank Transfer)</a:t>
            </a:r>
            <a:endParaRPr lang="en-GB" sz="2400" dirty="0">
              <a:solidFill>
                <a:schemeClr val="accent1">
                  <a:lumMod val="50000"/>
                </a:schemeClr>
              </a:solidFill>
            </a:endParaRPr>
          </a:p>
          <a:p>
            <a:pPr marL="285750" lvl="0" indent="-285750">
              <a:buFont typeface="Wingdings" panose="05000000000000000000" pitchFamily="2" charset="2"/>
              <a:buChar char="§"/>
            </a:pPr>
            <a:endParaRPr lang="en-GB" sz="2400"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endParaRPr lang="en-GB"/>
          </a:p>
          <a:p>
            <a:fld id="{E02D3809-15FD-45C1-8290-613EA6032538}" type="slidenum">
              <a:rPr lang="en-GB" smtClean="0"/>
              <a:pPr/>
              <a:t>28</a:t>
            </a:fld>
            <a:endParaRPr lang="en-GB" dirty="0"/>
          </a:p>
        </p:txBody>
      </p:sp>
      <p:sp>
        <p:nvSpPr>
          <p:cNvPr id="11" name="Rounded Rectangle 4"/>
          <p:cNvSpPr/>
          <p:nvPr/>
        </p:nvSpPr>
        <p:spPr>
          <a:xfrm>
            <a:off x="3460065" y="2397725"/>
            <a:ext cx="2422076" cy="14619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endParaRPr lang="en-GB" sz="2000" kern="1200" dirty="0"/>
          </a:p>
        </p:txBody>
      </p:sp>
      <p:sp>
        <p:nvSpPr>
          <p:cNvPr id="20" name="Round Same Side Corner Rectangle 4"/>
          <p:cNvSpPr/>
          <p:nvPr/>
        </p:nvSpPr>
        <p:spPr>
          <a:xfrm>
            <a:off x="3321315" y="4233648"/>
            <a:ext cx="4779076" cy="8703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7800" lvl="1" indent="-177800" algn="l" defTabSz="533400">
              <a:lnSpc>
                <a:spcPct val="90000"/>
              </a:lnSpc>
              <a:spcBef>
                <a:spcPct val="0"/>
              </a:spcBef>
              <a:spcAft>
                <a:spcPct val="15000"/>
              </a:spcAft>
              <a:buChar char="••"/>
            </a:pPr>
            <a:endParaRPr lang="en-GB" sz="1200" kern="1200" dirty="0">
              <a:solidFill>
                <a:schemeClr val="accent2"/>
              </a:solidFill>
            </a:endParaRPr>
          </a:p>
          <a:p>
            <a:pPr marL="114300" lvl="1" indent="0" algn="l" defTabSz="533400">
              <a:lnSpc>
                <a:spcPct val="90000"/>
              </a:lnSpc>
              <a:spcBef>
                <a:spcPct val="0"/>
              </a:spcBef>
              <a:spcAft>
                <a:spcPct val="15000"/>
              </a:spcAft>
              <a:buChar char="••"/>
            </a:pPr>
            <a:endParaRPr lang="en-GB" sz="1200" kern="1200" dirty="0">
              <a:solidFill>
                <a:schemeClr val="accent2"/>
              </a:solidFill>
            </a:endParaRPr>
          </a:p>
        </p:txBody>
      </p:sp>
      <p:pic>
        <p:nvPicPr>
          <p:cNvPr id="22" name="Immagin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sp>
        <p:nvSpPr>
          <p:cNvPr id="9" name="CasellaDiTesto 8"/>
          <p:cNvSpPr txBox="1"/>
          <p:nvPr/>
        </p:nvSpPr>
        <p:spPr>
          <a:xfrm>
            <a:off x="611196" y="5732249"/>
            <a:ext cx="8119814" cy="830997"/>
          </a:xfrm>
          <a:prstGeom prst="rect">
            <a:avLst/>
          </a:prstGeom>
          <a:solidFill>
            <a:schemeClr val="accent4">
              <a:lumMod val="60000"/>
              <a:lumOff val="40000"/>
            </a:schemeClr>
          </a:solidFill>
          <a:ln>
            <a:solidFill>
              <a:schemeClr val="accent1"/>
            </a:solidFill>
          </a:ln>
        </p:spPr>
        <p:txBody>
          <a:bodyPr wrap="square" rtlCol="0">
            <a:spAutoFit/>
          </a:bodyPr>
          <a:lstStyle/>
          <a:p>
            <a:r>
              <a:rPr lang="en-GB" sz="1600" dirty="0">
                <a:solidFill>
                  <a:schemeClr val="accent1">
                    <a:lumMod val="50000"/>
                  </a:schemeClr>
                </a:solidFill>
              </a:rPr>
              <a:t>Partners will submit all the </a:t>
            </a:r>
            <a:r>
              <a:rPr lang="en-GB" sz="1600" b="1" dirty="0">
                <a:solidFill>
                  <a:schemeClr val="accent1">
                    <a:lumMod val="50000"/>
                  </a:schemeClr>
                </a:solidFill>
              </a:rPr>
              <a:t>necessary proofs of expenditure/activity </a:t>
            </a:r>
            <a:r>
              <a:rPr lang="en-GB" sz="1600" dirty="0">
                <a:solidFill>
                  <a:schemeClr val="accent1">
                    <a:lumMod val="50000"/>
                  </a:schemeClr>
                </a:solidFill>
              </a:rPr>
              <a:t>based on the documents and reporting templates provided by the Executive Agency and the Coordinator and accessible though </a:t>
            </a:r>
            <a:r>
              <a:rPr lang="en-GB" sz="1600" b="1" dirty="0">
                <a:solidFill>
                  <a:schemeClr val="accent1">
                    <a:lumMod val="50000"/>
                  </a:schemeClr>
                </a:solidFill>
              </a:rPr>
              <a:t>Google Drive </a:t>
            </a:r>
            <a:r>
              <a:rPr lang="en-GB" sz="1600" dirty="0">
                <a:solidFill>
                  <a:schemeClr val="accent1">
                    <a:lumMod val="50000"/>
                  </a:schemeClr>
                </a:solidFill>
              </a:rPr>
              <a:t>+ </a:t>
            </a:r>
            <a:r>
              <a:rPr lang="en-GB" sz="1600" b="1" dirty="0">
                <a:solidFill>
                  <a:schemeClr val="accent1">
                    <a:lumMod val="50000"/>
                  </a:schemeClr>
                </a:solidFill>
              </a:rPr>
              <a:t>Management Handbook</a:t>
            </a:r>
            <a:endParaRPr lang="it-IT" sz="1600" b="1" dirty="0">
              <a:solidFill>
                <a:schemeClr val="accent1">
                  <a:lumMod val="50000"/>
                </a:schemeClr>
              </a:solidFill>
            </a:endParaRPr>
          </a:p>
        </p:txBody>
      </p:sp>
    </p:spTree>
    <p:extLst>
      <p:ext uri="{BB962C8B-B14F-4D97-AF65-F5344CB8AC3E}">
        <p14:creationId xmlns:p14="http://schemas.microsoft.com/office/powerpoint/2010/main" val="2050680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75" y="702953"/>
            <a:ext cx="8082916" cy="943130"/>
          </a:xfrm>
        </p:spPr>
        <p:txBody>
          <a:bodyPr>
            <a:normAutofit/>
          </a:bodyPr>
          <a:lstStyle/>
          <a:p>
            <a:pPr algn="ctr"/>
            <a:r>
              <a:rPr lang="en-GB"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NEXT Reporting </a:t>
            </a:r>
            <a:r>
              <a:rPr lang="en-GB"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and scheduling of </a:t>
            </a:r>
            <a:r>
              <a:rPr lang="en-GB" b="1" dirty="0" smtClean="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payments</a:t>
            </a:r>
            <a:endParaRPr lang="en-GB"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endParaRPr>
          </a:p>
        </p:txBody>
      </p:sp>
      <p:sp>
        <p:nvSpPr>
          <p:cNvPr id="6" name="Segnaposto contenuto 5"/>
          <p:cNvSpPr>
            <a:spLocks noGrp="1"/>
          </p:cNvSpPr>
          <p:nvPr>
            <p:ph idx="1"/>
          </p:nvPr>
        </p:nvSpPr>
        <p:spPr>
          <a:xfrm>
            <a:off x="467544" y="1753618"/>
            <a:ext cx="8496944" cy="4602733"/>
          </a:xfrm>
        </p:spPr>
        <p:txBody>
          <a:bodyPr>
            <a:normAutofit/>
          </a:bodyPr>
          <a:lstStyle/>
          <a:p>
            <a:pPr marL="0" indent="0">
              <a:buNone/>
            </a:pPr>
            <a:r>
              <a:rPr lang="en-GB" sz="2400" b="1" dirty="0">
                <a:solidFill>
                  <a:schemeClr val="accent1">
                    <a:lumMod val="50000"/>
                  </a:schemeClr>
                </a:solidFill>
              </a:rPr>
              <a:t>Payments</a:t>
            </a:r>
            <a:r>
              <a:rPr lang="en-GB" sz="2400" dirty="0">
                <a:solidFill>
                  <a:schemeClr val="accent1">
                    <a:lumMod val="50000"/>
                  </a:schemeClr>
                </a:solidFill>
              </a:rPr>
              <a:t> are linked to </a:t>
            </a:r>
            <a:r>
              <a:rPr lang="en-GB" sz="2400" b="1" dirty="0">
                <a:solidFill>
                  <a:schemeClr val="accent1">
                    <a:lumMod val="50000"/>
                  </a:schemeClr>
                </a:solidFill>
              </a:rPr>
              <a:t>BOTH</a:t>
            </a:r>
            <a:r>
              <a:rPr lang="en-GB" sz="2400" dirty="0">
                <a:solidFill>
                  <a:schemeClr val="accent1">
                    <a:lumMod val="50000"/>
                  </a:schemeClr>
                </a:solidFill>
              </a:rPr>
              <a:t> EACEA and internal </a:t>
            </a:r>
            <a:r>
              <a:rPr lang="en-GB" sz="2400" b="1" dirty="0">
                <a:solidFill>
                  <a:schemeClr val="accent1">
                    <a:lumMod val="50000"/>
                  </a:schemeClr>
                </a:solidFill>
              </a:rPr>
              <a:t>reporting</a:t>
            </a:r>
          </a:p>
          <a:p>
            <a:pPr marL="285750" lvl="0" indent="-285750">
              <a:buFont typeface="Wingdings" panose="05000000000000000000" pitchFamily="2" charset="2"/>
              <a:buChar char="§"/>
            </a:pPr>
            <a:r>
              <a:rPr lang="en-GB" sz="2400" b="1" dirty="0">
                <a:solidFill>
                  <a:schemeClr val="accent1">
                    <a:lumMod val="50000"/>
                  </a:schemeClr>
                </a:solidFill>
              </a:rPr>
              <a:t>20% </a:t>
            </a:r>
            <a:r>
              <a:rPr lang="en-GB" sz="2400" dirty="0">
                <a:solidFill>
                  <a:schemeClr val="accent1">
                    <a:lumMod val="50000"/>
                  </a:schemeClr>
                </a:solidFill>
              </a:rPr>
              <a:t>of the estimated Erasmus+ grant contribution </a:t>
            </a:r>
            <a:r>
              <a:rPr lang="en-GB" sz="2400" b="1" dirty="0">
                <a:solidFill>
                  <a:schemeClr val="accent1">
                    <a:lumMod val="50000"/>
                  </a:schemeClr>
                </a:solidFill>
              </a:rPr>
              <a:t>after the approval of the progress report</a:t>
            </a:r>
            <a:r>
              <a:rPr lang="en-GB" sz="2400" dirty="0">
                <a:solidFill>
                  <a:schemeClr val="accent1">
                    <a:lumMod val="50000"/>
                  </a:schemeClr>
                </a:solidFill>
              </a:rPr>
              <a:t> </a:t>
            </a:r>
            <a:r>
              <a:rPr lang="en-GB" sz="2400" b="1" dirty="0">
                <a:solidFill>
                  <a:schemeClr val="accent1">
                    <a:lumMod val="50000"/>
                  </a:schemeClr>
                </a:solidFill>
              </a:rPr>
              <a:t>by the Executive Agency  (M 21 - </a:t>
            </a:r>
            <a:r>
              <a:rPr lang="en-US" sz="2400" b="1" dirty="0">
                <a:solidFill>
                  <a:schemeClr val="accent1">
                    <a:lumMod val="50000"/>
                  </a:schemeClr>
                </a:solidFill>
              </a:rPr>
              <a:t>III tranche 20% of prefunding) </a:t>
            </a:r>
            <a:endParaRPr lang="en-GB" sz="2400" b="1" dirty="0">
              <a:solidFill>
                <a:schemeClr val="accent1">
                  <a:lumMod val="50000"/>
                </a:schemeClr>
              </a:solidFill>
            </a:endParaRPr>
          </a:p>
          <a:p>
            <a:pPr marL="285750" lvl="0" indent="-285750">
              <a:buFont typeface="Wingdings" panose="05000000000000000000" pitchFamily="2" charset="2"/>
              <a:buChar char="§"/>
            </a:pPr>
            <a:r>
              <a:rPr lang="en-GB" sz="2400" b="1" dirty="0">
                <a:solidFill>
                  <a:schemeClr val="accent1">
                    <a:lumMod val="50000"/>
                  </a:schemeClr>
                </a:solidFill>
              </a:rPr>
              <a:t>20% </a:t>
            </a:r>
            <a:r>
              <a:rPr lang="en-GB" sz="2400" dirty="0">
                <a:solidFill>
                  <a:schemeClr val="accent1">
                    <a:lumMod val="50000"/>
                  </a:schemeClr>
                </a:solidFill>
              </a:rPr>
              <a:t>of the estimated Erasmus+ grant contribution after the submission and acceptance of </a:t>
            </a:r>
            <a:r>
              <a:rPr lang="en-GB" sz="2400" b="1" dirty="0">
                <a:solidFill>
                  <a:schemeClr val="accent1">
                    <a:lumMod val="50000"/>
                  </a:schemeClr>
                </a:solidFill>
              </a:rPr>
              <a:t>second internal monitoring (M 28 – </a:t>
            </a:r>
            <a:r>
              <a:rPr lang="en-US" sz="2400" b="1" dirty="0">
                <a:solidFill>
                  <a:schemeClr val="accent1">
                    <a:lumMod val="50000"/>
                  </a:schemeClr>
                </a:solidFill>
              </a:rPr>
              <a:t>IV tranche 20% of prefunding) </a:t>
            </a:r>
            <a:endParaRPr lang="en-GB" sz="2400" b="1" dirty="0">
              <a:solidFill>
                <a:schemeClr val="accent1">
                  <a:lumMod val="50000"/>
                </a:schemeClr>
              </a:solidFill>
            </a:endParaRPr>
          </a:p>
          <a:p>
            <a:pPr marL="285750" lvl="0" indent="-285750">
              <a:buFont typeface="Wingdings" panose="05000000000000000000" pitchFamily="2" charset="2"/>
              <a:buChar char="§"/>
            </a:pPr>
            <a:r>
              <a:rPr lang="en-GB" sz="2400" b="1" dirty="0">
                <a:solidFill>
                  <a:schemeClr val="accent1">
                    <a:lumMod val="50000"/>
                  </a:schemeClr>
                </a:solidFill>
              </a:rPr>
              <a:t>Final balance</a:t>
            </a:r>
            <a:r>
              <a:rPr lang="en-GB" sz="2400" dirty="0">
                <a:solidFill>
                  <a:schemeClr val="accent1">
                    <a:lumMod val="50000"/>
                  </a:schemeClr>
                </a:solidFill>
              </a:rPr>
              <a:t>, </a:t>
            </a:r>
            <a:r>
              <a:rPr lang="en-GB" sz="2400" b="1" dirty="0">
                <a:solidFill>
                  <a:schemeClr val="accent1">
                    <a:lumMod val="50000"/>
                  </a:schemeClr>
                </a:solidFill>
              </a:rPr>
              <a:t>after the approval of the Final Report (M36) </a:t>
            </a:r>
            <a:r>
              <a:rPr lang="en-GB" sz="2400" dirty="0">
                <a:solidFill>
                  <a:schemeClr val="accent1">
                    <a:lumMod val="50000"/>
                  </a:schemeClr>
                </a:solidFill>
              </a:rPr>
              <a:t>by the Executive Agency*. </a:t>
            </a:r>
          </a:p>
          <a:p>
            <a:pPr marL="0" lvl="0" indent="0">
              <a:buNone/>
            </a:pPr>
            <a:r>
              <a:rPr lang="en-GB" sz="2400" i="1" u="sng" dirty="0">
                <a:solidFill>
                  <a:schemeClr val="accent1">
                    <a:lumMod val="50000"/>
                  </a:schemeClr>
                </a:solidFill>
              </a:rPr>
              <a:t>(*Final balance will be reduced of expenses anticipated by the Coordinator)</a:t>
            </a:r>
            <a:endParaRPr lang="en-GB" sz="2400" dirty="0"/>
          </a:p>
        </p:txBody>
      </p:sp>
      <p:sp>
        <p:nvSpPr>
          <p:cNvPr id="4" name="Slide Number Placeholder 3"/>
          <p:cNvSpPr>
            <a:spLocks noGrp="1"/>
          </p:cNvSpPr>
          <p:nvPr>
            <p:ph type="sldNum" sz="quarter" idx="12"/>
          </p:nvPr>
        </p:nvSpPr>
        <p:spPr/>
        <p:txBody>
          <a:bodyPr/>
          <a:lstStyle/>
          <a:p>
            <a:endParaRPr lang="en-GB"/>
          </a:p>
          <a:p>
            <a:fld id="{E02D3809-15FD-45C1-8290-613EA6032538}" type="slidenum">
              <a:rPr lang="en-GB" smtClean="0"/>
              <a:pPr/>
              <a:t>29</a:t>
            </a:fld>
            <a:endParaRPr lang="en-GB" dirty="0"/>
          </a:p>
        </p:txBody>
      </p:sp>
      <p:sp>
        <p:nvSpPr>
          <p:cNvPr id="11" name="Rounded Rectangle 4"/>
          <p:cNvSpPr/>
          <p:nvPr/>
        </p:nvSpPr>
        <p:spPr>
          <a:xfrm>
            <a:off x="3460065" y="2397725"/>
            <a:ext cx="2422076" cy="14619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endParaRPr lang="en-GB" sz="2000" kern="1200" dirty="0"/>
          </a:p>
        </p:txBody>
      </p:sp>
      <p:sp>
        <p:nvSpPr>
          <p:cNvPr id="17" name="Round Same Side Corner Rectangle 4"/>
          <p:cNvSpPr/>
          <p:nvPr/>
        </p:nvSpPr>
        <p:spPr>
          <a:xfrm>
            <a:off x="3331485" y="4018578"/>
            <a:ext cx="4480876" cy="7649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0" algn="l" defTabSz="533400">
              <a:lnSpc>
                <a:spcPct val="90000"/>
              </a:lnSpc>
              <a:spcBef>
                <a:spcPct val="0"/>
              </a:spcBef>
              <a:spcAft>
                <a:spcPct val="15000"/>
              </a:spcAft>
              <a:buChar char="••"/>
            </a:pPr>
            <a:endParaRPr lang="en-GB" sz="1200" kern="1200" dirty="0">
              <a:solidFill>
                <a:schemeClr val="accent2"/>
              </a:solidFill>
            </a:endParaRPr>
          </a:p>
          <a:p>
            <a:pPr marL="114300" lvl="1" indent="0" algn="l" defTabSz="577850">
              <a:lnSpc>
                <a:spcPct val="90000"/>
              </a:lnSpc>
              <a:spcBef>
                <a:spcPct val="0"/>
              </a:spcBef>
              <a:spcAft>
                <a:spcPct val="15000"/>
              </a:spcAft>
              <a:buChar char="••"/>
            </a:pPr>
            <a:endParaRPr lang="en-GB" sz="1300" kern="1200" dirty="0">
              <a:solidFill>
                <a:schemeClr val="accent2"/>
              </a:solidFill>
            </a:endParaRPr>
          </a:p>
          <a:p>
            <a:pPr marL="177800" lvl="1" indent="-177800" algn="l" defTabSz="533400">
              <a:lnSpc>
                <a:spcPct val="90000"/>
              </a:lnSpc>
              <a:spcBef>
                <a:spcPct val="0"/>
              </a:spcBef>
              <a:spcAft>
                <a:spcPct val="15000"/>
              </a:spcAft>
              <a:buChar char="••"/>
            </a:pPr>
            <a:endParaRPr lang="en-GB" sz="1200" kern="1200" dirty="0">
              <a:solidFill>
                <a:schemeClr val="accent2"/>
              </a:solidFill>
            </a:endParaRPr>
          </a:p>
          <a:p>
            <a:pPr marL="114300" lvl="1" indent="0" algn="l" defTabSz="533400">
              <a:lnSpc>
                <a:spcPct val="90000"/>
              </a:lnSpc>
              <a:spcBef>
                <a:spcPct val="0"/>
              </a:spcBef>
              <a:spcAft>
                <a:spcPct val="15000"/>
              </a:spcAft>
              <a:buChar char="••"/>
            </a:pPr>
            <a:endParaRPr lang="en-GB" sz="1200" kern="1200" dirty="0">
              <a:solidFill>
                <a:schemeClr val="accent2"/>
              </a:solidFill>
            </a:endParaRPr>
          </a:p>
        </p:txBody>
      </p:sp>
      <p:sp>
        <p:nvSpPr>
          <p:cNvPr id="20" name="Round Same Side Corner Rectangle 4"/>
          <p:cNvSpPr/>
          <p:nvPr/>
        </p:nvSpPr>
        <p:spPr>
          <a:xfrm>
            <a:off x="3321315" y="4233648"/>
            <a:ext cx="4779076" cy="8703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7800" lvl="1" indent="-177800" algn="l" defTabSz="533400">
              <a:lnSpc>
                <a:spcPct val="90000"/>
              </a:lnSpc>
              <a:spcBef>
                <a:spcPct val="0"/>
              </a:spcBef>
              <a:spcAft>
                <a:spcPct val="15000"/>
              </a:spcAft>
              <a:buChar char="••"/>
            </a:pPr>
            <a:endParaRPr lang="en-GB" sz="1200" kern="1200" dirty="0">
              <a:solidFill>
                <a:schemeClr val="accent2"/>
              </a:solidFill>
            </a:endParaRPr>
          </a:p>
          <a:p>
            <a:pPr marL="114300" lvl="1" indent="0" algn="l" defTabSz="533400">
              <a:lnSpc>
                <a:spcPct val="90000"/>
              </a:lnSpc>
              <a:spcBef>
                <a:spcPct val="0"/>
              </a:spcBef>
              <a:spcAft>
                <a:spcPct val="15000"/>
              </a:spcAft>
              <a:buChar char="••"/>
            </a:pPr>
            <a:endParaRPr lang="en-GB" sz="1200" kern="1200" dirty="0">
              <a:solidFill>
                <a:schemeClr val="accent2"/>
              </a:solidFill>
            </a:endParaRPr>
          </a:p>
        </p:txBody>
      </p:sp>
      <p:pic>
        <p:nvPicPr>
          <p:cNvPr id="22" name="Immagin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spTree>
    <p:extLst>
      <p:ext uri="{BB962C8B-B14F-4D97-AF65-F5344CB8AC3E}">
        <p14:creationId xmlns:p14="http://schemas.microsoft.com/office/powerpoint/2010/main" val="1320912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2627784" y="-68933"/>
            <a:ext cx="3600400" cy="1325563"/>
          </a:xfrm>
        </p:spPr>
        <p:txBody>
          <a:bodyPr/>
          <a:lstStyle/>
          <a:p>
            <a:r>
              <a:rPr lang="it-IT" sz="3600" b="1" dirty="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KEY DOCUMENTS </a:t>
            </a:r>
            <a:endParaRPr lang="it-IT" dirty="0"/>
          </a:p>
        </p:txBody>
      </p:sp>
      <p:sp>
        <p:nvSpPr>
          <p:cNvPr id="5" name="Rectangle 2"/>
          <p:cNvSpPr>
            <a:spLocks noGrp="1" noChangeArrowheads="1"/>
          </p:cNvSpPr>
          <p:nvPr>
            <p:ph idx="1"/>
          </p:nvPr>
        </p:nvSpPr>
        <p:spPr>
          <a:xfrm>
            <a:off x="395536" y="1226171"/>
            <a:ext cx="8496944" cy="5043528"/>
          </a:xfrm>
        </p:spPr>
        <p:txBody>
          <a:bodyPr>
            <a:normAutofit fontScale="77500" lnSpcReduction="20000"/>
          </a:bodyPr>
          <a:lstStyle/>
          <a:p>
            <a:pPr>
              <a:buFont typeface="Arial" charset="0"/>
              <a:buNone/>
              <a:defRPr/>
            </a:pPr>
            <a:r>
              <a:rPr lang="en-GB" sz="2900" b="1" dirty="0">
                <a:solidFill>
                  <a:srgbClr val="0F5494"/>
                </a:solidFill>
                <a:cs typeface="Arial"/>
                <a:sym typeface="Wingdings" pitchFamily="2" charset="2"/>
              </a:rPr>
              <a:t>UNI-TEL OFFICIAL DOCUMENTS</a:t>
            </a:r>
          </a:p>
          <a:p>
            <a:pPr>
              <a:defRPr/>
            </a:pPr>
            <a:r>
              <a:rPr lang="en-GB" sz="2900" dirty="0">
                <a:solidFill>
                  <a:srgbClr val="0F5494"/>
                </a:solidFill>
                <a:cs typeface="Arial"/>
                <a:sym typeface="Wingdings" pitchFamily="2" charset="2"/>
              </a:rPr>
              <a:t>Grant Agreement (n. 617496-EPP-1-2020-1-IT-EPPKA2-CBHE-JP + Annexes)</a:t>
            </a:r>
          </a:p>
          <a:p>
            <a:pPr>
              <a:defRPr/>
            </a:pPr>
            <a:r>
              <a:rPr lang="en-GB" sz="2900" dirty="0">
                <a:solidFill>
                  <a:srgbClr val="0F5494"/>
                </a:solidFill>
                <a:cs typeface="Arial"/>
                <a:sym typeface="Wingdings" pitchFamily="2" charset="2"/>
              </a:rPr>
              <a:t>Partnership (Internal) Agreement between Coordinator and Partners</a:t>
            </a:r>
          </a:p>
          <a:p>
            <a:pPr>
              <a:defRPr/>
            </a:pPr>
            <a:r>
              <a:rPr lang="en-GB" sz="2900" dirty="0">
                <a:solidFill>
                  <a:srgbClr val="0F5494"/>
                </a:solidFill>
                <a:cs typeface="Arial"/>
                <a:sym typeface="Wingdings" pitchFamily="2" charset="2"/>
              </a:rPr>
              <a:t>ERASMUS Programme Guide – Call for proposals 2020 (EAC/A02/2019</a:t>
            </a:r>
            <a:r>
              <a:rPr lang="it-IT" sz="2900" dirty="0">
                <a:solidFill>
                  <a:srgbClr val="0F5494"/>
                </a:solidFill>
                <a:cs typeface="Arial"/>
                <a:sym typeface="Wingdings" pitchFamily="2" charset="2"/>
              </a:rPr>
              <a:t>)</a:t>
            </a:r>
            <a:endParaRPr lang="en-US" sz="2900" dirty="0">
              <a:solidFill>
                <a:srgbClr val="0F5494"/>
              </a:solidFill>
              <a:cs typeface="Arial"/>
              <a:sym typeface="Wingdings" pitchFamily="2" charset="2"/>
            </a:endParaRPr>
          </a:p>
          <a:p>
            <a:pPr>
              <a:buFont typeface="Arial" charset="0"/>
              <a:buNone/>
              <a:defRPr/>
            </a:pPr>
            <a:endParaRPr lang="en-GB" sz="1000" b="1" dirty="0">
              <a:solidFill>
                <a:srgbClr val="0F5494"/>
              </a:solidFill>
              <a:cs typeface="Arial"/>
              <a:sym typeface="Wingdings" pitchFamily="2" charset="2"/>
            </a:endParaRPr>
          </a:p>
          <a:p>
            <a:pPr>
              <a:buFont typeface="Arial" charset="0"/>
              <a:buNone/>
              <a:defRPr/>
            </a:pPr>
            <a:r>
              <a:rPr lang="en-GB" sz="2900" b="1" dirty="0">
                <a:solidFill>
                  <a:srgbClr val="0F5494"/>
                </a:solidFill>
                <a:cs typeface="Arial"/>
                <a:sym typeface="Wingdings" pitchFamily="2" charset="2"/>
              </a:rPr>
              <a:t>MONITORING TOOLS</a:t>
            </a:r>
            <a:endParaRPr lang="en-US" sz="2900" b="1" dirty="0">
              <a:solidFill>
                <a:srgbClr val="0F5494"/>
              </a:solidFill>
              <a:cs typeface="Arial"/>
              <a:sym typeface="Wingdings" pitchFamily="2" charset="2"/>
            </a:endParaRPr>
          </a:p>
          <a:p>
            <a:pPr>
              <a:defRPr/>
            </a:pPr>
            <a:r>
              <a:rPr lang="en-US" sz="2900" dirty="0">
                <a:solidFill>
                  <a:srgbClr val="0F5494"/>
                </a:solidFill>
                <a:cs typeface="Arial"/>
                <a:sym typeface="Wingdings" pitchFamily="2" charset="2"/>
              </a:rPr>
              <a:t>UNI-TEL Project Handbook + Annexes (Deliverable N. 7.1)</a:t>
            </a:r>
            <a:endParaRPr lang="en-GB" sz="2900" dirty="0">
              <a:solidFill>
                <a:srgbClr val="0F5494"/>
              </a:solidFill>
              <a:cs typeface="Arial"/>
              <a:sym typeface="Wingdings" pitchFamily="2" charset="2"/>
            </a:endParaRPr>
          </a:p>
          <a:p>
            <a:pPr>
              <a:defRPr/>
            </a:pPr>
            <a:r>
              <a:rPr lang="en-GB" sz="2900" dirty="0">
                <a:solidFill>
                  <a:srgbClr val="0F5494"/>
                </a:solidFill>
                <a:cs typeface="Arial"/>
                <a:sym typeface="Wingdings" pitchFamily="2" charset="2"/>
              </a:rPr>
              <a:t>Approved project </a:t>
            </a:r>
            <a:r>
              <a:rPr lang="en-GB" sz="2900" dirty="0" smtClean="0">
                <a:solidFill>
                  <a:srgbClr val="0F5494"/>
                </a:solidFill>
                <a:cs typeface="Arial"/>
                <a:sym typeface="Wingdings" pitchFamily="2" charset="2"/>
              </a:rPr>
              <a:t>budget (</a:t>
            </a:r>
            <a:r>
              <a:rPr lang="en-GB" sz="2900" b="1" u="sng" dirty="0" smtClean="0">
                <a:solidFill>
                  <a:srgbClr val="FF0000"/>
                </a:solidFill>
                <a:cs typeface="Arial"/>
                <a:sym typeface="Wingdings" pitchFamily="2" charset="2"/>
              </a:rPr>
              <a:t>is available and accessible for anybody</a:t>
            </a:r>
            <a:r>
              <a:rPr lang="en-GB" sz="2900" dirty="0" smtClean="0">
                <a:solidFill>
                  <a:srgbClr val="0F5494"/>
                </a:solidFill>
                <a:cs typeface="Arial"/>
                <a:sym typeface="Wingdings" pitchFamily="2" charset="2"/>
              </a:rPr>
              <a:t>)</a:t>
            </a:r>
            <a:endParaRPr lang="en-GB" sz="2900" dirty="0">
              <a:solidFill>
                <a:srgbClr val="0F5494"/>
              </a:solidFill>
              <a:cs typeface="Arial"/>
              <a:sym typeface="Wingdings" pitchFamily="2" charset="2"/>
            </a:endParaRPr>
          </a:p>
          <a:p>
            <a:pPr>
              <a:buNone/>
              <a:defRPr/>
            </a:pPr>
            <a:endParaRPr lang="en-GB" sz="1000" b="1" dirty="0">
              <a:solidFill>
                <a:srgbClr val="0F5494"/>
              </a:solidFill>
              <a:cs typeface="Arial"/>
              <a:sym typeface="Wingdings" pitchFamily="2" charset="2"/>
            </a:endParaRPr>
          </a:p>
          <a:p>
            <a:pPr>
              <a:buNone/>
              <a:defRPr/>
            </a:pPr>
            <a:r>
              <a:rPr lang="en-GB" sz="2900" b="1" dirty="0">
                <a:solidFill>
                  <a:srgbClr val="0F5494"/>
                </a:solidFill>
                <a:cs typeface="Arial"/>
                <a:sym typeface="Wingdings" pitchFamily="2" charset="2"/>
              </a:rPr>
              <a:t>LINKS</a:t>
            </a:r>
          </a:p>
          <a:p>
            <a:pPr>
              <a:defRPr/>
            </a:pPr>
            <a:r>
              <a:rPr lang="en-GB" sz="2900" b="1" dirty="0">
                <a:solidFill>
                  <a:srgbClr val="0F5494"/>
                </a:solidFill>
                <a:cs typeface="Arial"/>
                <a:sym typeface="Wingdings" pitchFamily="2" charset="2"/>
              </a:rPr>
              <a:t>Google DRIVE  </a:t>
            </a:r>
            <a:r>
              <a:rPr lang="en-GB" sz="2300" dirty="0">
                <a:solidFill>
                  <a:srgbClr val="0F5494"/>
                </a:solidFill>
                <a:cs typeface="Arial"/>
                <a:sym typeface="Wingdings" pitchFamily="2" charset="2"/>
                <a:hlinkClick r:id="rId3"/>
              </a:rPr>
              <a:t>https://drive.google.com/drive/folders/1QG6hebwP5qCZb-2z4UNrpeGWMIEDjKpV?usp=sharing</a:t>
            </a:r>
            <a:endParaRPr lang="en-GB" sz="2300" dirty="0">
              <a:solidFill>
                <a:srgbClr val="0F5494"/>
              </a:solidFill>
              <a:cs typeface="Arial"/>
              <a:sym typeface="Wingdings" pitchFamily="2" charset="2"/>
            </a:endParaRPr>
          </a:p>
          <a:p>
            <a:pPr>
              <a:defRPr/>
            </a:pPr>
            <a:endParaRPr lang="en-GB" sz="2300" dirty="0">
              <a:solidFill>
                <a:srgbClr val="0F5494"/>
              </a:solidFill>
              <a:cs typeface="Arial"/>
              <a:sym typeface="Wingdings" pitchFamily="2" charset="2"/>
            </a:endParaRPr>
          </a:p>
          <a:p>
            <a:pPr>
              <a:defRPr/>
            </a:pPr>
            <a:r>
              <a:rPr lang="en-GB" sz="2900" b="1" dirty="0">
                <a:solidFill>
                  <a:srgbClr val="0F5494"/>
                </a:solidFill>
                <a:cs typeface="Arial"/>
                <a:sym typeface="Wingdings" pitchFamily="2" charset="2"/>
              </a:rPr>
              <a:t>EACEA </a:t>
            </a:r>
            <a:r>
              <a:rPr lang="en-US" sz="2900" b="1" dirty="0">
                <a:solidFill>
                  <a:srgbClr val="0F5494"/>
                </a:solidFill>
                <a:cs typeface="Arial"/>
              </a:rPr>
              <a:t>benefici</a:t>
            </a:r>
            <a:r>
              <a:rPr lang="en-US" sz="2900" b="1" dirty="0">
                <a:solidFill>
                  <a:srgbClr val="0F5494"/>
                </a:solidFill>
                <a:cs typeface="Arial"/>
                <a:hlinkClick r:id="rId4"/>
              </a:rPr>
              <a:t>a</a:t>
            </a:r>
            <a:r>
              <a:rPr lang="en-US" sz="2900" b="1" dirty="0">
                <a:solidFill>
                  <a:srgbClr val="0F5494"/>
                </a:solidFill>
                <a:cs typeface="Arial"/>
              </a:rPr>
              <a:t>ry space</a:t>
            </a:r>
            <a:r>
              <a:rPr lang="en-GB" sz="2900" b="1" dirty="0">
                <a:solidFill>
                  <a:srgbClr val="0F5494"/>
                </a:solidFill>
                <a:cs typeface="Arial"/>
                <a:sym typeface="Wingdings" pitchFamily="2" charset="2"/>
              </a:rPr>
              <a:t>: </a:t>
            </a:r>
            <a:r>
              <a:rPr lang="en-GB" sz="2300" dirty="0">
                <a:solidFill>
                  <a:srgbClr val="0F5494"/>
                </a:solidFill>
                <a:cs typeface="Arial"/>
                <a:sym typeface="Wingdings" pitchFamily="2" charset="2"/>
                <a:hlinkClick r:id="rId5"/>
              </a:rPr>
              <a:t>https://eacea.ec.europa.eu/erasmus-plus/beneficiaries-space/capacity-building-in-field-higher-education-2020_en</a:t>
            </a:r>
            <a:endParaRPr lang="en-GB" sz="2300" dirty="0">
              <a:solidFill>
                <a:srgbClr val="0F5494"/>
              </a:solidFill>
              <a:cs typeface="Arial"/>
              <a:sym typeface="Wingdings" pitchFamily="2" charset="2"/>
            </a:endParaRPr>
          </a:p>
          <a:p>
            <a:pPr marL="0" indent="0">
              <a:buNone/>
              <a:defRPr/>
            </a:pPr>
            <a:r>
              <a:rPr lang="en-GB" sz="2300" dirty="0">
                <a:solidFill>
                  <a:srgbClr val="0F5494"/>
                </a:solidFill>
                <a:cs typeface="Arial"/>
                <a:sym typeface="Wingdings" pitchFamily="2" charset="2"/>
              </a:rPr>
              <a:t>(where you can find the EU Programme, Reporting Documents, new amendments..) </a:t>
            </a:r>
            <a:endParaRPr lang="en-US" sz="2300" dirty="0">
              <a:solidFill>
                <a:srgbClr val="0F5494"/>
              </a:solidFill>
              <a:cs typeface="Arial"/>
            </a:endParaRPr>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3</a:t>
            </a:fld>
            <a:endParaRPr lang="en-GB" altLang="en-US"/>
          </a:p>
        </p:txBody>
      </p:sp>
      <p:pic>
        <p:nvPicPr>
          <p:cNvPr id="6" name="Immagin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7" name="Immagin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118038"/>
            <a:ext cx="708573" cy="901984"/>
          </a:xfrm>
          <a:prstGeom prst="rect">
            <a:avLst/>
          </a:prstGeom>
        </p:spPr>
      </p:pic>
    </p:spTree>
    <p:extLst>
      <p:ext uri="{BB962C8B-B14F-4D97-AF65-F5344CB8AC3E}">
        <p14:creationId xmlns:p14="http://schemas.microsoft.com/office/powerpoint/2010/main" val="2610161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8841"/>
            <a:ext cx="8229600" cy="3168352"/>
          </a:xfrm>
        </p:spPr>
        <p:txBody>
          <a:bodyPr/>
          <a:lstStyle/>
          <a:p>
            <a:pPr marL="0" indent="0" algn="just">
              <a:buNone/>
            </a:pPr>
            <a:endParaRPr lang="en-GB" altLang="en-US" sz="1800" b="1" i="0" dirty="0">
              <a:latin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fld id="{14F0E55B-1EBF-4C63-9883-404455EB20A7}" type="slidenum">
              <a:rPr lang="en-GB" altLang="en-US" smtClean="0"/>
              <a:pPr/>
              <a:t>30</a:t>
            </a:fld>
            <a:endParaRPr lang="en-GB" altLang="en-US"/>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3131318"/>
            <a:ext cx="1194816" cy="1520952"/>
          </a:xfrm>
          <a:prstGeom prst="rect">
            <a:avLst/>
          </a:prstGeom>
        </p:spPr>
      </p:pic>
      <p:sp>
        <p:nvSpPr>
          <p:cNvPr id="12" name="Title 1"/>
          <p:cNvSpPr txBox="1">
            <a:spLocks/>
          </p:cNvSpPr>
          <p:nvPr/>
        </p:nvSpPr>
        <p:spPr>
          <a:xfrm>
            <a:off x="683568" y="3891794"/>
            <a:ext cx="8229600" cy="93662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altLang="en-US"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Ilaria Reggiani</a:t>
            </a:r>
          </a:p>
          <a:p>
            <a:pPr algn="ctr"/>
            <a:r>
              <a:rPr lang="en-GB" sz="2400"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hlinkClick r:id="rId5"/>
              </a:rPr>
              <a:t>i.reggiani@unimarconi.it</a:t>
            </a:r>
            <a:endParaRPr lang="en-GB" sz="2400"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endParaRPr>
          </a:p>
          <a:p>
            <a:pPr algn="ctr"/>
            <a:r>
              <a:rPr lang="en-GB" sz="2400" dirty="0" err="1">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Ph</a:t>
            </a:r>
            <a:r>
              <a:rPr lang="en-GB" sz="2400"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 0039 06 37725526</a:t>
            </a:r>
            <a:r>
              <a:rPr lang="en-GB" sz="24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
            </a:r>
            <a:br>
              <a:rPr lang="en-GB" sz="24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br>
            <a:r>
              <a:rPr lang="en-GB" altLang="en-US" sz="24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
            </a:r>
            <a:br>
              <a:rPr lang="en-GB" altLang="en-US" sz="24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br>
            <a:endParaRPr lang="en-GB" sz="24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endParaRPr>
          </a:p>
        </p:txBody>
      </p:sp>
      <p:sp>
        <p:nvSpPr>
          <p:cNvPr id="13" name="Title 1"/>
          <p:cNvSpPr txBox="1">
            <a:spLocks/>
          </p:cNvSpPr>
          <p:nvPr/>
        </p:nvSpPr>
        <p:spPr>
          <a:xfrm>
            <a:off x="457200" y="2660186"/>
            <a:ext cx="8229600" cy="80539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altLang="en-US"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Thank you for listening!</a:t>
            </a:r>
            <a:r>
              <a:rPr lang="en-GB" sz="24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
            </a:r>
            <a:br>
              <a:rPr lang="en-GB" sz="24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br>
            <a:r>
              <a:rPr lang="en-GB" altLang="en-US" sz="24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
            </a:r>
            <a:br>
              <a:rPr lang="en-GB" altLang="en-US" sz="24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br>
            <a:endParaRPr lang="en-GB" sz="24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0284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olo 2"/>
          <p:cNvSpPr>
            <a:spLocks noGrp="1"/>
          </p:cNvSpPr>
          <p:nvPr>
            <p:ph type="title"/>
          </p:nvPr>
        </p:nvSpPr>
        <p:spPr>
          <a:xfrm>
            <a:off x="3171092" y="309919"/>
            <a:ext cx="3295278" cy="1047650"/>
          </a:xfrm>
        </p:spPr>
        <p:txBody>
          <a:bodyPr/>
          <a:lstStyle/>
          <a:p>
            <a:r>
              <a:rPr lang="en-GB" sz="3600" b="1" dirty="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UNIT COSTS</a:t>
            </a:r>
            <a:endParaRPr lang="it-IT" dirty="0"/>
          </a:p>
        </p:txBody>
      </p:sp>
      <p:sp>
        <p:nvSpPr>
          <p:cNvPr id="5" name="Rectangle 2"/>
          <p:cNvSpPr>
            <a:spLocks noGrp="1" noChangeArrowheads="1"/>
          </p:cNvSpPr>
          <p:nvPr>
            <p:ph idx="1"/>
          </p:nvPr>
        </p:nvSpPr>
        <p:spPr>
          <a:xfrm>
            <a:off x="628650" y="1825625"/>
            <a:ext cx="7886700" cy="2107431"/>
          </a:xfrm>
        </p:spPr>
        <p:txBody>
          <a:bodyPr>
            <a:noAutofit/>
          </a:bodyPr>
          <a:lstStyle/>
          <a:p>
            <a:pPr marL="620713" lvl="1" indent="-350838">
              <a:buClr>
                <a:schemeClr val="accent2"/>
              </a:buClr>
              <a:buFont typeface="Wingdings" panose="05000000000000000000" pitchFamily="2" charset="2"/>
              <a:buChar char="Ø"/>
            </a:pPr>
            <a:r>
              <a:rPr lang="en-GB" sz="2800" i="1" dirty="0">
                <a:solidFill>
                  <a:schemeClr val="accent1">
                    <a:lumMod val="75000"/>
                  </a:schemeClr>
                </a:solidFill>
              </a:rPr>
              <a:t>Definition</a:t>
            </a:r>
          </a:p>
          <a:p>
            <a:pPr lvl="1">
              <a:buClr>
                <a:schemeClr val="accent2"/>
              </a:buClr>
              <a:buFont typeface="Wingdings" panose="05000000000000000000" pitchFamily="2" charset="2"/>
              <a:buChar char="Ø"/>
            </a:pPr>
            <a:endParaRPr lang="en-GB" sz="2800" dirty="0">
              <a:solidFill>
                <a:schemeClr val="accent1">
                  <a:lumMod val="75000"/>
                </a:schemeClr>
              </a:solidFill>
            </a:endParaRPr>
          </a:p>
          <a:p>
            <a:pPr marL="620713" lvl="1" indent="-338138">
              <a:buClr>
                <a:schemeClr val="accent2"/>
              </a:buClr>
              <a:buFont typeface="Wingdings" panose="05000000000000000000" pitchFamily="2" charset="2"/>
              <a:buChar char="Ø"/>
            </a:pPr>
            <a:r>
              <a:rPr lang="en-GB" sz="2800" i="1" dirty="0">
                <a:solidFill>
                  <a:schemeClr val="accent1">
                    <a:lumMod val="75000"/>
                  </a:schemeClr>
                </a:solidFill>
              </a:rPr>
              <a:t>Staff costs</a:t>
            </a:r>
          </a:p>
          <a:p>
            <a:pPr marL="457200" lvl="1" indent="0">
              <a:buClr>
                <a:schemeClr val="accent2"/>
              </a:buClr>
              <a:buNone/>
            </a:pPr>
            <a:endParaRPr lang="en-GB" sz="2800" dirty="0">
              <a:solidFill>
                <a:schemeClr val="accent1">
                  <a:lumMod val="75000"/>
                </a:schemeClr>
              </a:solidFill>
            </a:endParaRPr>
          </a:p>
          <a:p>
            <a:pPr marL="620713" lvl="1" indent="-350838">
              <a:buClr>
                <a:schemeClr val="accent2"/>
              </a:buClr>
              <a:buFont typeface="Wingdings" panose="05000000000000000000" pitchFamily="2" charset="2"/>
              <a:buChar char="Ø"/>
            </a:pPr>
            <a:r>
              <a:rPr lang="en-GB" sz="2800" i="1" dirty="0">
                <a:solidFill>
                  <a:schemeClr val="accent1">
                    <a:lumMod val="75000"/>
                  </a:schemeClr>
                </a:solidFill>
              </a:rPr>
              <a:t>Travel costs and costs of stay</a:t>
            </a:r>
            <a:r>
              <a:rPr lang="en-GB" sz="2800" b="1" dirty="0"/>
              <a:t>       </a:t>
            </a:r>
            <a:endParaRPr lang="en-GB" sz="28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31</a:t>
            </a:fld>
            <a:endParaRPr lang="en-GB" altLang="en-US"/>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382742"/>
            <a:ext cx="792088" cy="1008295"/>
          </a:xfrm>
          <a:prstGeom prst="rect">
            <a:avLst/>
          </a:prstGeom>
        </p:spPr>
      </p:pic>
    </p:spTree>
    <p:extLst>
      <p:ext uri="{BB962C8B-B14F-4D97-AF65-F5344CB8AC3E}">
        <p14:creationId xmlns:p14="http://schemas.microsoft.com/office/powerpoint/2010/main" val="20018843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a:bodyPr>
          <a:lstStyle/>
          <a:p>
            <a:pPr algn="ctr">
              <a:buClr>
                <a:schemeClr val="bg1"/>
              </a:buClr>
            </a:pPr>
            <a:r>
              <a:rPr lang="en-GB" sz="3600" b="1" dirty="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UNIT COST - DEFINITION</a:t>
            </a:r>
            <a:endParaRPr lang="en-US" altLang="en-US" sz="3600" b="1" dirty="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
        <p:nvSpPr>
          <p:cNvPr id="83971" name="Rectangle 3"/>
          <p:cNvSpPr>
            <a:spLocks noGrp="1" noChangeArrowheads="1"/>
          </p:cNvSpPr>
          <p:nvPr>
            <p:ph idx="1"/>
          </p:nvPr>
        </p:nvSpPr>
        <p:spPr/>
        <p:txBody>
          <a:bodyPr/>
          <a:lstStyle/>
          <a:p>
            <a:pPr marL="358775" indent="0" algn="ctr">
              <a:spcBef>
                <a:spcPct val="0"/>
              </a:spcBef>
              <a:buNone/>
            </a:pPr>
            <a:endParaRPr lang="en-GB" b="1" kern="1200" dirty="0">
              <a:solidFill>
                <a:srgbClr val="9A001D"/>
              </a:solidFill>
              <a:effectLst>
                <a:outerShdw blurRad="38100" dist="38100" dir="2700000" algn="tl">
                  <a:srgbClr val="C0C0C0"/>
                </a:outerShdw>
              </a:effectLst>
              <a:latin typeface="+mj-lt"/>
              <a:ea typeface="+mj-ea"/>
              <a:cs typeface="+mj-cs"/>
            </a:endParaRPr>
          </a:p>
          <a:p>
            <a:pPr marL="358775" indent="0" algn="ctr">
              <a:spcBef>
                <a:spcPct val="0"/>
              </a:spcBef>
              <a:buNone/>
            </a:pPr>
            <a:r>
              <a:rPr lang="en-GB" b="1" kern="1200" dirty="0">
                <a:solidFill>
                  <a:srgbClr val="9A001D"/>
                </a:solidFill>
                <a:effectLst>
                  <a:outerShdw blurRad="38100" dist="38100" dir="2700000" algn="tl">
                    <a:srgbClr val="C0C0C0"/>
                  </a:outerShdw>
                </a:effectLst>
                <a:latin typeface="+mj-lt"/>
                <a:ea typeface="+mj-ea"/>
                <a:cs typeface="+mj-cs"/>
              </a:rPr>
              <a:t> </a:t>
            </a:r>
          </a:p>
          <a:p>
            <a:pPr marL="536575" lvl="1" indent="-361950">
              <a:lnSpc>
                <a:spcPct val="150000"/>
              </a:lnSpc>
            </a:pPr>
            <a:endParaRPr lang="en-GB" sz="1600" b="0" i="1" dirty="0"/>
          </a:p>
          <a:p>
            <a:pPr marL="536575" lvl="1" indent="-361950">
              <a:lnSpc>
                <a:spcPct val="150000"/>
              </a:lnSpc>
            </a:pPr>
            <a:endParaRPr lang="en-GB" sz="1600" b="0" i="1" dirty="0"/>
          </a:p>
          <a:p>
            <a:pPr marL="174625" lvl="1" indent="0">
              <a:spcBef>
                <a:spcPct val="0"/>
              </a:spcBef>
              <a:buClr>
                <a:schemeClr val="bg1"/>
              </a:buClr>
              <a:buNone/>
            </a:pPr>
            <a:r>
              <a:rPr lang="en-GB" sz="2300" b="1" i="1" dirty="0">
                <a:solidFill>
                  <a:schemeClr val="accent5">
                    <a:lumMod val="75000"/>
                  </a:schemeClr>
                </a:solidFill>
                <a:latin typeface="+mj-lt"/>
                <a:ea typeface="+mj-ea"/>
                <a:cs typeface="+mj-cs"/>
              </a:rPr>
              <a:t>No</a:t>
            </a:r>
            <a:r>
              <a:rPr lang="en-GB" sz="2300" i="1" dirty="0">
                <a:solidFill>
                  <a:schemeClr val="accent5">
                    <a:lumMod val="75000"/>
                  </a:schemeClr>
                </a:solidFill>
                <a:latin typeface="+mj-lt"/>
                <a:ea typeface="+mj-ea"/>
                <a:cs typeface="+mj-cs"/>
              </a:rPr>
              <a:t> need to justify </a:t>
            </a:r>
            <a:r>
              <a:rPr lang="en-GB" sz="2300" b="1" i="1" dirty="0">
                <a:solidFill>
                  <a:schemeClr val="accent5">
                    <a:lumMod val="75000"/>
                  </a:schemeClr>
                </a:solidFill>
                <a:latin typeface="+mj-lt"/>
                <a:ea typeface="+mj-ea"/>
                <a:cs typeface="+mj-cs"/>
              </a:rPr>
              <a:t>level</a:t>
            </a:r>
            <a:r>
              <a:rPr lang="en-GB" sz="2300" i="1" dirty="0">
                <a:solidFill>
                  <a:schemeClr val="accent5">
                    <a:lumMod val="75000"/>
                  </a:schemeClr>
                </a:solidFill>
                <a:latin typeface="+mj-lt"/>
                <a:ea typeface="+mj-ea"/>
                <a:cs typeface="+mj-cs"/>
              </a:rPr>
              <a:t> of spending </a:t>
            </a:r>
          </a:p>
          <a:p>
            <a:pPr marL="174625" lvl="1" indent="0">
              <a:spcBef>
                <a:spcPct val="0"/>
              </a:spcBef>
              <a:buClr>
                <a:schemeClr val="bg1"/>
              </a:buClr>
              <a:buNone/>
            </a:pPr>
            <a:r>
              <a:rPr lang="en-GB" sz="2300" i="1" dirty="0">
                <a:solidFill>
                  <a:schemeClr val="accent5">
                    <a:lumMod val="75000"/>
                  </a:schemeClr>
                </a:solidFill>
                <a:latin typeface="+mj-lt"/>
                <a:ea typeface="+mj-ea"/>
                <a:cs typeface="+mj-cs"/>
              </a:rPr>
              <a:t>Need to </a:t>
            </a:r>
            <a:r>
              <a:rPr lang="en-GB" sz="2300" b="1" i="1" dirty="0">
                <a:solidFill>
                  <a:schemeClr val="accent5">
                    <a:lumMod val="75000"/>
                  </a:schemeClr>
                </a:solidFill>
                <a:latin typeface="+mj-lt"/>
                <a:ea typeface="+mj-ea"/>
                <a:cs typeface="+mj-cs"/>
              </a:rPr>
              <a:t>proof</a:t>
            </a:r>
            <a:r>
              <a:rPr lang="en-GB" sz="2300" i="1" dirty="0">
                <a:solidFill>
                  <a:schemeClr val="accent5">
                    <a:lumMod val="75000"/>
                  </a:schemeClr>
                </a:solidFill>
                <a:latin typeface="+mj-lt"/>
                <a:ea typeface="+mj-ea"/>
                <a:cs typeface="+mj-cs"/>
              </a:rPr>
              <a:t> the expenditure/workload/Travel</a:t>
            </a:r>
          </a:p>
          <a:p>
            <a:pPr marL="174625" lvl="1" indent="0">
              <a:spcBef>
                <a:spcPct val="0"/>
              </a:spcBef>
              <a:buClr>
                <a:schemeClr val="bg1"/>
              </a:buClr>
              <a:buNone/>
            </a:pPr>
            <a:endParaRPr lang="en-GB" sz="2300" i="1" dirty="0">
              <a:solidFill>
                <a:schemeClr val="accent5">
                  <a:lumMod val="75000"/>
                </a:schemeClr>
              </a:solidFill>
              <a:latin typeface="+mj-lt"/>
              <a:ea typeface="+mj-ea"/>
              <a:cs typeface="+mj-cs"/>
            </a:endParaRPr>
          </a:p>
          <a:p>
            <a:pPr marL="174625" lvl="1" indent="0">
              <a:spcBef>
                <a:spcPct val="0"/>
              </a:spcBef>
              <a:buClr>
                <a:schemeClr val="bg1"/>
              </a:buClr>
              <a:buNone/>
            </a:pPr>
            <a:r>
              <a:rPr lang="en-GB" sz="2300" i="1" dirty="0">
                <a:solidFill>
                  <a:schemeClr val="accent5">
                    <a:lumMod val="75000"/>
                  </a:schemeClr>
                </a:solidFill>
                <a:latin typeface="+mj-lt"/>
                <a:ea typeface="+mj-ea"/>
                <a:cs typeface="+mj-cs"/>
              </a:rPr>
              <a:t>Financial control/audit            declared unit costs supported with </a:t>
            </a:r>
            <a:r>
              <a:rPr lang="en-GB" sz="2300" b="1" i="1" dirty="0">
                <a:solidFill>
                  <a:schemeClr val="accent5">
                    <a:lumMod val="75000"/>
                  </a:schemeClr>
                </a:solidFill>
                <a:latin typeface="+mj-lt"/>
                <a:ea typeface="+mj-ea"/>
                <a:cs typeface="+mj-cs"/>
              </a:rPr>
              <a:t>proofs of activities implemented</a:t>
            </a:r>
          </a:p>
          <a:p>
            <a:pPr marL="174625" lvl="1" indent="0">
              <a:spcBef>
                <a:spcPct val="0"/>
              </a:spcBef>
              <a:buClr>
                <a:schemeClr val="bg1"/>
              </a:buClr>
              <a:buNone/>
            </a:pPr>
            <a:endParaRPr lang="en-GB" sz="2300" b="1" i="1" dirty="0">
              <a:solidFill>
                <a:schemeClr val="accent5">
                  <a:lumMod val="75000"/>
                </a:schemeClr>
              </a:solidFill>
              <a:latin typeface="+mj-lt"/>
              <a:ea typeface="+mj-ea"/>
              <a:cs typeface="+mj-cs"/>
            </a:endParaRPr>
          </a:p>
          <a:p>
            <a:pPr marL="174625" lvl="1" indent="0">
              <a:spcBef>
                <a:spcPct val="0"/>
              </a:spcBef>
              <a:buClr>
                <a:schemeClr val="bg1"/>
              </a:buClr>
              <a:buNone/>
            </a:pPr>
            <a:r>
              <a:rPr lang="en-US" sz="2300" b="1" i="1" dirty="0">
                <a:solidFill>
                  <a:schemeClr val="accent5">
                    <a:lumMod val="75000"/>
                  </a:schemeClr>
                </a:solidFill>
                <a:latin typeface="+mj-lt"/>
                <a:ea typeface="+mj-ea"/>
                <a:cs typeface="+mj-cs"/>
              </a:rPr>
              <a:t>Declared unit costs ------ &gt;   proofs of activities implemented</a:t>
            </a:r>
            <a:endParaRPr lang="en-GB" sz="2300" b="1" i="1" dirty="0">
              <a:solidFill>
                <a:schemeClr val="accent5">
                  <a:lumMod val="75000"/>
                </a:schemeClr>
              </a:solidFill>
              <a:latin typeface="+mj-lt"/>
              <a:ea typeface="+mj-ea"/>
              <a:cs typeface="+mj-cs"/>
            </a:endParaRPr>
          </a:p>
          <a:p>
            <a:pPr marL="174625" lvl="1" indent="0">
              <a:lnSpc>
                <a:spcPct val="150000"/>
              </a:lnSpc>
              <a:buNone/>
            </a:pPr>
            <a:endParaRPr lang="en-GB" sz="1600" dirty="0"/>
          </a:p>
          <a:p>
            <a:pPr marL="460375" lvl="1">
              <a:lnSpc>
                <a:spcPct val="150000"/>
              </a:lnSpc>
            </a:pPr>
            <a:endParaRPr lang="en-GB" sz="1600" dirty="0"/>
          </a:p>
          <a:p>
            <a:pPr marL="450850" lvl="1" indent="0">
              <a:lnSpc>
                <a:spcPct val="150000"/>
              </a:lnSpc>
              <a:buNone/>
            </a:pPr>
            <a:endParaRPr lang="en-GB" sz="1600" b="0" i="1" dirty="0">
              <a:solidFill>
                <a:srgbClr val="C00000"/>
              </a:solidFill>
            </a:endParaRPr>
          </a:p>
          <a:p>
            <a:pPr marL="536575" lvl="1" indent="-361950">
              <a:lnSpc>
                <a:spcPct val="150000"/>
              </a:lnSpc>
            </a:pPr>
            <a:endParaRPr lang="en-GB" sz="500" i="1" dirty="0"/>
          </a:p>
          <a:p>
            <a:pPr marL="457200" lvl="1" indent="0">
              <a:buNone/>
            </a:pPr>
            <a:endParaRPr lang="en-GB" sz="1600" dirty="0"/>
          </a:p>
          <a:p>
            <a:pPr lvl="1"/>
            <a:endParaRPr lang="en-GB" sz="1600" dirty="0"/>
          </a:p>
          <a:p>
            <a:endParaRPr lang="en-GB" sz="1600" dirty="0"/>
          </a:p>
          <a:p>
            <a:endParaRPr lang="en-GB" sz="1600" dirty="0"/>
          </a:p>
          <a:p>
            <a:endParaRPr lang="en-GB" sz="1600" dirty="0"/>
          </a:p>
        </p:txBody>
      </p:sp>
      <p:sp>
        <p:nvSpPr>
          <p:cNvPr id="3" name="Slide Number Placeholder 2"/>
          <p:cNvSpPr>
            <a:spLocks noGrp="1"/>
          </p:cNvSpPr>
          <p:nvPr>
            <p:ph type="sldNum" sz="quarter" idx="12"/>
          </p:nvPr>
        </p:nvSpPr>
        <p:spPr/>
        <p:txBody>
          <a:bodyPr/>
          <a:lstStyle/>
          <a:p>
            <a:fld id="{14F0E55B-1EBF-4C63-9883-404455EB20A7}" type="slidenum">
              <a:rPr lang="en-GB" altLang="en-US" smtClean="0"/>
              <a:pPr/>
              <a:t>32</a:t>
            </a:fld>
            <a:endParaRPr lang="en-GB" altLang="en-US"/>
          </a:p>
        </p:txBody>
      </p:sp>
      <p:sp>
        <p:nvSpPr>
          <p:cNvPr id="5" name="Right Arrow 4"/>
          <p:cNvSpPr/>
          <p:nvPr/>
        </p:nvSpPr>
        <p:spPr bwMode="auto">
          <a:xfrm>
            <a:off x="3851920" y="4280608"/>
            <a:ext cx="216024" cy="216024"/>
          </a:xfrm>
          <a:prstGeom prst="rightArrow">
            <a:avLst/>
          </a:prstGeom>
          <a:solidFill>
            <a:srgbClr val="0F5494"/>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8" name="Round Diagonal Corner Rectangle 7"/>
          <p:cNvSpPr/>
          <p:nvPr/>
        </p:nvSpPr>
        <p:spPr bwMode="auto">
          <a:xfrm>
            <a:off x="395536" y="1412777"/>
            <a:ext cx="8208912" cy="1440160"/>
          </a:xfrm>
          <a:prstGeom prst="round2DiagRect">
            <a:avLst/>
          </a:prstGeom>
          <a:ln>
            <a:headEnd type="none" w="med" len="med"/>
            <a:tailEnd type="none" w="med" len="med"/>
          </a:ln>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3175" lvl="1" algn="ctr"/>
            <a:endParaRPr lang="en-GB" sz="1600" i="1" u="sng" dirty="0"/>
          </a:p>
          <a:p>
            <a:pPr marL="3175" lvl="1" algn="ctr"/>
            <a:r>
              <a:rPr lang="en-GB" sz="2000" b="1" i="1" u="sng" dirty="0">
                <a:solidFill>
                  <a:srgbClr val="0F5494"/>
                </a:solidFill>
                <a:latin typeface="Verdana" pitchFamily="34" charset="0"/>
              </a:rPr>
              <a:t>Fixed contribution multiplied by number of units</a:t>
            </a:r>
            <a:r>
              <a:rPr lang="en-GB" sz="2000" b="1" i="1" dirty="0">
                <a:solidFill>
                  <a:srgbClr val="0F5494"/>
                </a:solidFill>
                <a:latin typeface="Verdana" pitchFamily="34" charset="0"/>
              </a:rPr>
              <a:t>, </a:t>
            </a:r>
          </a:p>
          <a:p>
            <a:pPr marL="3175" lvl="1" algn="ctr"/>
            <a:r>
              <a:rPr lang="en-GB" sz="2000" b="1" i="1" dirty="0">
                <a:solidFill>
                  <a:srgbClr val="0F5494"/>
                </a:solidFill>
                <a:latin typeface="Verdana" pitchFamily="34" charset="0"/>
              </a:rPr>
              <a:t>based on </a:t>
            </a:r>
            <a:r>
              <a:rPr lang="en-GB" sz="2000" b="1" i="1" u="sng" dirty="0">
                <a:solidFill>
                  <a:srgbClr val="0F5494"/>
                </a:solidFill>
                <a:latin typeface="Verdana" pitchFamily="34" charset="0"/>
              </a:rPr>
              <a:t>"Triggering events" </a:t>
            </a:r>
            <a:r>
              <a:rPr lang="en-GB" sz="2000" b="1" i="1" dirty="0">
                <a:solidFill>
                  <a:srgbClr val="0F5494"/>
                </a:solidFill>
                <a:latin typeface="Verdana" pitchFamily="34" charset="0"/>
              </a:rPr>
              <a:t>(activities/outputs) </a:t>
            </a:r>
          </a:p>
          <a:p>
            <a:pPr marL="3175" algn="ctr"/>
            <a:endParaRPr lang="en-GB" sz="2000" i="1" dirty="0">
              <a:solidFill>
                <a:srgbClr val="0F5494"/>
              </a:solidFill>
              <a:latin typeface="Verdana" pitchFamily="34" charset="0"/>
            </a:endParaRPr>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223655"/>
            <a:ext cx="769803" cy="979928"/>
          </a:xfrm>
          <a:prstGeom prst="rect">
            <a:avLst/>
          </a:prstGeom>
        </p:spPr>
      </p:pic>
    </p:spTree>
    <p:extLst>
      <p:ext uri="{BB962C8B-B14F-4D97-AF65-F5344CB8AC3E}">
        <p14:creationId xmlns:p14="http://schemas.microsoft.com/office/powerpoint/2010/main" val="36711911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865014"/>
          </a:xfrm>
        </p:spPr>
        <p:txBody>
          <a:bodyPr>
            <a:normAutofit/>
          </a:bodyPr>
          <a:lstStyle/>
          <a:p>
            <a:pPr lvl="1" algn="ctr"/>
            <a:r>
              <a:rPr lang="fr-BE" sz="3300" b="1" kern="1200"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Check &amp; Audits</a:t>
            </a:r>
            <a:endParaRPr lang="en-GB" sz="2300" b="0" dirty="0">
              <a:solidFill>
                <a:srgbClr val="FF0000"/>
              </a:solidFill>
            </a:endParaRPr>
          </a:p>
        </p:txBody>
      </p:sp>
      <p:sp>
        <p:nvSpPr>
          <p:cNvPr id="3" name="Content Placeholder 2"/>
          <p:cNvSpPr>
            <a:spLocks noGrp="1"/>
          </p:cNvSpPr>
          <p:nvPr>
            <p:ph idx="1"/>
          </p:nvPr>
        </p:nvSpPr>
        <p:spPr>
          <a:xfrm>
            <a:off x="457200" y="1988840"/>
            <a:ext cx="8229600" cy="4320479"/>
          </a:xfrm>
        </p:spPr>
        <p:txBody>
          <a:bodyPr/>
          <a:lstStyle/>
          <a:p>
            <a:pPr>
              <a:buFont typeface="Wingdings" panose="05000000000000000000" pitchFamily="2" charset="2"/>
              <a:buChar char="q"/>
            </a:pPr>
            <a:endParaRPr lang="en-GB" altLang="en-US" sz="1800" b="1" i="0" dirty="0">
              <a:latin typeface="Tahoma" pitchFamily="34" charset="0"/>
              <a:cs typeface="Tahoma" pitchFamily="34" charset="0"/>
            </a:endParaRPr>
          </a:p>
          <a:p>
            <a:pPr algn="just"/>
            <a:endParaRPr lang="en-GB" altLang="en-US" sz="1800" b="1" i="0" dirty="0">
              <a:latin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fld id="{14F0E55B-1EBF-4C63-9883-404455EB20A7}" type="slidenum">
              <a:rPr lang="en-GB" altLang="en-US" smtClean="0"/>
              <a:pPr/>
              <a:t>33</a:t>
            </a:fld>
            <a:endParaRPr lang="en-GB" altLang="en-US"/>
          </a:p>
        </p:txBody>
      </p:sp>
      <p:sp>
        <p:nvSpPr>
          <p:cNvPr id="6" name="Round Diagonal Corner Rectangle 5"/>
          <p:cNvSpPr/>
          <p:nvPr/>
        </p:nvSpPr>
        <p:spPr bwMode="auto">
          <a:xfrm>
            <a:off x="566330" y="2420888"/>
            <a:ext cx="8038118" cy="3312368"/>
          </a:xfrm>
          <a:prstGeom prst="round2DiagRect">
            <a:avLst/>
          </a:prstGeom>
          <a:ln>
            <a:headEnd type="none" w="med" len="med"/>
            <a:tailEnd type="none" w="med" len="med"/>
          </a:ln>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buClr>
                <a:srgbClr val="0F5494"/>
              </a:buClr>
              <a:buFont typeface="Wingdings" panose="05000000000000000000" pitchFamily="2" charset="2"/>
              <a:buChar char="Ø"/>
            </a:pPr>
            <a:r>
              <a:rPr lang="en-GB" altLang="en-US" sz="1800" dirty="0">
                <a:latin typeface="Tahoma" pitchFamily="34" charset="0"/>
                <a:cs typeface="Tahoma" pitchFamily="34" charset="0"/>
              </a:rPr>
              <a:t> </a:t>
            </a:r>
            <a:r>
              <a:rPr lang="en-GB" altLang="en-US" sz="1800" dirty="0">
                <a:solidFill>
                  <a:srgbClr val="0F5494"/>
                </a:solidFill>
                <a:latin typeface="Tahoma" pitchFamily="34" charset="0"/>
                <a:cs typeface="Tahoma" pitchFamily="34" charset="0"/>
              </a:rPr>
              <a:t>EACEA/Commission may carry out </a:t>
            </a:r>
            <a:r>
              <a:rPr lang="en-GB" altLang="en-US" sz="1800" b="1" dirty="0">
                <a:solidFill>
                  <a:srgbClr val="0F5494"/>
                </a:solidFill>
                <a:latin typeface="Tahoma" pitchFamily="34" charset="0"/>
                <a:cs typeface="Tahoma" pitchFamily="34" charset="0"/>
              </a:rPr>
              <a:t>technical/financial checks and audits </a:t>
            </a:r>
            <a:r>
              <a:rPr lang="en-GB" altLang="en-US" sz="1800" dirty="0">
                <a:solidFill>
                  <a:srgbClr val="0F5494"/>
                </a:solidFill>
                <a:latin typeface="Tahoma" pitchFamily="34" charset="0"/>
                <a:cs typeface="Tahoma" pitchFamily="34" charset="0"/>
              </a:rPr>
              <a:t>in relation to the use of the grant</a:t>
            </a:r>
          </a:p>
          <a:p>
            <a:pPr>
              <a:buClr>
                <a:srgbClr val="0F5494"/>
              </a:buClr>
              <a:buFont typeface="Wingdings" panose="05000000000000000000" pitchFamily="2" charset="2"/>
              <a:buChar char="Ø"/>
            </a:pPr>
            <a:endParaRPr lang="en-GB" altLang="en-US" sz="1800" dirty="0">
              <a:solidFill>
                <a:srgbClr val="0F5494"/>
              </a:solidFill>
              <a:latin typeface="Tahoma" pitchFamily="34" charset="0"/>
              <a:cs typeface="Tahoma" pitchFamily="34" charset="0"/>
            </a:endParaRPr>
          </a:p>
          <a:p>
            <a:pPr algn="just">
              <a:buClr>
                <a:srgbClr val="0F5494"/>
              </a:buClr>
              <a:buFont typeface="Wingdings" panose="05000000000000000000" pitchFamily="2" charset="2"/>
              <a:buChar char="Ø"/>
            </a:pPr>
            <a:r>
              <a:rPr lang="en-GB" altLang="en-US" sz="1800" b="1" dirty="0">
                <a:solidFill>
                  <a:srgbClr val="0F5494"/>
                </a:solidFill>
                <a:latin typeface="Tahoma" pitchFamily="34" charset="0"/>
                <a:cs typeface="Tahoma" pitchFamily="34" charset="0"/>
              </a:rPr>
              <a:t> During implementation </a:t>
            </a:r>
            <a:r>
              <a:rPr lang="en-GB" altLang="en-US" sz="1800" dirty="0">
                <a:solidFill>
                  <a:srgbClr val="0F5494"/>
                </a:solidFill>
                <a:latin typeface="Tahoma" pitchFamily="34" charset="0"/>
                <a:cs typeface="Tahoma" pitchFamily="34" charset="0"/>
              </a:rPr>
              <a:t>of Agreement and for a period of </a:t>
            </a:r>
            <a:r>
              <a:rPr lang="en-GB" altLang="en-US" sz="1800" b="1" dirty="0">
                <a:solidFill>
                  <a:srgbClr val="0F5494"/>
                </a:solidFill>
                <a:latin typeface="Tahoma" pitchFamily="34" charset="0"/>
                <a:cs typeface="Tahoma" pitchFamily="34" charset="0"/>
              </a:rPr>
              <a:t>5 years</a:t>
            </a:r>
            <a:r>
              <a:rPr lang="en-GB" altLang="en-US" sz="1800" dirty="0">
                <a:solidFill>
                  <a:srgbClr val="0F5494"/>
                </a:solidFill>
                <a:latin typeface="Tahoma" pitchFamily="34" charset="0"/>
                <a:cs typeface="Tahoma" pitchFamily="34" charset="0"/>
              </a:rPr>
              <a:t> starting from the date of payment of the balance/recovery order</a:t>
            </a:r>
          </a:p>
          <a:p>
            <a:pPr algn="just">
              <a:buClr>
                <a:srgbClr val="0F5494"/>
              </a:buClr>
              <a:buFont typeface="Wingdings" panose="05000000000000000000" pitchFamily="2" charset="2"/>
              <a:buChar char="Ø"/>
            </a:pPr>
            <a:endParaRPr lang="en-GB" altLang="en-US" sz="1800" dirty="0">
              <a:solidFill>
                <a:srgbClr val="0F5494"/>
              </a:solidFill>
              <a:latin typeface="Tahoma" pitchFamily="34" charset="0"/>
              <a:cs typeface="Tahoma" pitchFamily="34" charset="0"/>
            </a:endParaRPr>
          </a:p>
          <a:p>
            <a:pPr algn="just">
              <a:buClr>
                <a:srgbClr val="0F5494"/>
              </a:buClr>
              <a:buFont typeface="Wingdings" panose="05000000000000000000" pitchFamily="2" charset="2"/>
              <a:buChar char="Ø"/>
            </a:pPr>
            <a:r>
              <a:rPr lang="en-GB" sz="1800" dirty="0">
                <a:solidFill>
                  <a:srgbClr val="0F5494"/>
                </a:solidFill>
                <a:latin typeface="Tahoma" pitchFamily="34" charset="0"/>
                <a:cs typeface="Tahoma" pitchFamily="34" charset="0"/>
              </a:rPr>
              <a:t> Usually outsourced to </a:t>
            </a:r>
            <a:r>
              <a:rPr lang="en-GB" sz="1800" b="1" dirty="0">
                <a:solidFill>
                  <a:srgbClr val="0F5494"/>
                </a:solidFill>
                <a:latin typeface="Tahoma" pitchFamily="34" charset="0"/>
                <a:cs typeface="Tahoma" pitchFamily="34" charset="0"/>
              </a:rPr>
              <a:t>external auditors </a:t>
            </a:r>
          </a:p>
          <a:p>
            <a:pPr algn="just">
              <a:buClr>
                <a:srgbClr val="0F5494"/>
              </a:buClr>
              <a:buFont typeface="Wingdings" panose="05000000000000000000" pitchFamily="2" charset="2"/>
              <a:buChar char="Ø"/>
            </a:pPr>
            <a:endParaRPr lang="en-GB" sz="1800" dirty="0">
              <a:solidFill>
                <a:srgbClr val="0F5494"/>
              </a:solidFill>
            </a:endParaRPr>
          </a:p>
          <a:p>
            <a:pPr algn="just">
              <a:buClr>
                <a:srgbClr val="0F5494"/>
              </a:buClr>
              <a:buFont typeface="Wingdings" panose="05000000000000000000" pitchFamily="2" charset="2"/>
              <a:buChar char="Ø"/>
            </a:pPr>
            <a:r>
              <a:rPr lang="en-GB" sz="1800" dirty="0">
                <a:solidFill>
                  <a:srgbClr val="0F5494"/>
                </a:solidFill>
                <a:latin typeface="Tahoma" pitchFamily="34" charset="0"/>
                <a:cs typeface="Tahoma" pitchFamily="34" charset="0"/>
              </a:rPr>
              <a:t> At premises of </a:t>
            </a:r>
            <a:r>
              <a:rPr lang="en-GB" sz="1800" b="1" dirty="0">
                <a:solidFill>
                  <a:srgbClr val="0F5494"/>
                </a:solidFill>
                <a:latin typeface="Tahoma" pitchFamily="34" charset="0"/>
                <a:cs typeface="Tahoma" pitchFamily="34" charset="0"/>
              </a:rPr>
              <a:t>coordinator and/or partners</a:t>
            </a: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spTree>
    <p:extLst>
      <p:ext uri="{BB962C8B-B14F-4D97-AF65-F5344CB8AC3E}">
        <p14:creationId xmlns:p14="http://schemas.microsoft.com/office/powerpoint/2010/main" val="3660563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28650" y="664877"/>
            <a:ext cx="7886700" cy="920214"/>
          </a:xfrm>
        </p:spPr>
        <p:txBody>
          <a:bodyPr>
            <a:normAutofit/>
          </a:bodyPr>
          <a:lstStyle/>
          <a:p>
            <a:pPr algn="ctr"/>
            <a:r>
              <a:rPr lang="en-GB" sz="27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Travel costs and Costs of Stay</a:t>
            </a:r>
            <a:endParaRPr lang="en-US" altLang="en-US" dirty="0"/>
          </a:p>
        </p:txBody>
      </p:sp>
      <p:sp>
        <p:nvSpPr>
          <p:cNvPr id="83971" name="Rectangle 3"/>
          <p:cNvSpPr>
            <a:spLocks noGrp="1" noChangeArrowheads="1"/>
          </p:cNvSpPr>
          <p:nvPr>
            <p:ph idx="1"/>
          </p:nvPr>
        </p:nvSpPr>
        <p:spPr>
          <a:xfrm>
            <a:off x="628650" y="1825625"/>
            <a:ext cx="8335838" cy="4145718"/>
          </a:xfrm>
        </p:spPr>
        <p:txBody>
          <a:bodyPr>
            <a:normAutofit/>
          </a:bodyPr>
          <a:lstStyle/>
          <a:p>
            <a:pPr algn="ctr"/>
            <a:endParaRPr lang="en-GB" sz="1400" i="0" dirty="0"/>
          </a:p>
          <a:p>
            <a:pPr algn="ctr"/>
            <a:endParaRPr lang="en-GB" sz="1400" i="0" dirty="0"/>
          </a:p>
          <a:p>
            <a:pPr algn="ctr"/>
            <a:endParaRPr lang="en-GB" sz="1400" i="0" dirty="0"/>
          </a:p>
          <a:p>
            <a:pPr algn="ctr"/>
            <a:endParaRPr lang="en-GB" sz="1400" i="0" dirty="0"/>
          </a:p>
          <a:p>
            <a:pPr algn="ctr"/>
            <a:endParaRPr lang="en-GB" sz="1600" i="0" dirty="0"/>
          </a:p>
          <a:p>
            <a:pPr marL="457200" lvl="1" indent="0" algn="just">
              <a:buNone/>
            </a:pPr>
            <a:r>
              <a:rPr lang="en-GB" sz="2400" dirty="0">
                <a:solidFill>
                  <a:schemeClr val="accent1">
                    <a:lumMod val="75000"/>
                  </a:schemeClr>
                </a:solidFill>
              </a:rPr>
              <a:t>Calculation: 3 variables       travel distance (travel costs), duration (costs of stay) and type of participant</a:t>
            </a:r>
          </a:p>
          <a:p>
            <a:pPr marL="457200" lvl="1" indent="0" algn="just">
              <a:spcBef>
                <a:spcPts val="0"/>
              </a:spcBef>
              <a:buNone/>
            </a:pPr>
            <a:endParaRPr lang="en-GB" sz="2400" b="1" i="1" kern="1200" dirty="0">
              <a:solidFill>
                <a:schemeClr val="accent1">
                  <a:lumMod val="75000"/>
                </a:schemeClr>
              </a:solidFill>
              <a:latin typeface="Arial" charset="0"/>
            </a:endParaRPr>
          </a:p>
          <a:p>
            <a:r>
              <a:rPr lang="en-GB" sz="2400" b="1" u="sng" dirty="0">
                <a:solidFill>
                  <a:schemeClr val="accent1">
                    <a:lumMod val="75000"/>
                  </a:schemeClr>
                </a:solidFill>
              </a:rPr>
              <a:t>UNI-TEL: Staff</a:t>
            </a:r>
          </a:p>
          <a:p>
            <a:pPr lvl="1" algn="just"/>
            <a:r>
              <a:rPr lang="en-GB" sz="2400" b="1" dirty="0">
                <a:solidFill>
                  <a:schemeClr val="accent1">
                    <a:lumMod val="75000"/>
                  </a:schemeClr>
                </a:solidFill>
              </a:rPr>
              <a:t>Under contract with beneficiary</a:t>
            </a:r>
          </a:p>
          <a:p>
            <a:pPr lvl="1" algn="just"/>
            <a:r>
              <a:rPr lang="en-GB" sz="2400" dirty="0">
                <a:solidFill>
                  <a:schemeClr val="accent1">
                    <a:lumMod val="75000"/>
                  </a:schemeClr>
                </a:solidFill>
              </a:rPr>
              <a:t>Travels intended for the activities listed in the E+ Programme Guide</a:t>
            </a:r>
            <a:endParaRPr lang="en-GB" sz="1400" dirty="0"/>
          </a:p>
          <a:p>
            <a:pPr marL="457200" lvl="1" indent="0">
              <a:buNone/>
            </a:pPr>
            <a:endParaRPr lang="en-GB" sz="1300" i="1" dirty="0"/>
          </a:p>
          <a:p>
            <a:pPr lvl="1"/>
            <a:endParaRPr lang="en-GB" sz="1300" dirty="0"/>
          </a:p>
          <a:p>
            <a:pPr marL="342900" lvl="1" indent="-342900">
              <a:buClr>
                <a:schemeClr val="bg1"/>
              </a:buClr>
            </a:pPr>
            <a:endParaRPr lang="en-GB" sz="1300" i="1" dirty="0">
              <a:ea typeface="+mn-ea"/>
              <a:cs typeface="+mn-cs"/>
            </a:endParaRPr>
          </a:p>
          <a:p>
            <a:pPr marL="457200" lvl="1" indent="0">
              <a:buNone/>
            </a:pPr>
            <a:endParaRPr lang="en-GB" sz="13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34</a:t>
            </a:fld>
            <a:endParaRPr lang="en-GB" altLang="en-US"/>
          </a:p>
        </p:txBody>
      </p:sp>
      <p:sp>
        <p:nvSpPr>
          <p:cNvPr id="10" name="Round Diagonal Corner Rectangle 9"/>
          <p:cNvSpPr/>
          <p:nvPr/>
        </p:nvSpPr>
        <p:spPr bwMode="auto">
          <a:xfrm>
            <a:off x="784693" y="1585091"/>
            <a:ext cx="7920880" cy="1200669"/>
          </a:xfrm>
          <a:prstGeom prst="round2DiagRect">
            <a:avLst/>
          </a:prstGeom>
          <a:ln>
            <a:headEnd type="none" w="med" len="med"/>
            <a:tailEnd type="none" w="med" len="med"/>
          </a:ln>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3175" lvl="1" algn="ctr"/>
            <a:endParaRPr lang="en-GB" sz="1600" i="1" u="sng" dirty="0"/>
          </a:p>
          <a:p>
            <a:pPr marL="0" indent="0" algn="ctr">
              <a:buNone/>
            </a:pPr>
            <a:r>
              <a:rPr lang="en-GB" sz="2000" dirty="0">
                <a:solidFill>
                  <a:srgbClr val="0F5494"/>
                </a:solidFill>
              </a:rPr>
              <a:t>Travel/stay for staff participating in eligible activities related to the achievement of the project</a:t>
            </a:r>
          </a:p>
          <a:p>
            <a:r>
              <a:rPr lang="en-US" sz="2000" b="1" dirty="0">
                <a:solidFill>
                  <a:srgbClr val="2D5EC1"/>
                </a:solidFill>
              </a:rPr>
              <a:t>Based on the duration of the stay (including travel) of the </a:t>
            </a:r>
            <a:r>
              <a:rPr lang="it-IT" sz="2000" b="1" dirty="0" err="1">
                <a:solidFill>
                  <a:srgbClr val="2D5EC1"/>
                </a:solidFill>
              </a:rPr>
              <a:t>participants</a:t>
            </a:r>
            <a:r>
              <a:rPr lang="it-IT" sz="2000" b="1" dirty="0">
                <a:solidFill>
                  <a:srgbClr val="2D5EC1"/>
                </a:solidFill>
              </a:rPr>
              <a:t>.</a:t>
            </a:r>
            <a:endParaRPr lang="en-GB" sz="2000" b="1" dirty="0">
              <a:solidFill>
                <a:srgbClr val="2D5EC1"/>
              </a:solidFill>
            </a:endParaRPr>
          </a:p>
          <a:p>
            <a:pPr marL="3175" algn="ctr"/>
            <a:endParaRPr lang="en-GB" sz="2000" i="1" dirty="0">
              <a:solidFill>
                <a:srgbClr val="0F5494"/>
              </a:solidFill>
              <a:latin typeface="Verdana" pitchFamily="34" charset="0"/>
            </a:endParaRPr>
          </a:p>
        </p:txBody>
      </p:sp>
      <p:sp>
        <p:nvSpPr>
          <p:cNvPr id="11" name="Right Arrow 10"/>
          <p:cNvSpPr/>
          <p:nvPr/>
        </p:nvSpPr>
        <p:spPr bwMode="auto">
          <a:xfrm>
            <a:off x="4572000" y="3356992"/>
            <a:ext cx="288032" cy="216024"/>
          </a:xfrm>
          <a:prstGeom prst="rightArrow">
            <a:avLst/>
          </a:prstGeom>
          <a:solidFill>
            <a:srgbClr val="0F5494"/>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effectLst/>
              <a:latin typeface="Verdana" pitchFamily="34" charset="0"/>
            </a:endParaRPr>
          </a:p>
        </p:txBody>
      </p:sp>
      <p:pic>
        <p:nvPicPr>
          <p:cNvPr id="12" name="Immagin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13" name="Immagin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812" y="305412"/>
            <a:ext cx="769803" cy="979928"/>
          </a:xfrm>
          <a:prstGeom prst="rect">
            <a:avLst/>
          </a:prstGeom>
        </p:spPr>
      </p:pic>
    </p:spTree>
    <p:extLst>
      <p:ext uri="{BB962C8B-B14F-4D97-AF65-F5344CB8AC3E}">
        <p14:creationId xmlns:p14="http://schemas.microsoft.com/office/powerpoint/2010/main" val="3904350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835696" y="180404"/>
            <a:ext cx="5688632" cy="1325563"/>
          </a:xfrm>
        </p:spPr>
        <p:txBody>
          <a:bodyPr>
            <a:normAutofit/>
          </a:bodyPr>
          <a:lstStyle/>
          <a:p>
            <a:r>
              <a:rPr lang="en-GB" sz="27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Travel costs: rules</a:t>
            </a:r>
            <a:endParaRPr lang="en-US" altLang="en-US" sz="27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endParaRPr>
          </a:p>
        </p:txBody>
      </p:sp>
      <p:sp>
        <p:nvSpPr>
          <p:cNvPr id="83971" name="Rectangle 3"/>
          <p:cNvSpPr>
            <a:spLocks noGrp="1" noChangeArrowheads="1"/>
          </p:cNvSpPr>
          <p:nvPr>
            <p:ph idx="1"/>
          </p:nvPr>
        </p:nvSpPr>
        <p:spPr>
          <a:xfrm>
            <a:off x="628650" y="1825625"/>
            <a:ext cx="7886700" cy="3187551"/>
          </a:xfrm>
        </p:spPr>
        <p:txBody>
          <a:bodyPr>
            <a:normAutofit fontScale="92500" lnSpcReduction="10000"/>
          </a:bodyPr>
          <a:lstStyle/>
          <a:p>
            <a:pPr marL="266700" lvl="1" indent="0">
              <a:buNone/>
            </a:pPr>
            <a:endParaRPr lang="en-GB" sz="1400" b="0" dirty="0"/>
          </a:p>
          <a:p>
            <a:pPr marL="266700" lvl="1" indent="0">
              <a:buNone/>
            </a:pPr>
            <a:endParaRPr lang="en-GB" sz="1400" b="0" dirty="0"/>
          </a:p>
          <a:p>
            <a:pPr marL="266700" lvl="1" indent="0">
              <a:buNone/>
            </a:pPr>
            <a:endParaRPr lang="en-GB" sz="1500" b="0" dirty="0"/>
          </a:p>
          <a:p>
            <a:pPr marL="266700" lvl="1" indent="0">
              <a:buNone/>
            </a:pPr>
            <a:endParaRPr lang="en-GB" sz="1500" b="0" dirty="0">
              <a:solidFill>
                <a:schemeClr val="accent6">
                  <a:lumMod val="75000"/>
                </a:schemeClr>
              </a:solidFill>
            </a:endParaRPr>
          </a:p>
          <a:p>
            <a:pPr marL="266700" lvl="1" indent="0">
              <a:buNone/>
            </a:pPr>
            <a:endParaRPr lang="en-GB" sz="1500" b="0" dirty="0">
              <a:solidFill>
                <a:schemeClr val="accent6">
                  <a:lumMod val="75000"/>
                </a:schemeClr>
              </a:solidFill>
            </a:endParaRPr>
          </a:p>
          <a:p>
            <a:pPr marL="266700" lvl="1" indent="0">
              <a:buNone/>
            </a:pPr>
            <a:endParaRPr lang="en-GB" sz="1500" b="0" dirty="0">
              <a:solidFill>
                <a:schemeClr val="accent6">
                  <a:lumMod val="75000"/>
                </a:schemeClr>
              </a:solidFill>
            </a:endParaRPr>
          </a:p>
          <a:p>
            <a:pPr marL="266700" lvl="1" indent="0">
              <a:buNone/>
            </a:pPr>
            <a:r>
              <a:rPr lang="en-GB" sz="1900" b="0" dirty="0">
                <a:solidFill>
                  <a:schemeClr val="accent6">
                    <a:lumMod val="75000"/>
                  </a:schemeClr>
                </a:solidFill>
              </a:rPr>
              <a:t>Travel distance calculator (one-way travel):</a:t>
            </a:r>
            <a:endParaRPr lang="en-GB" sz="1900" b="0" dirty="0"/>
          </a:p>
          <a:p>
            <a:pPr marL="266700" lvl="1" indent="0">
              <a:buNone/>
            </a:pPr>
            <a:r>
              <a:rPr lang="en-GB" sz="1900" dirty="0">
                <a:hlinkClick r:id="rId3"/>
              </a:rPr>
              <a:t>https://ec.europa.eu/programmes/erasmus-plus/resources/distance-calculator</a:t>
            </a:r>
            <a:endParaRPr lang="en-GB" sz="1900" dirty="0"/>
          </a:p>
          <a:p>
            <a:pPr marL="266700" lvl="1" indent="0">
              <a:buNone/>
            </a:pPr>
            <a:endParaRPr lang="en-GB" dirty="0">
              <a:solidFill>
                <a:srgbClr val="FF0000"/>
              </a:solidFill>
            </a:endParaRPr>
          </a:p>
          <a:p>
            <a:pPr marL="266700" lvl="1" indent="0">
              <a:buNone/>
            </a:pPr>
            <a:endParaRPr lang="en-GB" dirty="0">
              <a:solidFill>
                <a:srgbClr val="FF0000"/>
              </a:solidFill>
            </a:endParaRPr>
          </a:p>
          <a:p>
            <a:pPr marL="266700" lvl="1" indent="0">
              <a:buNone/>
            </a:pPr>
            <a:r>
              <a:rPr lang="en-GB" dirty="0"/>
              <a:t>Calculation</a:t>
            </a:r>
            <a:r>
              <a:rPr lang="en-GB" dirty="0">
                <a:solidFill>
                  <a:srgbClr val="FF0000"/>
                </a:solidFill>
              </a:rPr>
              <a:t>           </a:t>
            </a:r>
          </a:p>
          <a:p>
            <a:pPr marL="266700" lvl="1" indent="0">
              <a:buNone/>
            </a:pPr>
            <a:r>
              <a:rPr lang="en-GB" b="0" dirty="0"/>
              <a:t>unit cost corresponding to applicable </a:t>
            </a:r>
          </a:p>
          <a:p>
            <a:pPr marL="266700" lvl="1" indent="0">
              <a:buNone/>
            </a:pPr>
            <a:r>
              <a:rPr lang="en-GB" b="0" dirty="0"/>
              <a:t>distance band</a:t>
            </a:r>
          </a:p>
          <a:p>
            <a:pPr marL="266700" lvl="1" indent="0">
              <a:buNone/>
            </a:pPr>
            <a:endParaRPr lang="en-GB" sz="1400" dirty="0">
              <a:solidFill>
                <a:srgbClr val="FF0000"/>
              </a:solidFill>
            </a:endParaRPr>
          </a:p>
          <a:p>
            <a:pPr marL="266700" lvl="1" indent="0">
              <a:buNone/>
            </a:pPr>
            <a:endParaRPr lang="en-GB" sz="1500" b="0" dirty="0"/>
          </a:p>
          <a:p>
            <a:pPr marL="266700" lvl="1" indent="0">
              <a:buNone/>
            </a:pPr>
            <a:endParaRPr lang="fr-BE" sz="1500" b="0" dirty="0"/>
          </a:p>
          <a:p>
            <a:pPr marL="266700" lvl="1" indent="0">
              <a:buNone/>
            </a:pPr>
            <a:endParaRPr lang="en-GB" sz="1500" b="0" dirty="0"/>
          </a:p>
        </p:txBody>
      </p:sp>
      <p:sp>
        <p:nvSpPr>
          <p:cNvPr id="3" name="Slide Number Placeholder 2"/>
          <p:cNvSpPr>
            <a:spLocks noGrp="1"/>
          </p:cNvSpPr>
          <p:nvPr>
            <p:ph type="sldNum" sz="quarter" idx="12"/>
          </p:nvPr>
        </p:nvSpPr>
        <p:spPr/>
        <p:txBody>
          <a:bodyPr/>
          <a:lstStyle/>
          <a:p>
            <a:fld id="{14F0E55B-1EBF-4C63-9883-404455EB20A7}" type="slidenum">
              <a:rPr lang="en-GB" altLang="en-US" smtClean="0"/>
              <a:pPr/>
              <a:t>35</a:t>
            </a:fld>
            <a:endParaRPr lang="en-GB" altLang="en-US"/>
          </a:p>
        </p:txBody>
      </p:sp>
      <p:sp>
        <p:nvSpPr>
          <p:cNvPr id="2" name="Right Arrow 1"/>
          <p:cNvSpPr/>
          <p:nvPr/>
        </p:nvSpPr>
        <p:spPr bwMode="auto">
          <a:xfrm>
            <a:off x="2147156" y="4221088"/>
            <a:ext cx="385192" cy="235509"/>
          </a:xfrm>
          <a:prstGeom prst="rightArrow">
            <a:avLst/>
          </a:prstGeom>
          <a:solidFill>
            <a:srgbClr val="0F5494"/>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8032" y="897516"/>
            <a:ext cx="2790825"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 Diagonal Corner Rectangle 6"/>
          <p:cNvSpPr/>
          <p:nvPr/>
        </p:nvSpPr>
        <p:spPr bwMode="auto">
          <a:xfrm>
            <a:off x="467544" y="1799741"/>
            <a:ext cx="8474820" cy="1008112"/>
          </a:xfrm>
          <a:prstGeom prst="round2DiagRect">
            <a:avLst/>
          </a:prstGeom>
          <a:ln>
            <a:headEnd type="none" w="med" len="med"/>
            <a:tailEnd type="none" w="med" len="med"/>
          </a:ln>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3175" lvl="1" algn="ctr"/>
            <a:endParaRPr lang="en-GB" sz="1600" i="1" u="sng" dirty="0"/>
          </a:p>
          <a:p>
            <a:pPr marL="0" indent="0" algn="ctr">
              <a:buNone/>
            </a:pPr>
            <a:endParaRPr lang="en-GB" sz="1700" dirty="0">
              <a:solidFill>
                <a:srgbClr val="0F5494"/>
              </a:solidFill>
            </a:endParaRPr>
          </a:p>
          <a:p>
            <a:pPr marL="0" indent="0" algn="ctr">
              <a:buNone/>
            </a:pPr>
            <a:r>
              <a:rPr lang="en-GB" sz="1700" i="1" dirty="0">
                <a:solidFill>
                  <a:srgbClr val="0F5494"/>
                </a:solidFill>
              </a:rPr>
              <a:t> </a:t>
            </a:r>
            <a:r>
              <a:rPr lang="en-GB" sz="2000" i="1" dirty="0">
                <a:solidFill>
                  <a:srgbClr val="0F5494"/>
                </a:solidFill>
              </a:rPr>
              <a:t>From home institution to venue of activity </a:t>
            </a:r>
          </a:p>
          <a:p>
            <a:pPr marL="0" indent="0" algn="ctr">
              <a:buNone/>
            </a:pPr>
            <a:r>
              <a:rPr lang="en-GB" sz="2000" i="1" dirty="0">
                <a:solidFill>
                  <a:srgbClr val="0F5494"/>
                </a:solidFill>
              </a:rPr>
              <a:t>(project beneficiaries' countries) and return</a:t>
            </a:r>
          </a:p>
          <a:p>
            <a:pPr marL="266700" lvl="1" indent="0">
              <a:buNone/>
            </a:pPr>
            <a:r>
              <a:rPr lang="en-GB" sz="1500" i="1" dirty="0"/>
              <a:t> </a:t>
            </a:r>
          </a:p>
          <a:p>
            <a:pPr marL="3175" algn="ctr"/>
            <a:endParaRPr lang="en-GB" sz="2000" i="1" dirty="0">
              <a:solidFill>
                <a:srgbClr val="0F5494"/>
              </a:solidFill>
              <a:latin typeface="Verdana" pitchFamily="34" charset="0"/>
            </a:endParaRPr>
          </a:p>
        </p:txBody>
      </p:sp>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11" name="Immagin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812" y="305412"/>
            <a:ext cx="769803" cy="979928"/>
          </a:xfrm>
          <a:prstGeom prst="rect">
            <a:avLst/>
          </a:prstGeom>
        </p:spPr>
      </p:pic>
      <p:pic>
        <p:nvPicPr>
          <p:cNvPr id="4" name="Immagine 3"/>
          <p:cNvPicPr>
            <a:picLocks noChangeAspect="1"/>
          </p:cNvPicPr>
          <p:nvPr/>
        </p:nvPicPr>
        <p:blipFill rotWithShape="1">
          <a:blip r:embed="rId7"/>
          <a:srcRect l="33200" t="29840" r="16401" b="30680"/>
          <a:stretch/>
        </p:blipFill>
        <p:spPr>
          <a:xfrm>
            <a:off x="4572000" y="3976543"/>
            <a:ext cx="4234755" cy="2073265"/>
          </a:xfrm>
          <a:prstGeom prst="rect">
            <a:avLst/>
          </a:prstGeom>
          <a:ln>
            <a:solidFill>
              <a:schemeClr val="tx2"/>
            </a:solidFill>
          </a:ln>
        </p:spPr>
      </p:pic>
    </p:spTree>
    <p:extLst>
      <p:ext uri="{BB962C8B-B14F-4D97-AF65-F5344CB8AC3E}">
        <p14:creationId xmlns:p14="http://schemas.microsoft.com/office/powerpoint/2010/main" val="329152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835696" y="180404"/>
            <a:ext cx="5688632" cy="1325563"/>
          </a:xfrm>
        </p:spPr>
        <p:txBody>
          <a:bodyPr>
            <a:normAutofit/>
          </a:bodyPr>
          <a:lstStyle/>
          <a:p>
            <a:r>
              <a:rPr lang="en-GB" sz="27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Travel costs: rules</a:t>
            </a:r>
            <a:endParaRPr lang="en-US" altLang="en-US" sz="27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endParaRPr>
          </a:p>
        </p:txBody>
      </p:sp>
      <p:sp>
        <p:nvSpPr>
          <p:cNvPr id="83971" name="Rectangle 3"/>
          <p:cNvSpPr>
            <a:spLocks noGrp="1" noChangeArrowheads="1"/>
          </p:cNvSpPr>
          <p:nvPr>
            <p:ph idx="1"/>
          </p:nvPr>
        </p:nvSpPr>
        <p:spPr>
          <a:xfrm>
            <a:off x="628650" y="1825625"/>
            <a:ext cx="7886700" cy="3187551"/>
          </a:xfrm>
        </p:spPr>
        <p:txBody>
          <a:bodyPr>
            <a:normAutofit/>
          </a:bodyPr>
          <a:lstStyle/>
          <a:p>
            <a:pPr marL="266700" lvl="1" indent="0">
              <a:buNone/>
            </a:pPr>
            <a:endParaRPr lang="en-GB" sz="1400" b="0" dirty="0"/>
          </a:p>
          <a:p>
            <a:pPr marL="266700" lvl="1" indent="0">
              <a:buNone/>
            </a:pPr>
            <a:endParaRPr lang="en-GB" sz="1400" b="0" dirty="0"/>
          </a:p>
          <a:p>
            <a:pPr marL="266700" lvl="1" indent="0">
              <a:buNone/>
            </a:pPr>
            <a:endParaRPr lang="en-GB" sz="1500" b="0" dirty="0"/>
          </a:p>
          <a:p>
            <a:pPr marL="266700" lvl="1" indent="0">
              <a:buNone/>
            </a:pPr>
            <a:endParaRPr lang="en-GB" sz="1500" b="0" dirty="0">
              <a:solidFill>
                <a:schemeClr val="accent6">
                  <a:lumMod val="75000"/>
                </a:schemeClr>
              </a:solidFill>
            </a:endParaRPr>
          </a:p>
          <a:p>
            <a:pPr marL="266700" lvl="1" indent="0">
              <a:buNone/>
            </a:pPr>
            <a:endParaRPr lang="en-GB" sz="1500" b="0" dirty="0">
              <a:solidFill>
                <a:schemeClr val="accent6">
                  <a:lumMod val="75000"/>
                </a:schemeClr>
              </a:solidFill>
            </a:endParaRPr>
          </a:p>
          <a:p>
            <a:pPr marL="266700" lvl="1" indent="0">
              <a:buNone/>
            </a:pPr>
            <a:endParaRPr lang="en-GB" sz="1500" b="0" dirty="0">
              <a:solidFill>
                <a:schemeClr val="accent6">
                  <a:lumMod val="75000"/>
                </a:schemeClr>
              </a:solidFill>
            </a:endParaRPr>
          </a:p>
          <a:p>
            <a:pPr marL="266700" lvl="1" indent="0">
              <a:buNone/>
            </a:pPr>
            <a:endParaRPr lang="en-GB" sz="1400" dirty="0">
              <a:solidFill>
                <a:srgbClr val="FF0000"/>
              </a:solidFill>
            </a:endParaRPr>
          </a:p>
          <a:p>
            <a:pPr marL="266700" lvl="1" indent="0">
              <a:buNone/>
            </a:pPr>
            <a:endParaRPr lang="en-GB" sz="1500" b="0" dirty="0"/>
          </a:p>
          <a:p>
            <a:pPr marL="266700" lvl="1" indent="0">
              <a:buNone/>
            </a:pPr>
            <a:endParaRPr lang="fr-BE" sz="1500" b="0" dirty="0"/>
          </a:p>
          <a:p>
            <a:pPr marL="266700" lvl="1" indent="0">
              <a:buNone/>
            </a:pPr>
            <a:endParaRPr lang="en-GB" sz="1500" b="0" dirty="0"/>
          </a:p>
        </p:txBody>
      </p:sp>
      <p:sp>
        <p:nvSpPr>
          <p:cNvPr id="3" name="Slide Number Placeholder 2"/>
          <p:cNvSpPr>
            <a:spLocks noGrp="1"/>
          </p:cNvSpPr>
          <p:nvPr>
            <p:ph type="sldNum" sz="quarter" idx="12"/>
          </p:nvPr>
        </p:nvSpPr>
        <p:spPr/>
        <p:txBody>
          <a:bodyPr/>
          <a:lstStyle/>
          <a:p>
            <a:fld id="{14F0E55B-1EBF-4C63-9883-404455EB20A7}" type="slidenum">
              <a:rPr lang="en-GB" altLang="en-US" smtClean="0"/>
              <a:pPr/>
              <a:t>36</a:t>
            </a:fld>
            <a:endParaRPr lang="en-GB" altLang="en-US"/>
          </a:p>
        </p:txBody>
      </p:sp>
      <p:sp>
        <p:nvSpPr>
          <p:cNvPr id="7" name="Round Diagonal Corner Rectangle 6"/>
          <p:cNvSpPr/>
          <p:nvPr/>
        </p:nvSpPr>
        <p:spPr bwMode="auto">
          <a:xfrm>
            <a:off x="345812" y="1505967"/>
            <a:ext cx="8474820" cy="1008112"/>
          </a:xfrm>
          <a:prstGeom prst="round2DiagRect">
            <a:avLst/>
          </a:prstGeom>
          <a:ln>
            <a:headEnd type="none" w="med" len="med"/>
            <a:tailEnd type="none" w="med" len="med"/>
          </a:ln>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3175" lvl="1" algn="ctr"/>
            <a:endParaRPr lang="en-GB" sz="1600" i="1" u="sng" dirty="0"/>
          </a:p>
          <a:p>
            <a:pPr marL="0" indent="0" algn="ctr">
              <a:buNone/>
            </a:pPr>
            <a:endParaRPr lang="en-GB" sz="1700" dirty="0">
              <a:solidFill>
                <a:srgbClr val="0F5494"/>
              </a:solidFill>
            </a:endParaRPr>
          </a:p>
          <a:p>
            <a:pPr algn="ctr"/>
            <a:r>
              <a:rPr lang="en-GB" sz="1700" i="1" dirty="0">
                <a:solidFill>
                  <a:srgbClr val="0F5494"/>
                </a:solidFill>
              </a:rPr>
              <a:t> </a:t>
            </a:r>
            <a:r>
              <a:rPr lang="en-US" sz="2000" i="1" dirty="0">
                <a:solidFill>
                  <a:srgbClr val="0F5494"/>
                </a:solidFill>
              </a:rPr>
              <a:t>Financial support will be provided only for travels that are directly related to the achievement of the objectives of the project</a:t>
            </a:r>
            <a:r>
              <a:rPr lang="en-GB" sz="2000" i="1" dirty="0">
                <a:solidFill>
                  <a:srgbClr val="0F5494"/>
                </a:solidFill>
              </a:rPr>
              <a:t> </a:t>
            </a:r>
          </a:p>
          <a:p>
            <a:pPr marL="3175" algn="ctr"/>
            <a:endParaRPr lang="en-GB" sz="2000" i="1" dirty="0">
              <a:solidFill>
                <a:srgbClr val="0F5494"/>
              </a:solidFill>
              <a:latin typeface="Verdana" pitchFamily="34" charset="0"/>
            </a:endParaRPr>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812" y="305412"/>
            <a:ext cx="769803" cy="979928"/>
          </a:xfrm>
          <a:prstGeom prst="rect">
            <a:avLst/>
          </a:prstGeom>
        </p:spPr>
      </p:pic>
      <p:sp>
        <p:nvSpPr>
          <p:cNvPr id="5" name="Rettangolo 4"/>
          <p:cNvSpPr/>
          <p:nvPr/>
        </p:nvSpPr>
        <p:spPr>
          <a:xfrm>
            <a:off x="404990" y="3188916"/>
            <a:ext cx="8767886" cy="2554545"/>
          </a:xfrm>
          <a:prstGeom prst="rect">
            <a:avLst/>
          </a:prstGeom>
        </p:spPr>
        <p:txBody>
          <a:bodyPr wrap="square">
            <a:spAutoFit/>
          </a:bodyPr>
          <a:lstStyle/>
          <a:p>
            <a:r>
              <a:rPr lang="en-US" sz="2000" dirty="0">
                <a:solidFill>
                  <a:srgbClr val="000000"/>
                </a:solidFill>
                <a:latin typeface="Calibri" panose="020F0502020204030204" pitchFamily="34" charset="0"/>
              </a:rPr>
              <a:t>Contribution to unit costs: </a:t>
            </a:r>
          </a:p>
          <a:p>
            <a:r>
              <a:rPr lang="en-US" sz="2000" dirty="0">
                <a:solidFill>
                  <a:srgbClr val="000000"/>
                </a:solidFill>
                <a:latin typeface="Calibri" panose="020F0502020204030204" pitchFamily="34" charset="0"/>
              </a:rPr>
              <a:t>	</a:t>
            </a:r>
          </a:p>
          <a:p>
            <a:r>
              <a:rPr lang="en-US" sz="2000" dirty="0">
                <a:solidFill>
                  <a:srgbClr val="000000"/>
                </a:solidFill>
                <a:latin typeface="Calibri" panose="020F0502020204030204" pitchFamily="34" charset="0"/>
              </a:rPr>
              <a:t>For travel distances between 10 and 99KM: 20 EUR per participant 	 	</a:t>
            </a:r>
          </a:p>
          <a:p>
            <a:r>
              <a:rPr lang="en-US" sz="2000" b="1" dirty="0">
                <a:solidFill>
                  <a:srgbClr val="000000"/>
                </a:solidFill>
                <a:latin typeface="Calibri" panose="020F0502020204030204" pitchFamily="34" charset="0"/>
              </a:rPr>
              <a:t>For travel distances between 100 and 499 KM: </a:t>
            </a:r>
            <a:r>
              <a:rPr lang="it-IT" sz="2000" b="1" dirty="0">
                <a:solidFill>
                  <a:srgbClr val="000000"/>
                </a:solidFill>
                <a:latin typeface="Calibri" panose="020F0502020204030204" pitchFamily="34" charset="0"/>
              </a:rPr>
              <a:t>180 EUR per </a:t>
            </a:r>
            <a:r>
              <a:rPr lang="it-IT" sz="2000" b="1" dirty="0" err="1">
                <a:solidFill>
                  <a:srgbClr val="000000"/>
                </a:solidFill>
                <a:latin typeface="Calibri" panose="020F0502020204030204" pitchFamily="34" charset="0"/>
              </a:rPr>
              <a:t>participant</a:t>
            </a:r>
            <a:r>
              <a:rPr lang="it-IT" sz="2000" b="1" dirty="0">
                <a:solidFill>
                  <a:srgbClr val="000000"/>
                </a:solidFill>
                <a:latin typeface="Calibri" panose="020F0502020204030204" pitchFamily="34" charset="0"/>
              </a:rPr>
              <a:t> </a:t>
            </a:r>
            <a:r>
              <a:rPr lang="it-IT" sz="2000" dirty="0">
                <a:solidFill>
                  <a:srgbClr val="000000"/>
                </a:solidFill>
                <a:latin typeface="Calibri" panose="020F0502020204030204" pitchFamily="34" charset="0"/>
              </a:rPr>
              <a:t>	</a:t>
            </a:r>
          </a:p>
          <a:p>
            <a:r>
              <a:rPr lang="en-US" sz="2000" b="1" dirty="0">
                <a:solidFill>
                  <a:srgbClr val="000000"/>
                </a:solidFill>
                <a:latin typeface="Calibri" panose="020F0502020204030204" pitchFamily="34" charset="0"/>
              </a:rPr>
              <a:t>For travel distances between 500 and 1999 KM: </a:t>
            </a:r>
            <a:r>
              <a:rPr lang="it-IT" sz="2000" b="1" dirty="0">
                <a:solidFill>
                  <a:srgbClr val="000000"/>
                </a:solidFill>
                <a:latin typeface="Calibri" panose="020F0502020204030204" pitchFamily="34" charset="0"/>
              </a:rPr>
              <a:t>275 EUR per </a:t>
            </a:r>
            <a:r>
              <a:rPr lang="it-IT" sz="2000" b="1" dirty="0" err="1">
                <a:solidFill>
                  <a:srgbClr val="000000"/>
                </a:solidFill>
                <a:latin typeface="Calibri" panose="020F0502020204030204" pitchFamily="34" charset="0"/>
              </a:rPr>
              <a:t>participant</a:t>
            </a:r>
            <a:r>
              <a:rPr lang="it-IT" sz="2000" b="1" dirty="0">
                <a:solidFill>
                  <a:srgbClr val="000000"/>
                </a:solidFill>
                <a:latin typeface="Calibri" panose="020F0502020204030204" pitchFamily="34" charset="0"/>
              </a:rPr>
              <a:t> </a:t>
            </a:r>
            <a:r>
              <a:rPr lang="it-IT" sz="2000" dirty="0">
                <a:solidFill>
                  <a:srgbClr val="000000"/>
                </a:solidFill>
                <a:latin typeface="Calibri" panose="020F0502020204030204" pitchFamily="34" charset="0"/>
              </a:rPr>
              <a:t>	</a:t>
            </a:r>
          </a:p>
          <a:p>
            <a:r>
              <a:rPr lang="en-US" sz="2000" b="1" dirty="0">
                <a:solidFill>
                  <a:srgbClr val="000000"/>
                </a:solidFill>
                <a:latin typeface="Calibri" panose="020F0502020204030204" pitchFamily="34" charset="0"/>
              </a:rPr>
              <a:t>For travel distances between 2000 and 2999 KM: </a:t>
            </a:r>
            <a:r>
              <a:rPr lang="it-IT" sz="2000" b="1" dirty="0">
                <a:solidFill>
                  <a:srgbClr val="000000"/>
                </a:solidFill>
                <a:latin typeface="Calibri" panose="020F0502020204030204" pitchFamily="34" charset="0"/>
              </a:rPr>
              <a:t>360 EUR per </a:t>
            </a:r>
            <a:r>
              <a:rPr lang="it-IT" sz="2000" b="1" dirty="0" err="1">
                <a:solidFill>
                  <a:srgbClr val="000000"/>
                </a:solidFill>
                <a:latin typeface="Calibri" panose="020F0502020204030204" pitchFamily="34" charset="0"/>
              </a:rPr>
              <a:t>participant</a:t>
            </a:r>
            <a:r>
              <a:rPr lang="it-IT" sz="2000" b="1" dirty="0">
                <a:solidFill>
                  <a:srgbClr val="000000"/>
                </a:solidFill>
                <a:latin typeface="Calibri" panose="020F0502020204030204" pitchFamily="34" charset="0"/>
              </a:rPr>
              <a:t> </a:t>
            </a:r>
            <a:r>
              <a:rPr lang="it-IT" sz="2000" dirty="0">
                <a:solidFill>
                  <a:srgbClr val="000000"/>
                </a:solidFill>
                <a:latin typeface="Calibri" panose="020F0502020204030204" pitchFamily="34" charset="0"/>
              </a:rPr>
              <a:t>	</a:t>
            </a:r>
          </a:p>
          <a:p>
            <a:r>
              <a:rPr lang="en-US" sz="2000" b="1" dirty="0">
                <a:solidFill>
                  <a:srgbClr val="000000"/>
                </a:solidFill>
                <a:latin typeface="Calibri" panose="020F0502020204030204" pitchFamily="34" charset="0"/>
              </a:rPr>
              <a:t>For travel distances between 3000 and 3999 KM: 530 EUR per participant 	</a:t>
            </a:r>
          </a:p>
          <a:p>
            <a:r>
              <a:rPr lang="en-US" sz="2000" b="1" dirty="0">
                <a:solidFill>
                  <a:srgbClr val="000000"/>
                </a:solidFill>
                <a:latin typeface="Calibri" panose="020F0502020204030204" pitchFamily="34" charset="0"/>
              </a:rPr>
              <a:t>For travel distances between 4000 and 7999 KM: </a:t>
            </a:r>
            <a:r>
              <a:rPr lang="it-IT" sz="2000" b="1" dirty="0">
                <a:solidFill>
                  <a:srgbClr val="000000"/>
                </a:solidFill>
                <a:latin typeface="Calibri" panose="020F0502020204030204" pitchFamily="34" charset="0"/>
              </a:rPr>
              <a:t>820 EUR per </a:t>
            </a:r>
            <a:r>
              <a:rPr lang="it-IT" sz="2000" b="1" dirty="0" err="1">
                <a:solidFill>
                  <a:srgbClr val="000000"/>
                </a:solidFill>
                <a:latin typeface="Calibri" panose="020F0502020204030204" pitchFamily="34" charset="0"/>
              </a:rPr>
              <a:t>participant</a:t>
            </a:r>
            <a:r>
              <a:rPr lang="it-IT" sz="2000" b="1"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1656975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240285" y="439046"/>
            <a:ext cx="4663430" cy="952849"/>
          </a:xfrm>
        </p:spPr>
        <p:txBody>
          <a:bodyPr>
            <a:normAutofit/>
          </a:bodyPr>
          <a:lstStyle/>
          <a:p>
            <a:r>
              <a:rPr lang="en-GB" sz="27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Costs of stay: specific rules</a:t>
            </a:r>
            <a:endParaRPr lang="en-US" altLang="en-US" dirty="0"/>
          </a:p>
        </p:txBody>
      </p:sp>
      <p:sp>
        <p:nvSpPr>
          <p:cNvPr id="83971" name="Rectangle 3"/>
          <p:cNvSpPr>
            <a:spLocks noGrp="1" noChangeArrowheads="1"/>
          </p:cNvSpPr>
          <p:nvPr>
            <p:ph idx="1"/>
          </p:nvPr>
        </p:nvSpPr>
        <p:spPr/>
        <p:txBody>
          <a:bodyPr>
            <a:normAutofit/>
          </a:bodyPr>
          <a:lstStyle/>
          <a:p>
            <a:pPr marL="88900" lvl="1" indent="0" algn="just">
              <a:buNone/>
            </a:pPr>
            <a:endParaRPr lang="en-GB" sz="1400" b="0" dirty="0"/>
          </a:p>
          <a:p>
            <a:pPr marL="88900" lvl="1" indent="0" algn="just">
              <a:buNone/>
            </a:pPr>
            <a:endParaRPr lang="en-GB" sz="1400" b="0" dirty="0"/>
          </a:p>
          <a:p>
            <a:pPr marL="88900" lvl="1" indent="0" algn="just">
              <a:buNone/>
            </a:pPr>
            <a:endParaRPr lang="en-GB" sz="1400" b="0" dirty="0"/>
          </a:p>
          <a:p>
            <a:pPr marL="88900" lvl="1" indent="0" algn="just">
              <a:buNone/>
            </a:pPr>
            <a:endParaRPr lang="en-GB" sz="1400" b="0" dirty="0"/>
          </a:p>
          <a:p>
            <a:pPr marL="0" indent="0">
              <a:buNone/>
            </a:pPr>
            <a:r>
              <a:rPr lang="en-GB" sz="1600" b="1" i="0" dirty="0"/>
              <a:t>Calculation: </a:t>
            </a:r>
          </a:p>
          <a:p>
            <a:pPr marL="0" indent="0">
              <a:buNone/>
            </a:pPr>
            <a:r>
              <a:rPr lang="en-GB" sz="1600" b="1" i="0" dirty="0"/>
              <a:t>number of days of activities (including travel) </a:t>
            </a:r>
            <a:r>
              <a:rPr lang="en-GB" sz="1600" b="1" dirty="0"/>
              <a:t>= </a:t>
            </a:r>
            <a:r>
              <a:rPr lang="en-GB" sz="1600" b="1" i="0" dirty="0"/>
              <a:t>Number of unit costs</a:t>
            </a:r>
          </a:p>
          <a:p>
            <a:pPr marL="0" indent="0">
              <a:buNone/>
            </a:pPr>
            <a:endParaRPr lang="en-GB" sz="1600" b="1" i="0" dirty="0"/>
          </a:p>
          <a:p>
            <a:pPr marL="0" indent="0" algn="ctr">
              <a:buNone/>
            </a:pPr>
            <a:r>
              <a:rPr lang="en-GB" sz="1600" dirty="0"/>
              <a:t>Unit costs for </a:t>
            </a:r>
            <a:r>
              <a:rPr lang="en-GB" sz="1600" b="1" dirty="0"/>
              <a:t>staff</a:t>
            </a:r>
            <a:endParaRPr lang="en-GB" sz="1600" b="1" i="0" dirty="0"/>
          </a:p>
          <a:p>
            <a:pPr marL="0" lvl="0" indent="0">
              <a:buNone/>
            </a:pPr>
            <a:r>
              <a:rPr lang="en-GB" sz="1400" dirty="0"/>
              <a:t>	</a:t>
            </a:r>
            <a:endParaRPr lang="en-GB" sz="1400" b="1" dirty="0">
              <a:solidFill>
                <a:srgbClr val="FF0000"/>
              </a:solidFill>
            </a:endParaRPr>
          </a:p>
          <a:p>
            <a:pPr marL="0" lvl="0" indent="0" algn="ctr">
              <a:buNone/>
            </a:pPr>
            <a:endParaRPr lang="en-GB" sz="1400" b="1" dirty="0">
              <a:solidFill>
                <a:srgbClr val="FF0000"/>
              </a:solidFill>
            </a:endParaRPr>
          </a:p>
          <a:p>
            <a:endParaRPr lang="en-GB" sz="1400" dirty="0"/>
          </a:p>
        </p:txBody>
      </p:sp>
      <p:sp>
        <p:nvSpPr>
          <p:cNvPr id="3" name="Slide Number Placeholder 2"/>
          <p:cNvSpPr>
            <a:spLocks noGrp="1"/>
          </p:cNvSpPr>
          <p:nvPr>
            <p:ph type="sldNum" sz="quarter" idx="12"/>
          </p:nvPr>
        </p:nvSpPr>
        <p:spPr/>
        <p:txBody>
          <a:bodyPr/>
          <a:lstStyle/>
          <a:p>
            <a:endParaRPr lang="en-GB" altLang="en-US" dirty="0"/>
          </a:p>
          <a:p>
            <a:fld id="{14F0E55B-1EBF-4C63-9883-404455EB20A7}" type="slidenum">
              <a:rPr lang="en-GB" altLang="en-US" smtClean="0"/>
              <a:pPr/>
              <a:t>37</a:t>
            </a:fld>
            <a:endParaRPr lang="en-GB" altLang="en-US" dirty="0"/>
          </a:p>
        </p:txBody>
      </p:sp>
      <p:sp>
        <p:nvSpPr>
          <p:cNvPr id="7" name="Round Diagonal Corner Rectangle 6"/>
          <p:cNvSpPr/>
          <p:nvPr/>
        </p:nvSpPr>
        <p:spPr bwMode="auto">
          <a:xfrm>
            <a:off x="637585" y="1497490"/>
            <a:ext cx="7920880" cy="1211429"/>
          </a:xfrm>
          <a:prstGeom prst="round2DiagRect">
            <a:avLst/>
          </a:prstGeom>
          <a:ln>
            <a:headEnd type="none" w="med" len="med"/>
            <a:tailEnd type="none" w="med" len="med"/>
          </a:ln>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88900" lvl="1" indent="0" algn="just">
              <a:buNone/>
            </a:pPr>
            <a:r>
              <a:rPr lang="en-GB" sz="2000" dirty="0">
                <a:solidFill>
                  <a:srgbClr val="0F5494"/>
                </a:solidFill>
              </a:rPr>
              <a:t>Staff activities outside city of their home institution.</a:t>
            </a:r>
          </a:p>
          <a:p>
            <a:pPr marL="88900" lvl="1" indent="0" algn="just">
              <a:buNone/>
            </a:pPr>
            <a:r>
              <a:rPr lang="en-US" sz="2000" dirty="0">
                <a:solidFill>
                  <a:srgbClr val="0F5494"/>
                </a:solidFill>
              </a:rPr>
              <a:t>Costs for subsistence, accommodation, local and public transport such as bus and taxi, personal or optional health insurance.</a:t>
            </a:r>
            <a:r>
              <a:rPr lang="en-GB" sz="2000" dirty="0">
                <a:solidFill>
                  <a:srgbClr val="0F5494"/>
                </a:solidFill>
              </a:rPr>
              <a:t> </a:t>
            </a:r>
          </a:p>
        </p:txBody>
      </p:sp>
      <p:graphicFrame>
        <p:nvGraphicFramePr>
          <p:cNvPr id="4" name="Table 3"/>
          <p:cNvGraphicFramePr>
            <a:graphicFrameLocks noGrp="1"/>
          </p:cNvGraphicFramePr>
          <p:nvPr>
            <p:extLst/>
          </p:nvPr>
        </p:nvGraphicFramePr>
        <p:xfrm>
          <a:off x="730713" y="4437112"/>
          <a:ext cx="7560840" cy="895157"/>
        </p:xfrm>
        <a:graphic>
          <a:graphicData uri="http://schemas.openxmlformats.org/drawingml/2006/table">
            <a:tbl>
              <a:tblPr firstRow="1" bandRow="1">
                <a:tableStyleId>{5C22544A-7EE6-4342-B048-85BDC9FD1C3A}</a:tableStyleId>
              </a:tblPr>
              <a:tblGrid>
                <a:gridCol w="3780420">
                  <a:extLst>
                    <a:ext uri="{9D8B030D-6E8A-4147-A177-3AD203B41FA5}">
                      <a16:colId xmlns:a16="http://schemas.microsoft.com/office/drawing/2014/main" val="20000"/>
                    </a:ext>
                  </a:extLst>
                </a:gridCol>
                <a:gridCol w="3780420">
                  <a:extLst>
                    <a:ext uri="{9D8B030D-6E8A-4147-A177-3AD203B41FA5}">
                      <a16:colId xmlns:a16="http://schemas.microsoft.com/office/drawing/2014/main" val="20001"/>
                    </a:ext>
                  </a:extLst>
                </a:gridCol>
              </a:tblGrid>
              <a:tr h="377197">
                <a:tc>
                  <a:txBody>
                    <a:bodyPr/>
                    <a:lstStyle/>
                    <a:p>
                      <a:r>
                        <a:rPr lang="en-GB" sz="2000" b="0" dirty="0">
                          <a:solidFill>
                            <a:schemeClr val="tx1"/>
                          </a:solidFill>
                        </a:rPr>
                        <a:t>Staff</a:t>
                      </a:r>
                    </a:p>
                  </a:txBody>
                  <a:tcPr>
                    <a:solidFill>
                      <a:srgbClr val="DDF0C8"/>
                    </a:solidFill>
                  </a:tcPr>
                </a:tc>
                <a:tc>
                  <a:txBody>
                    <a:bodyPr/>
                    <a:lstStyle/>
                    <a:p>
                      <a:pPr marL="0" algn="ctr" defTabSz="914400" rtl="0" eaLnBrk="1" latinLnBrk="0" hangingPunct="1"/>
                      <a:r>
                        <a:rPr lang="en-GB" sz="2000" b="1" kern="1200" dirty="0">
                          <a:solidFill>
                            <a:schemeClr val="tx1"/>
                          </a:solidFill>
                          <a:latin typeface="+mn-lt"/>
                          <a:ea typeface="+mn-ea"/>
                          <a:cs typeface="+mn-cs"/>
                        </a:rPr>
                        <a:t>120 €</a:t>
                      </a:r>
                    </a:p>
                  </a:txBody>
                  <a:tcPr>
                    <a:solidFill>
                      <a:srgbClr val="DDF0C8"/>
                    </a:solidFill>
                  </a:tcPr>
                </a:tc>
                <a:extLst>
                  <a:ext uri="{0D108BD9-81ED-4DB2-BD59-A6C34878D82A}">
                    <a16:rowId xmlns:a16="http://schemas.microsoft.com/office/drawing/2014/main" val="10000"/>
                  </a:ext>
                </a:extLst>
              </a:tr>
              <a:tr h="498917">
                <a:tc>
                  <a:txBody>
                    <a:bodyPr/>
                    <a:lstStyle/>
                    <a:p>
                      <a:pPr marL="0" algn="l" defTabSz="914400" rtl="0" eaLnBrk="1" latinLnBrk="0" hangingPunct="1"/>
                      <a:r>
                        <a:rPr lang="en-GB" sz="1600" b="0" i="1" kern="1200" dirty="0">
                          <a:solidFill>
                            <a:schemeClr val="tx1"/>
                          </a:solidFill>
                        </a:rPr>
                        <a:t>DAYS</a:t>
                      </a:r>
                      <a:endParaRPr lang="en-GB" sz="1600" b="0" i="1" kern="1200" dirty="0">
                        <a:solidFill>
                          <a:schemeClr val="tx1"/>
                        </a:solidFill>
                        <a:latin typeface="+mn-lt"/>
                        <a:ea typeface="+mn-ea"/>
                        <a:cs typeface="+mn-cs"/>
                      </a:endParaRPr>
                    </a:p>
                  </a:txBody>
                  <a:tcPr anchor="ctr">
                    <a:solidFill>
                      <a:schemeClr val="accent1">
                        <a:lumMod val="90000"/>
                      </a:schemeClr>
                    </a:solidFill>
                  </a:tcPr>
                </a:tc>
                <a:tc>
                  <a:txBody>
                    <a:bodyPr/>
                    <a:lstStyle/>
                    <a:p>
                      <a:pPr marL="0" algn="ctr" defTabSz="914400" rtl="0" eaLnBrk="1" latinLnBrk="0" hangingPunct="1"/>
                      <a:r>
                        <a:rPr lang="en-GB" sz="1600" b="0" i="1" kern="1200" dirty="0">
                          <a:solidFill>
                            <a:schemeClr val="tx1"/>
                          </a:solidFill>
                          <a:latin typeface="+mn-lt"/>
                          <a:ea typeface="+mn-ea"/>
                          <a:cs typeface="+mn-cs"/>
                        </a:rPr>
                        <a:t>Up to 14</a:t>
                      </a:r>
                      <a:r>
                        <a:rPr lang="en-GB" sz="1600" b="0" i="1" kern="1200" baseline="30000" dirty="0">
                          <a:solidFill>
                            <a:schemeClr val="tx1"/>
                          </a:solidFill>
                          <a:latin typeface="+mn-lt"/>
                          <a:ea typeface="+mn-ea"/>
                          <a:cs typeface="+mn-cs"/>
                        </a:rPr>
                        <a:t>th</a:t>
                      </a:r>
                      <a:r>
                        <a:rPr lang="en-GB" sz="1600" b="0" i="1" kern="1200" dirty="0">
                          <a:solidFill>
                            <a:schemeClr val="tx1"/>
                          </a:solidFill>
                          <a:latin typeface="+mn-lt"/>
                          <a:ea typeface="+mn-ea"/>
                          <a:cs typeface="+mn-cs"/>
                        </a:rPr>
                        <a:t> day</a:t>
                      </a:r>
                    </a:p>
                  </a:txBody>
                  <a:tcPr anchor="ctr">
                    <a:solidFill>
                      <a:schemeClr val="accent1">
                        <a:lumMod val="90000"/>
                      </a:schemeClr>
                    </a:solidFill>
                  </a:tcPr>
                </a:tc>
                <a:extLst>
                  <a:ext uri="{0D108BD9-81ED-4DB2-BD59-A6C34878D82A}">
                    <a16:rowId xmlns:a16="http://schemas.microsoft.com/office/drawing/2014/main" val="10001"/>
                  </a:ext>
                </a:extLst>
              </a:tr>
            </a:tbl>
          </a:graphicData>
        </a:graphic>
      </p:graphicFrame>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14" name="Immagin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812" y="305412"/>
            <a:ext cx="769803" cy="979928"/>
          </a:xfrm>
          <a:prstGeom prst="rect">
            <a:avLst/>
          </a:prstGeom>
        </p:spPr>
      </p:pic>
    </p:spTree>
    <p:extLst>
      <p:ext uri="{BB962C8B-B14F-4D97-AF65-F5344CB8AC3E}">
        <p14:creationId xmlns:p14="http://schemas.microsoft.com/office/powerpoint/2010/main" val="1243658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05049" y="910415"/>
            <a:ext cx="7740860" cy="566738"/>
          </a:xfrm>
        </p:spPr>
        <p:txBody>
          <a:bodyPr>
            <a:normAutofit/>
          </a:bodyPr>
          <a:lstStyle/>
          <a:p>
            <a:pPr algn="ctr"/>
            <a:r>
              <a:rPr lang="en-GB"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TRAVEL AND COST OF STAY: Supporting documents</a:t>
            </a:r>
          </a:p>
        </p:txBody>
      </p:sp>
      <p:sp>
        <p:nvSpPr>
          <p:cNvPr id="4" name="Slide Number Placeholder 3"/>
          <p:cNvSpPr>
            <a:spLocks noGrp="1"/>
          </p:cNvSpPr>
          <p:nvPr>
            <p:ph type="sldNum" sz="quarter" idx="12"/>
          </p:nvPr>
        </p:nvSpPr>
        <p:spPr/>
        <p:txBody>
          <a:bodyPr/>
          <a:lstStyle/>
          <a:p>
            <a:endParaRPr lang="en-GB"/>
          </a:p>
          <a:p>
            <a:fld id="{E02D3809-15FD-45C1-8290-613EA6032538}" type="slidenum">
              <a:rPr lang="en-GB" smtClean="0"/>
              <a:pPr/>
              <a:t>38</a:t>
            </a:fld>
            <a:endParaRPr lang="en-GB" dirty="0"/>
          </a:p>
        </p:txBody>
      </p:sp>
      <p:grpSp>
        <p:nvGrpSpPr>
          <p:cNvPr id="5" name="Gruppo 4"/>
          <p:cNvGrpSpPr/>
          <p:nvPr/>
        </p:nvGrpSpPr>
        <p:grpSpPr>
          <a:xfrm>
            <a:off x="653928" y="1976565"/>
            <a:ext cx="8034349" cy="2304256"/>
            <a:chOff x="611560" y="1561912"/>
            <a:chExt cx="8034349" cy="2304256"/>
          </a:xfrm>
        </p:grpSpPr>
        <p:graphicFrame>
          <p:nvGraphicFramePr>
            <p:cNvPr id="3" name="Diagram 2"/>
            <p:cNvGraphicFramePr/>
            <p:nvPr>
              <p:extLst/>
            </p:nvPr>
          </p:nvGraphicFramePr>
          <p:xfrm>
            <a:off x="611560" y="1561912"/>
            <a:ext cx="8034349" cy="230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593496" y="3553073"/>
              <a:ext cx="1978427" cy="292388"/>
            </a:xfrm>
            <a:prstGeom prst="rect">
              <a:avLst/>
            </a:prstGeom>
          </p:spPr>
          <p:txBody>
            <a:bodyPr wrap="none">
              <a:spAutoFit/>
            </a:bodyPr>
            <a:lstStyle/>
            <a:p>
              <a:r>
                <a:rPr lang="en-GB" sz="1300" b="1" i="1" dirty="0"/>
                <a:t>*</a:t>
              </a:r>
              <a:r>
                <a:rPr lang="en-GB" sz="1300" i="1" dirty="0"/>
                <a:t>Non-exhaustive list</a:t>
              </a:r>
              <a:r>
                <a:rPr lang="en-GB" sz="1300" b="1" i="1" dirty="0"/>
                <a:t> </a:t>
              </a:r>
            </a:p>
          </p:txBody>
        </p:sp>
      </p:grpSp>
      <p:sp>
        <p:nvSpPr>
          <p:cNvPr id="8" name="Round Diagonal Corner Rectangle 7"/>
          <p:cNvSpPr/>
          <p:nvPr/>
        </p:nvSpPr>
        <p:spPr bwMode="auto">
          <a:xfrm>
            <a:off x="730713" y="4538468"/>
            <a:ext cx="7920880" cy="973968"/>
          </a:xfrm>
          <a:prstGeom prst="round2DiagRect">
            <a:avLst/>
          </a:prstGeom>
          <a:ln>
            <a:headEnd type="none" w="med" len="med"/>
            <a:tailEnd type="none" w="med" len="med"/>
          </a:ln>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GB" sz="1600" b="1" i="1" dirty="0">
                <a:solidFill>
                  <a:srgbClr val="C00000"/>
                </a:solidFill>
              </a:rPr>
              <a:t>To send with Final Financial statement</a:t>
            </a:r>
            <a:endParaRPr lang="en-GB" sz="1500" i="1" dirty="0">
              <a:solidFill>
                <a:srgbClr val="0F5494"/>
              </a:solidFill>
              <a:latin typeface="Verdana" pitchFamily="34" charset="0"/>
            </a:endParaRPr>
          </a:p>
        </p:txBody>
      </p:sp>
      <p:sp>
        <p:nvSpPr>
          <p:cNvPr id="11" name="Rounded Rectangle 4"/>
          <p:cNvSpPr/>
          <p:nvPr/>
        </p:nvSpPr>
        <p:spPr>
          <a:xfrm>
            <a:off x="3460065" y="2397725"/>
            <a:ext cx="2422076" cy="14619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endParaRPr lang="en-GB" sz="2000" kern="1200" dirty="0"/>
          </a:p>
        </p:txBody>
      </p:sp>
      <p:sp>
        <p:nvSpPr>
          <p:cNvPr id="17" name="Round Same Side Corner Rectangle 4"/>
          <p:cNvSpPr/>
          <p:nvPr/>
        </p:nvSpPr>
        <p:spPr>
          <a:xfrm>
            <a:off x="3331485" y="4018578"/>
            <a:ext cx="4480876" cy="7649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0" algn="l" defTabSz="533400">
              <a:lnSpc>
                <a:spcPct val="90000"/>
              </a:lnSpc>
              <a:spcBef>
                <a:spcPct val="0"/>
              </a:spcBef>
              <a:spcAft>
                <a:spcPct val="15000"/>
              </a:spcAft>
              <a:buChar char="••"/>
            </a:pPr>
            <a:endParaRPr lang="en-GB" sz="1200" kern="1200" dirty="0">
              <a:solidFill>
                <a:schemeClr val="accent2"/>
              </a:solidFill>
            </a:endParaRPr>
          </a:p>
          <a:p>
            <a:pPr marL="114300" lvl="1" indent="0" algn="l" defTabSz="577850">
              <a:lnSpc>
                <a:spcPct val="90000"/>
              </a:lnSpc>
              <a:spcBef>
                <a:spcPct val="0"/>
              </a:spcBef>
              <a:spcAft>
                <a:spcPct val="15000"/>
              </a:spcAft>
              <a:buChar char="••"/>
            </a:pPr>
            <a:endParaRPr lang="en-GB" sz="1300" kern="1200" dirty="0">
              <a:solidFill>
                <a:schemeClr val="accent2"/>
              </a:solidFill>
            </a:endParaRPr>
          </a:p>
          <a:p>
            <a:pPr marL="177800" lvl="1" indent="-177800" algn="l" defTabSz="533400">
              <a:lnSpc>
                <a:spcPct val="90000"/>
              </a:lnSpc>
              <a:spcBef>
                <a:spcPct val="0"/>
              </a:spcBef>
              <a:spcAft>
                <a:spcPct val="15000"/>
              </a:spcAft>
              <a:buChar char="••"/>
            </a:pPr>
            <a:endParaRPr lang="en-GB" sz="1200" kern="1200" dirty="0">
              <a:solidFill>
                <a:schemeClr val="accent2"/>
              </a:solidFill>
            </a:endParaRPr>
          </a:p>
          <a:p>
            <a:pPr marL="114300" lvl="1" indent="0" algn="l" defTabSz="533400">
              <a:lnSpc>
                <a:spcPct val="90000"/>
              </a:lnSpc>
              <a:spcBef>
                <a:spcPct val="0"/>
              </a:spcBef>
              <a:spcAft>
                <a:spcPct val="15000"/>
              </a:spcAft>
              <a:buChar char="••"/>
            </a:pPr>
            <a:endParaRPr lang="en-GB" sz="1200" kern="1200" dirty="0">
              <a:solidFill>
                <a:schemeClr val="accent2"/>
              </a:solidFill>
            </a:endParaRPr>
          </a:p>
        </p:txBody>
      </p:sp>
      <p:sp>
        <p:nvSpPr>
          <p:cNvPr id="20" name="Round Same Side Corner Rectangle 4"/>
          <p:cNvSpPr/>
          <p:nvPr/>
        </p:nvSpPr>
        <p:spPr>
          <a:xfrm>
            <a:off x="3321315" y="4233648"/>
            <a:ext cx="4779076" cy="8703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7800" lvl="1" indent="-177800" algn="l" defTabSz="533400">
              <a:lnSpc>
                <a:spcPct val="90000"/>
              </a:lnSpc>
              <a:spcBef>
                <a:spcPct val="0"/>
              </a:spcBef>
              <a:spcAft>
                <a:spcPct val="15000"/>
              </a:spcAft>
              <a:buChar char="••"/>
            </a:pPr>
            <a:endParaRPr lang="en-GB" sz="1200" kern="1200" dirty="0">
              <a:solidFill>
                <a:schemeClr val="accent2"/>
              </a:solidFill>
            </a:endParaRPr>
          </a:p>
          <a:p>
            <a:pPr marL="114300" lvl="1" indent="0" algn="l" defTabSz="533400">
              <a:lnSpc>
                <a:spcPct val="90000"/>
              </a:lnSpc>
              <a:spcBef>
                <a:spcPct val="0"/>
              </a:spcBef>
              <a:spcAft>
                <a:spcPct val="15000"/>
              </a:spcAft>
              <a:buChar char="••"/>
            </a:pPr>
            <a:endParaRPr lang="en-GB" sz="1200" kern="1200" dirty="0">
              <a:solidFill>
                <a:schemeClr val="accent2"/>
              </a:solidFill>
            </a:endParaRPr>
          </a:p>
        </p:txBody>
      </p:sp>
      <p:pic>
        <p:nvPicPr>
          <p:cNvPr id="22" name="Immagin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13" name="Immagin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5812" y="305412"/>
            <a:ext cx="769803" cy="979928"/>
          </a:xfrm>
          <a:prstGeom prst="rect">
            <a:avLst/>
          </a:prstGeom>
        </p:spPr>
      </p:pic>
    </p:spTree>
    <p:extLst>
      <p:ext uri="{BB962C8B-B14F-4D97-AF65-F5344CB8AC3E}">
        <p14:creationId xmlns:p14="http://schemas.microsoft.com/office/powerpoint/2010/main" val="1395269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539552" y="1076057"/>
            <a:ext cx="7344816" cy="812427"/>
          </a:xfrm>
        </p:spPr>
        <p:txBody>
          <a:bodyPr>
            <a:normAutofit fontScale="90000"/>
          </a:bodyPr>
          <a:lstStyle/>
          <a:p>
            <a:pPr algn="ctr"/>
            <a:r>
              <a:rPr lang="en-GB" sz="32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Important recommendations for Equipment</a:t>
            </a:r>
            <a:r>
              <a:rPr lang="en-GB" altLang="en-US" sz="32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 </a:t>
            </a:r>
            <a:endParaRPr lang="en-US" altLang="en-US" sz="3200" dirty="0"/>
          </a:p>
        </p:txBody>
      </p:sp>
      <p:sp>
        <p:nvSpPr>
          <p:cNvPr id="83971" name="Rectangle 3"/>
          <p:cNvSpPr>
            <a:spLocks noGrp="1" noChangeArrowheads="1"/>
          </p:cNvSpPr>
          <p:nvPr>
            <p:ph idx="1"/>
          </p:nvPr>
        </p:nvSpPr>
        <p:spPr>
          <a:xfrm>
            <a:off x="827584" y="1772816"/>
            <a:ext cx="7920880" cy="3384376"/>
          </a:xfrm>
        </p:spPr>
        <p:txBody>
          <a:bodyPr>
            <a:normAutofit fontScale="92500" lnSpcReduction="20000"/>
          </a:bodyPr>
          <a:lstStyle/>
          <a:p>
            <a:pPr marL="0" indent="0" algn="ctr">
              <a:buNone/>
            </a:pPr>
            <a:endParaRPr lang="en-GB" sz="4300" b="1" kern="1200" dirty="0">
              <a:solidFill>
                <a:srgbClr val="2D5EC1"/>
              </a:solidFill>
              <a:latin typeface="Arial" charset="0"/>
            </a:endParaRPr>
          </a:p>
          <a:p>
            <a:pPr marL="354013" indent="-354013">
              <a:lnSpc>
                <a:spcPct val="120000"/>
              </a:lnSpc>
              <a:spcBef>
                <a:spcPts val="900"/>
              </a:spcBef>
              <a:buClr>
                <a:schemeClr val="accent6">
                  <a:lumMod val="75000"/>
                </a:schemeClr>
              </a:buClr>
              <a:buFont typeface="Wingdings" panose="05000000000000000000" pitchFamily="2" charset="2"/>
              <a:buChar char="Ø"/>
            </a:pPr>
            <a:r>
              <a:rPr lang="en-GB" sz="2800" dirty="0">
                <a:solidFill>
                  <a:schemeClr val="accent1">
                    <a:lumMod val="50000"/>
                  </a:schemeClr>
                </a:solidFill>
              </a:rPr>
              <a:t>Send the list of revised equipment </a:t>
            </a:r>
            <a:r>
              <a:rPr lang="en-GB" sz="2800" b="1" u="sng" dirty="0">
                <a:solidFill>
                  <a:schemeClr val="accent1">
                    <a:lumMod val="50000"/>
                  </a:schemeClr>
                </a:solidFill>
              </a:rPr>
              <a:t>within 6 months </a:t>
            </a:r>
            <a:r>
              <a:rPr lang="en-GB" sz="2800" dirty="0">
                <a:solidFill>
                  <a:schemeClr val="accent1">
                    <a:lumMod val="50000"/>
                  </a:schemeClr>
                </a:solidFill>
              </a:rPr>
              <a:t>by the beginning of the project (June 2021)</a:t>
            </a:r>
          </a:p>
          <a:p>
            <a:pPr marL="354013" indent="-354013">
              <a:lnSpc>
                <a:spcPct val="120000"/>
              </a:lnSpc>
              <a:spcBef>
                <a:spcPts val="900"/>
              </a:spcBef>
              <a:buClr>
                <a:schemeClr val="accent6">
                  <a:lumMod val="75000"/>
                </a:schemeClr>
              </a:buClr>
              <a:buFont typeface="Wingdings" panose="05000000000000000000" pitchFamily="2" charset="2"/>
              <a:buChar char="Ø"/>
            </a:pPr>
            <a:endParaRPr lang="en-GB" sz="2800" dirty="0">
              <a:solidFill>
                <a:schemeClr val="accent1">
                  <a:lumMod val="50000"/>
                </a:schemeClr>
              </a:solidFill>
            </a:endParaRPr>
          </a:p>
          <a:p>
            <a:pPr algn="just">
              <a:lnSpc>
                <a:spcPct val="120000"/>
              </a:lnSpc>
              <a:spcBef>
                <a:spcPts val="900"/>
              </a:spcBef>
              <a:buClr>
                <a:schemeClr val="accent6">
                  <a:lumMod val="75000"/>
                </a:schemeClr>
              </a:buClr>
              <a:buFont typeface="Wingdings" panose="05000000000000000000" pitchFamily="2" charset="2"/>
              <a:buChar char="Ø"/>
            </a:pPr>
            <a:r>
              <a:rPr lang="en-US" sz="2800" dirty="0">
                <a:solidFill>
                  <a:schemeClr val="accent1">
                    <a:lumMod val="50000"/>
                  </a:schemeClr>
                </a:solidFill>
              </a:rPr>
              <a:t> Purchased and installed </a:t>
            </a:r>
            <a:r>
              <a:rPr lang="en-US" sz="2800" b="1" u="sng" dirty="0">
                <a:solidFill>
                  <a:schemeClr val="accent1">
                    <a:lumMod val="50000"/>
                  </a:schemeClr>
                </a:solidFill>
              </a:rPr>
              <a:t>not later than 12 months before the end of the project</a:t>
            </a:r>
            <a:endParaRPr lang="fr-BE" sz="2800" b="1" i="0" u="sng" kern="1200" dirty="0">
              <a:solidFill>
                <a:srgbClr val="2D5EC1"/>
              </a:solidFill>
            </a:endParaRPr>
          </a:p>
          <a:p>
            <a:pPr marL="0" indent="0">
              <a:buNone/>
            </a:pPr>
            <a:r>
              <a:rPr lang="en-GB" sz="2000" b="1" kern="1200" dirty="0">
                <a:solidFill>
                  <a:schemeClr val="tx1"/>
                </a:solidFill>
                <a:latin typeface="Arial" charset="0"/>
              </a:rPr>
              <a:t> </a:t>
            </a:r>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39</a:t>
            </a:fld>
            <a:endParaRPr lang="en-GB" altLang="en-US" dirty="0"/>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spTree>
    <p:extLst>
      <p:ext uri="{BB962C8B-B14F-4D97-AF65-F5344CB8AC3E}">
        <p14:creationId xmlns:p14="http://schemas.microsoft.com/office/powerpoint/2010/main" val="38316260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F0E55B-1EBF-4C63-9883-404455EB20A7}" type="slidenum">
              <a:rPr lang="en-GB" altLang="en-US" smtClean="0"/>
              <a:pPr/>
              <a:t>4</a:t>
            </a:fld>
            <a:endParaRPr lang="en-GB" altLang="en-US"/>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453" y="237535"/>
            <a:ext cx="713719" cy="908535"/>
          </a:xfrm>
          <a:prstGeom prst="rect">
            <a:avLst/>
          </a:prstGeom>
        </p:spPr>
      </p:pic>
      <p:graphicFrame>
        <p:nvGraphicFramePr>
          <p:cNvPr id="9" name="Segnaposto contenuto 8"/>
          <p:cNvGraphicFramePr>
            <a:graphicFrameLocks noGrp="1"/>
          </p:cNvGraphicFramePr>
          <p:nvPr>
            <p:ph idx="1"/>
            <p:extLst>
              <p:ext uri="{D42A27DB-BD31-4B8C-83A1-F6EECF244321}">
                <p14:modId xmlns:p14="http://schemas.microsoft.com/office/powerpoint/2010/main" val="1830490251"/>
              </p:ext>
            </p:extLst>
          </p:nvPr>
        </p:nvGraphicFramePr>
        <p:xfrm>
          <a:off x="251520" y="1159309"/>
          <a:ext cx="8784975" cy="5197039"/>
        </p:xfrm>
        <a:graphic>
          <a:graphicData uri="http://schemas.openxmlformats.org/drawingml/2006/table">
            <a:tbl>
              <a:tblPr firstRow="1" firstCol="1" bandRow="1">
                <a:tableStyleId>{5C22544A-7EE6-4342-B048-85BDC9FD1C3A}</a:tableStyleId>
              </a:tblPr>
              <a:tblGrid>
                <a:gridCol w="467384">
                  <a:extLst>
                    <a:ext uri="{9D8B030D-6E8A-4147-A177-3AD203B41FA5}">
                      <a16:colId xmlns:a16="http://schemas.microsoft.com/office/drawing/2014/main" val="1607595511"/>
                    </a:ext>
                  </a:extLst>
                </a:gridCol>
                <a:gridCol w="599466">
                  <a:extLst>
                    <a:ext uri="{9D8B030D-6E8A-4147-A177-3AD203B41FA5}">
                      <a16:colId xmlns:a16="http://schemas.microsoft.com/office/drawing/2014/main" val="1772250326"/>
                    </a:ext>
                  </a:extLst>
                </a:gridCol>
                <a:gridCol w="1648532">
                  <a:extLst>
                    <a:ext uri="{9D8B030D-6E8A-4147-A177-3AD203B41FA5}">
                      <a16:colId xmlns:a16="http://schemas.microsoft.com/office/drawing/2014/main" val="3782663007"/>
                    </a:ext>
                  </a:extLst>
                </a:gridCol>
                <a:gridCol w="674400">
                  <a:extLst>
                    <a:ext uri="{9D8B030D-6E8A-4147-A177-3AD203B41FA5}">
                      <a16:colId xmlns:a16="http://schemas.microsoft.com/office/drawing/2014/main" val="2214839883"/>
                    </a:ext>
                  </a:extLst>
                </a:gridCol>
                <a:gridCol w="824266">
                  <a:extLst>
                    <a:ext uri="{9D8B030D-6E8A-4147-A177-3AD203B41FA5}">
                      <a16:colId xmlns:a16="http://schemas.microsoft.com/office/drawing/2014/main" val="3824971192"/>
                    </a:ext>
                  </a:extLst>
                </a:gridCol>
                <a:gridCol w="824266">
                  <a:extLst>
                    <a:ext uri="{9D8B030D-6E8A-4147-A177-3AD203B41FA5}">
                      <a16:colId xmlns:a16="http://schemas.microsoft.com/office/drawing/2014/main" val="848427170"/>
                    </a:ext>
                  </a:extLst>
                </a:gridCol>
                <a:gridCol w="824266">
                  <a:extLst>
                    <a:ext uri="{9D8B030D-6E8A-4147-A177-3AD203B41FA5}">
                      <a16:colId xmlns:a16="http://schemas.microsoft.com/office/drawing/2014/main" val="3552919790"/>
                    </a:ext>
                  </a:extLst>
                </a:gridCol>
                <a:gridCol w="974132">
                  <a:extLst>
                    <a:ext uri="{9D8B030D-6E8A-4147-A177-3AD203B41FA5}">
                      <a16:colId xmlns:a16="http://schemas.microsoft.com/office/drawing/2014/main" val="524834506"/>
                    </a:ext>
                  </a:extLst>
                </a:gridCol>
                <a:gridCol w="974132">
                  <a:extLst>
                    <a:ext uri="{9D8B030D-6E8A-4147-A177-3AD203B41FA5}">
                      <a16:colId xmlns:a16="http://schemas.microsoft.com/office/drawing/2014/main" val="2646397603"/>
                    </a:ext>
                  </a:extLst>
                </a:gridCol>
                <a:gridCol w="974131">
                  <a:extLst>
                    <a:ext uri="{9D8B030D-6E8A-4147-A177-3AD203B41FA5}">
                      <a16:colId xmlns:a16="http://schemas.microsoft.com/office/drawing/2014/main" val="175968797"/>
                    </a:ext>
                  </a:extLst>
                </a:gridCol>
              </a:tblGrid>
              <a:tr h="355482">
                <a:tc>
                  <a:txBody>
                    <a:bodyPr/>
                    <a:lstStyle/>
                    <a:p>
                      <a:pPr>
                        <a:spcAft>
                          <a:spcPts val="0"/>
                        </a:spcAft>
                      </a:pPr>
                      <a:r>
                        <a:rPr lang="it-IT" sz="900">
                          <a:effectLst/>
                        </a:rPr>
                        <a:t>Partner</a:t>
                      </a:r>
                      <a:endParaRPr lang="it-IT" sz="800">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spcAft>
                          <a:spcPts val="0"/>
                        </a:spcAft>
                      </a:pPr>
                      <a:r>
                        <a:rPr lang="it-IT" sz="900">
                          <a:effectLst/>
                        </a:rPr>
                        <a:t> </a:t>
                      </a:r>
                      <a:endParaRPr lang="it-IT" sz="800">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spcAft>
                          <a:spcPts val="0"/>
                        </a:spcAft>
                      </a:pPr>
                      <a:r>
                        <a:rPr lang="it-IT" sz="900">
                          <a:effectLst/>
                        </a:rPr>
                        <a:t> </a:t>
                      </a:r>
                      <a:endParaRPr lang="it-IT" sz="800">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spcAft>
                          <a:spcPts val="0"/>
                        </a:spcAft>
                      </a:pPr>
                      <a:r>
                        <a:rPr lang="it-IT" sz="900" dirty="0">
                          <a:effectLst/>
                        </a:rPr>
                        <a:t> </a:t>
                      </a:r>
                      <a:endParaRPr lang="it-IT" sz="800" dirty="0">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lgn="ctr">
                        <a:spcAft>
                          <a:spcPts val="0"/>
                        </a:spcAft>
                      </a:pPr>
                      <a:r>
                        <a:rPr lang="it-IT" sz="1000" dirty="0">
                          <a:effectLst/>
                        </a:rPr>
                        <a:t>STAFF</a:t>
                      </a:r>
                      <a:endParaRPr lang="it-IT" sz="800" dirty="0">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lgn="ctr">
                        <a:spcAft>
                          <a:spcPts val="0"/>
                        </a:spcAft>
                      </a:pPr>
                      <a:r>
                        <a:rPr lang="it-IT" sz="1000">
                          <a:effectLst/>
                        </a:rPr>
                        <a:t>TRAVEL</a:t>
                      </a:r>
                      <a:endParaRPr lang="it-IT" sz="800">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lgn="ctr">
                        <a:spcAft>
                          <a:spcPts val="0"/>
                        </a:spcAft>
                      </a:pPr>
                      <a:r>
                        <a:rPr lang="it-IT" sz="1000">
                          <a:effectLst/>
                        </a:rPr>
                        <a:t>STAY</a:t>
                      </a:r>
                      <a:endParaRPr lang="it-IT" sz="800">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lgn="ctr">
                        <a:spcAft>
                          <a:spcPts val="0"/>
                        </a:spcAft>
                      </a:pPr>
                      <a:r>
                        <a:rPr lang="it-IT" sz="1000">
                          <a:effectLst/>
                        </a:rPr>
                        <a:t>SUBCONTRACT</a:t>
                      </a:r>
                      <a:endParaRPr lang="it-IT" sz="800">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lgn="ctr">
                        <a:spcAft>
                          <a:spcPts val="0"/>
                        </a:spcAft>
                      </a:pPr>
                      <a:r>
                        <a:rPr lang="it-IT" sz="1000">
                          <a:effectLst/>
                        </a:rPr>
                        <a:t>EQUIPMENT</a:t>
                      </a:r>
                      <a:endParaRPr lang="it-IT" sz="800">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lgn="ctr">
                        <a:spcAft>
                          <a:spcPts val="0"/>
                        </a:spcAft>
                      </a:pPr>
                      <a:r>
                        <a:rPr lang="it-IT" sz="1000">
                          <a:effectLst/>
                        </a:rPr>
                        <a:t> </a:t>
                      </a:r>
                      <a:endParaRPr lang="it-IT" sz="800">
                        <a:effectLst/>
                        <a:latin typeface="Times New Roman" panose="02020603050405020304" pitchFamily="18" charset="0"/>
                        <a:ea typeface="Times New Roman" panose="02020603050405020304" pitchFamily="18" charset="0"/>
                      </a:endParaRPr>
                    </a:p>
                  </a:txBody>
                  <a:tcPr marL="37055" marR="37055" marT="0" marB="0" anchor="b"/>
                </a:tc>
                <a:extLst>
                  <a:ext uri="{0D108BD9-81ED-4DB2-BD59-A6C34878D82A}">
                    <a16:rowId xmlns:a16="http://schemas.microsoft.com/office/drawing/2014/main" val="783119139"/>
                  </a:ext>
                </a:extLst>
              </a:tr>
              <a:tr h="379550">
                <a:tc>
                  <a:txBody>
                    <a:bodyPr/>
                    <a:lstStyle/>
                    <a:p>
                      <a:pPr>
                        <a:spcAft>
                          <a:spcPts val="0"/>
                        </a:spcAft>
                      </a:pPr>
                      <a:r>
                        <a:rPr lang="it-IT" sz="1050" dirty="0">
                          <a:effectLst/>
                        </a:rPr>
                        <a:t>P1</a:t>
                      </a:r>
                      <a:endParaRPr lang="it-IT" sz="1050" dirty="0">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spcAft>
                          <a:spcPts val="0"/>
                        </a:spcAft>
                      </a:pPr>
                      <a:r>
                        <a:rPr lang="it-IT" sz="1050" b="1" dirty="0">
                          <a:effectLst/>
                        </a:rPr>
                        <a:t>USGM IT</a:t>
                      </a:r>
                      <a:endParaRPr lang="it-IT" sz="1050" b="1" dirty="0">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spcAft>
                          <a:spcPts val="0"/>
                        </a:spcAft>
                      </a:pPr>
                      <a:r>
                        <a:rPr lang="it-IT" sz="1050" b="1" dirty="0">
                          <a:effectLst/>
                        </a:rPr>
                        <a:t>Università degli Studi Guglielmo Marconi </a:t>
                      </a:r>
                      <a:endParaRPr lang="it-IT" sz="1050" b="1" dirty="0">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spcAft>
                          <a:spcPts val="0"/>
                        </a:spcAft>
                      </a:pPr>
                      <a:r>
                        <a:rPr lang="it-IT" sz="1050" b="1" dirty="0" err="1">
                          <a:effectLst/>
                        </a:rPr>
                        <a:t>Italy</a:t>
                      </a:r>
                      <a:endParaRPr lang="it-IT" sz="1050" b="1" dirty="0">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dirty="0">
                          <a:effectLst/>
                        </a:rPr>
                        <a:t>57.127,00 €</a:t>
                      </a:r>
                      <a:endParaRPr lang="it-IT" sz="1050" b="1" dirty="0">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dirty="0">
                          <a:effectLst/>
                        </a:rPr>
                        <a:t>10.575,00 €</a:t>
                      </a:r>
                      <a:endParaRPr lang="it-IT" sz="1050" b="1" dirty="0">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12.600,00 €</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9.500,00 €</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 </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89.802,00 €</a:t>
                      </a:r>
                      <a:endParaRPr lang="it-IT" sz="1050" b="1">
                        <a:effectLst/>
                        <a:latin typeface="Times New Roman" panose="02020603050405020304" pitchFamily="18" charset="0"/>
                        <a:ea typeface="Times New Roman" panose="02020603050405020304" pitchFamily="18" charset="0"/>
                      </a:endParaRPr>
                    </a:p>
                  </a:txBody>
                  <a:tcPr marL="37055" marR="37055" marT="0" marB="0" anchor="b"/>
                </a:tc>
                <a:extLst>
                  <a:ext uri="{0D108BD9-81ED-4DB2-BD59-A6C34878D82A}">
                    <a16:rowId xmlns:a16="http://schemas.microsoft.com/office/drawing/2014/main" val="579136031"/>
                  </a:ext>
                </a:extLst>
              </a:tr>
              <a:tr h="355482">
                <a:tc>
                  <a:txBody>
                    <a:bodyPr/>
                    <a:lstStyle/>
                    <a:p>
                      <a:pPr>
                        <a:spcAft>
                          <a:spcPts val="0"/>
                        </a:spcAft>
                      </a:pPr>
                      <a:r>
                        <a:rPr lang="it-IT" sz="1050">
                          <a:effectLst/>
                        </a:rPr>
                        <a:t>P2</a:t>
                      </a:r>
                      <a:endParaRPr lang="it-IT" sz="1050">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spcAft>
                          <a:spcPts val="0"/>
                        </a:spcAft>
                      </a:pPr>
                      <a:r>
                        <a:rPr lang="it-IT" sz="1050" b="1">
                          <a:effectLst/>
                        </a:rPr>
                        <a:t>UTU FI</a:t>
                      </a:r>
                      <a:endParaRPr lang="it-IT" sz="1050" b="1">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spcAft>
                          <a:spcPts val="0"/>
                        </a:spcAft>
                      </a:pPr>
                      <a:r>
                        <a:rPr lang="it-IT" sz="1050" b="1" dirty="0">
                          <a:effectLst/>
                        </a:rPr>
                        <a:t>TURUN YLIOPISTO</a:t>
                      </a:r>
                      <a:endParaRPr lang="it-IT" sz="1050" b="1" dirty="0">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spcAft>
                          <a:spcPts val="0"/>
                        </a:spcAft>
                      </a:pPr>
                      <a:r>
                        <a:rPr lang="it-IT" sz="1050" b="1" dirty="0" err="1">
                          <a:effectLst/>
                        </a:rPr>
                        <a:t>Finland</a:t>
                      </a:r>
                      <a:endParaRPr lang="it-IT" sz="1050" b="1" dirty="0">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dirty="0">
                          <a:effectLst/>
                        </a:rPr>
                        <a:t>46.152,00 €</a:t>
                      </a:r>
                      <a:endParaRPr lang="it-IT" sz="1050" b="1" dirty="0">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dirty="0">
                          <a:effectLst/>
                        </a:rPr>
                        <a:t>10.620,00 €</a:t>
                      </a:r>
                      <a:endParaRPr lang="it-IT" sz="1050" b="1" dirty="0">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dirty="0">
                          <a:effectLst/>
                        </a:rPr>
                        <a:t>12.480,00 €</a:t>
                      </a:r>
                      <a:endParaRPr lang="it-IT" sz="1050" b="1" dirty="0">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dirty="0">
                          <a:effectLst/>
                        </a:rPr>
                        <a:t>1.000,00 €</a:t>
                      </a:r>
                      <a:endParaRPr lang="it-IT" sz="1050" b="1" dirty="0">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 </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70.252,00 €</a:t>
                      </a:r>
                      <a:endParaRPr lang="it-IT" sz="1050" b="1">
                        <a:effectLst/>
                        <a:latin typeface="Times New Roman" panose="02020603050405020304" pitchFamily="18" charset="0"/>
                        <a:ea typeface="Times New Roman" panose="02020603050405020304" pitchFamily="18" charset="0"/>
                      </a:endParaRPr>
                    </a:p>
                  </a:txBody>
                  <a:tcPr marL="37055" marR="37055" marT="0" marB="0" anchor="b"/>
                </a:tc>
                <a:extLst>
                  <a:ext uri="{0D108BD9-81ED-4DB2-BD59-A6C34878D82A}">
                    <a16:rowId xmlns:a16="http://schemas.microsoft.com/office/drawing/2014/main" val="3862006469"/>
                  </a:ext>
                </a:extLst>
              </a:tr>
              <a:tr h="355482">
                <a:tc>
                  <a:txBody>
                    <a:bodyPr/>
                    <a:lstStyle/>
                    <a:p>
                      <a:pPr>
                        <a:spcAft>
                          <a:spcPts val="0"/>
                        </a:spcAft>
                      </a:pPr>
                      <a:r>
                        <a:rPr lang="it-IT" sz="1050">
                          <a:effectLst/>
                        </a:rPr>
                        <a:t>P3</a:t>
                      </a:r>
                      <a:endParaRPr lang="it-IT" sz="1050">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spcAft>
                          <a:spcPts val="0"/>
                        </a:spcAft>
                      </a:pPr>
                      <a:r>
                        <a:rPr lang="it-IT" sz="1050" b="1">
                          <a:effectLst/>
                        </a:rPr>
                        <a:t>UaB PT</a:t>
                      </a:r>
                      <a:endParaRPr lang="it-IT" sz="1050" b="1">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spcAft>
                          <a:spcPts val="0"/>
                        </a:spcAft>
                      </a:pPr>
                      <a:r>
                        <a:rPr lang="it-IT" sz="1050" b="1">
                          <a:effectLst/>
                        </a:rPr>
                        <a:t>UNIVERSIDADE ABERTA</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spcAft>
                          <a:spcPts val="0"/>
                        </a:spcAft>
                      </a:pPr>
                      <a:r>
                        <a:rPr lang="it-IT" sz="1050" b="1" dirty="0">
                          <a:effectLst/>
                        </a:rPr>
                        <a:t>Portugal</a:t>
                      </a:r>
                      <a:endParaRPr lang="it-IT" sz="1050" b="1" dirty="0">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dirty="0">
                          <a:effectLst/>
                        </a:rPr>
                        <a:t>28.795,00 €</a:t>
                      </a:r>
                      <a:endParaRPr lang="it-IT" sz="1050" b="1" dirty="0">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dirty="0">
                          <a:effectLst/>
                        </a:rPr>
                        <a:t>16.325,00 €</a:t>
                      </a:r>
                      <a:endParaRPr lang="it-IT" sz="1050" b="1" dirty="0">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dirty="0">
                          <a:effectLst/>
                        </a:rPr>
                        <a:t>15.960,00 €</a:t>
                      </a:r>
                      <a:endParaRPr lang="it-IT" sz="1050" b="1" dirty="0">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dirty="0">
                          <a:effectLst/>
                        </a:rPr>
                        <a:t>10.000,00 €</a:t>
                      </a:r>
                      <a:endParaRPr lang="it-IT" sz="1050" b="1" dirty="0">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 </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71.080,00 €</a:t>
                      </a:r>
                      <a:endParaRPr lang="it-IT" sz="1050" b="1">
                        <a:effectLst/>
                        <a:latin typeface="Times New Roman" panose="02020603050405020304" pitchFamily="18" charset="0"/>
                        <a:ea typeface="Times New Roman" panose="02020603050405020304" pitchFamily="18" charset="0"/>
                      </a:endParaRPr>
                    </a:p>
                  </a:txBody>
                  <a:tcPr marL="37055" marR="37055" marT="0" marB="0" anchor="b"/>
                </a:tc>
                <a:extLst>
                  <a:ext uri="{0D108BD9-81ED-4DB2-BD59-A6C34878D82A}">
                    <a16:rowId xmlns:a16="http://schemas.microsoft.com/office/drawing/2014/main" val="453628159"/>
                  </a:ext>
                </a:extLst>
              </a:tr>
              <a:tr h="355482">
                <a:tc>
                  <a:txBody>
                    <a:bodyPr/>
                    <a:lstStyle/>
                    <a:p>
                      <a:pPr>
                        <a:spcAft>
                          <a:spcPts val="0"/>
                        </a:spcAft>
                      </a:pPr>
                      <a:r>
                        <a:rPr lang="it-IT" sz="1050">
                          <a:effectLst/>
                        </a:rPr>
                        <a:t>P4</a:t>
                      </a:r>
                      <a:endParaRPr lang="it-IT" sz="1050">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spcAft>
                          <a:spcPts val="0"/>
                        </a:spcAft>
                      </a:pPr>
                      <a:r>
                        <a:rPr lang="it-IT" sz="1050" b="1">
                          <a:effectLst/>
                        </a:rPr>
                        <a:t>PRISMA GR</a:t>
                      </a:r>
                      <a:endParaRPr lang="it-IT" sz="1050" b="1">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spcAft>
                          <a:spcPts val="0"/>
                        </a:spcAft>
                      </a:pPr>
                      <a:r>
                        <a:rPr lang="it-IT" sz="1050" b="1">
                          <a:effectLst/>
                        </a:rPr>
                        <a:t>Prisma Electronics ABEE</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spcAft>
                          <a:spcPts val="0"/>
                        </a:spcAft>
                      </a:pPr>
                      <a:r>
                        <a:rPr lang="it-IT" sz="1050" b="1">
                          <a:effectLst/>
                        </a:rPr>
                        <a:t>Greece</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42.379,00 €</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dirty="0">
                          <a:effectLst/>
                        </a:rPr>
                        <a:t>8.575,00 €</a:t>
                      </a:r>
                      <a:endParaRPr lang="it-IT" sz="1050" b="1" dirty="0">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dirty="0">
                          <a:effectLst/>
                        </a:rPr>
                        <a:t>15.960,00 €</a:t>
                      </a:r>
                      <a:endParaRPr lang="it-IT" sz="1050" b="1" dirty="0">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3.500,00 €</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dirty="0">
                          <a:effectLst/>
                        </a:rPr>
                        <a:t> </a:t>
                      </a:r>
                      <a:endParaRPr lang="it-IT" sz="1050" b="1" dirty="0">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70.414,00 €</a:t>
                      </a:r>
                      <a:endParaRPr lang="it-IT" sz="1050" b="1">
                        <a:effectLst/>
                        <a:latin typeface="Times New Roman" panose="02020603050405020304" pitchFamily="18" charset="0"/>
                        <a:ea typeface="Times New Roman" panose="02020603050405020304" pitchFamily="18" charset="0"/>
                      </a:endParaRPr>
                    </a:p>
                  </a:txBody>
                  <a:tcPr marL="37055" marR="37055" marT="0" marB="0" anchor="b"/>
                </a:tc>
                <a:extLst>
                  <a:ext uri="{0D108BD9-81ED-4DB2-BD59-A6C34878D82A}">
                    <a16:rowId xmlns:a16="http://schemas.microsoft.com/office/drawing/2014/main" val="3659398208"/>
                  </a:ext>
                </a:extLst>
              </a:tr>
              <a:tr h="503569">
                <a:tc>
                  <a:txBody>
                    <a:bodyPr/>
                    <a:lstStyle/>
                    <a:p>
                      <a:pPr>
                        <a:spcAft>
                          <a:spcPts val="0"/>
                        </a:spcAft>
                      </a:pPr>
                      <a:r>
                        <a:rPr lang="it-IT" sz="1050">
                          <a:effectLst/>
                        </a:rPr>
                        <a:t>P5</a:t>
                      </a:r>
                      <a:endParaRPr lang="it-IT" sz="1050">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spcAft>
                          <a:spcPts val="0"/>
                        </a:spcAft>
                      </a:pPr>
                      <a:r>
                        <a:rPr lang="it-IT" sz="1050" b="1">
                          <a:effectLst/>
                        </a:rPr>
                        <a:t>IKIU IR</a:t>
                      </a:r>
                      <a:endParaRPr lang="it-IT" sz="1050" b="1">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spcAft>
                          <a:spcPts val="0"/>
                        </a:spcAft>
                      </a:pPr>
                      <a:r>
                        <a:rPr lang="it-IT" sz="1050" b="1">
                          <a:effectLst/>
                        </a:rPr>
                        <a:t>IMAM KHOMEINI INTERNATIONAL UNIVERSITY</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spcAft>
                          <a:spcPts val="0"/>
                        </a:spcAft>
                      </a:pPr>
                      <a:r>
                        <a:rPr lang="it-IT" sz="1050" b="1">
                          <a:effectLst/>
                        </a:rPr>
                        <a:t>Iran</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20.028,00 €</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8.210,00 €</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dirty="0">
                          <a:effectLst/>
                        </a:rPr>
                        <a:t>14.760,00 €</a:t>
                      </a:r>
                      <a:endParaRPr lang="it-IT" sz="1050" b="1" dirty="0">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dirty="0">
                          <a:effectLst/>
                        </a:rPr>
                        <a:t>6.900,00 €</a:t>
                      </a:r>
                      <a:endParaRPr lang="it-IT" sz="1050" b="1" dirty="0">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dirty="0">
                          <a:effectLst/>
                        </a:rPr>
                        <a:t>22.650,00 €</a:t>
                      </a:r>
                      <a:endParaRPr lang="it-IT" sz="1050" b="1" dirty="0">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72.548,00 €</a:t>
                      </a:r>
                      <a:endParaRPr lang="it-IT" sz="1050" b="1">
                        <a:effectLst/>
                        <a:latin typeface="Times New Roman" panose="02020603050405020304" pitchFamily="18" charset="0"/>
                        <a:ea typeface="Times New Roman" panose="02020603050405020304" pitchFamily="18" charset="0"/>
                      </a:endParaRPr>
                    </a:p>
                  </a:txBody>
                  <a:tcPr marL="37055" marR="37055" marT="0" marB="0" anchor="b"/>
                </a:tc>
                <a:extLst>
                  <a:ext uri="{0D108BD9-81ED-4DB2-BD59-A6C34878D82A}">
                    <a16:rowId xmlns:a16="http://schemas.microsoft.com/office/drawing/2014/main" val="583516404"/>
                  </a:ext>
                </a:extLst>
              </a:tr>
              <a:tr h="379550">
                <a:tc>
                  <a:txBody>
                    <a:bodyPr/>
                    <a:lstStyle/>
                    <a:p>
                      <a:pPr>
                        <a:spcAft>
                          <a:spcPts val="0"/>
                        </a:spcAft>
                      </a:pPr>
                      <a:r>
                        <a:rPr lang="it-IT" sz="1050">
                          <a:effectLst/>
                        </a:rPr>
                        <a:t>P6</a:t>
                      </a:r>
                      <a:endParaRPr lang="it-IT" sz="1050">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spcAft>
                          <a:spcPts val="0"/>
                        </a:spcAft>
                      </a:pPr>
                      <a:r>
                        <a:rPr lang="it-IT" sz="1050" b="1">
                          <a:effectLst/>
                        </a:rPr>
                        <a:t>USB IR</a:t>
                      </a:r>
                      <a:endParaRPr lang="it-IT" sz="1050" b="1">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spcAft>
                          <a:spcPts val="0"/>
                        </a:spcAft>
                      </a:pPr>
                      <a:r>
                        <a:rPr lang="en-GB" sz="1050" b="1">
                          <a:effectLst/>
                        </a:rPr>
                        <a:t>UNIVERSITY OF SISTAN AND BALUCHESTAN</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spcAft>
                          <a:spcPts val="0"/>
                        </a:spcAft>
                      </a:pPr>
                      <a:r>
                        <a:rPr lang="it-IT" sz="1050" b="1">
                          <a:effectLst/>
                        </a:rPr>
                        <a:t>Iran</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20.923,00 €</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13.150,00 €</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17.040,00 €</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dirty="0">
                          <a:effectLst/>
                        </a:rPr>
                        <a:t>3.900,00 €</a:t>
                      </a:r>
                      <a:endParaRPr lang="it-IT" sz="1050" b="1" dirty="0">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dirty="0">
                          <a:effectLst/>
                        </a:rPr>
                        <a:t>22.650,00 €</a:t>
                      </a:r>
                      <a:endParaRPr lang="it-IT" sz="1050" b="1" dirty="0">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77.663,00 €</a:t>
                      </a:r>
                      <a:endParaRPr lang="it-IT" sz="1050" b="1">
                        <a:effectLst/>
                        <a:latin typeface="Times New Roman" panose="02020603050405020304" pitchFamily="18" charset="0"/>
                        <a:ea typeface="Times New Roman" panose="02020603050405020304" pitchFamily="18" charset="0"/>
                      </a:endParaRPr>
                    </a:p>
                  </a:txBody>
                  <a:tcPr marL="37055" marR="37055" marT="0" marB="0" anchor="b"/>
                </a:tc>
                <a:extLst>
                  <a:ext uri="{0D108BD9-81ED-4DB2-BD59-A6C34878D82A}">
                    <a16:rowId xmlns:a16="http://schemas.microsoft.com/office/drawing/2014/main" val="34527427"/>
                  </a:ext>
                </a:extLst>
              </a:tr>
              <a:tr h="355482">
                <a:tc>
                  <a:txBody>
                    <a:bodyPr/>
                    <a:lstStyle/>
                    <a:p>
                      <a:pPr>
                        <a:spcAft>
                          <a:spcPts val="0"/>
                        </a:spcAft>
                      </a:pPr>
                      <a:r>
                        <a:rPr lang="it-IT" sz="1050">
                          <a:effectLst/>
                        </a:rPr>
                        <a:t>P7</a:t>
                      </a:r>
                      <a:endParaRPr lang="it-IT" sz="1050">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spcAft>
                          <a:spcPts val="0"/>
                        </a:spcAft>
                      </a:pPr>
                      <a:r>
                        <a:rPr lang="it-IT" sz="1050" b="1">
                          <a:effectLst/>
                        </a:rPr>
                        <a:t>SU IR</a:t>
                      </a:r>
                      <a:endParaRPr lang="it-IT" sz="1050" b="1">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spcAft>
                          <a:spcPts val="0"/>
                        </a:spcAft>
                      </a:pPr>
                      <a:r>
                        <a:rPr lang="it-IT" sz="1050" b="1">
                          <a:effectLst/>
                        </a:rPr>
                        <a:t>SHIRAZ UNIVERSITY</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spcAft>
                          <a:spcPts val="0"/>
                        </a:spcAft>
                      </a:pPr>
                      <a:r>
                        <a:rPr lang="it-IT" sz="1050" b="1">
                          <a:effectLst/>
                        </a:rPr>
                        <a:t>Iran</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24.581,00 €</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10.305,00 €</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15.240,00 €</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dirty="0">
                          <a:effectLst/>
                        </a:rPr>
                        <a:t>5.900,00 €</a:t>
                      </a:r>
                      <a:endParaRPr lang="it-IT" sz="1050" b="1" dirty="0">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dirty="0">
                          <a:effectLst/>
                        </a:rPr>
                        <a:t>22.650,00 €</a:t>
                      </a:r>
                      <a:endParaRPr lang="it-IT" sz="1050" b="1" dirty="0">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dirty="0">
                          <a:effectLst/>
                        </a:rPr>
                        <a:t>78.676,00 €</a:t>
                      </a:r>
                      <a:endParaRPr lang="it-IT" sz="1050" b="1" dirty="0">
                        <a:effectLst/>
                        <a:latin typeface="Times New Roman" panose="02020603050405020304" pitchFamily="18" charset="0"/>
                        <a:ea typeface="Times New Roman" panose="02020603050405020304" pitchFamily="18" charset="0"/>
                      </a:endParaRPr>
                    </a:p>
                  </a:txBody>
                  <a:tcPr marL="37055" marR="37055" marT="0" marB="0" anchor="b"/>
                </a:tc>
                <a:extLst>
                  <a:ext uri="{0D108BD9-81ED-4DB2-BD59-A6C34878D82A}">
                    <a16:rowId xmlns:a16="http://schemas.microsoft.com/office/drawing/2014/main" val="1289875096"/>
                  </a:ext>
                </a:extLst>
              </a:tr>
              <a:tr h="355482">
                <a:tc>
                  <a:txBody>
                    <a:bodyPr/>
                    <a:lstStyle/>
                    <a:p>
                      <a:pPr>
                        <a:spcAft>
                          <a:spcPts val="0"/>
                        </a:spcAft>
                      </a:pPr>
                      <a:r>
                        <a:rPr lang="it-IT" sz="1050">
                          <a:effectLst/>
                        </a:rPr>
                        <a:t>P8</a:t>
                      </a:r>
                      <a:endParaRPr lang="it-IT" sz="1050">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spcAft>
                          <a:spcPts val="0"/>
                        </a:spcAft>
                      </a:pPr>
                      <a:r>
                        <a:rPr lang="it-IT" sz="1050" b="1">
                          <a:effectLst/>
                        </a:rPr>
                        <a:t>IU IR</a:t>
                      </a:r>
                      <a:endParaRPr lang="it-IT" sz="1050" b="1">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spcAft>
                          <a:spcPts val="0"/>
                        </a:spcAft>
                      </a:pPr>
                      <a:r>
                        <a:rPr lang="it-IT" sz="1050" b="1">
                          <a:effectLst/>
                        </a:rPr>
                        <a:t>University of Isfahan</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spcAft>
                          <a:spcPts val="0"/>
                        </a:spcAft>
                      </a:pPr>
                      <a:r>
                        <a:rPr lang="it-IT" sz="1050" b="1">
                          <a:effectLst/>
                        </a:rPr>
                        <a:t>Iran</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20.456,00 €</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8.000,00 €</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15.240,00 €</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6.900,00 €</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dirty="0">
                          <a:effectLst/>
                        </a:rPr>
                        <a:t>22.650,00 €</a:t>
                      </a:r>
                      <a:endParaRPr lang="it-IT" sz="1050" b="1" dirty="0">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dirty="0">
                          <a:effectLst/>
                        </a:rPr>
                        <a:t>73.246,00 €</a:t>
                      </a:r>
                      <a:endParaRPr lang="it-IT" sz="1050" b="1" dirty="0">
                        <a:effectLst/>
                        <a:latin typeface="Times New Roman" panose="02020603050405020304" pitchFamily="18" charset="0"/>
                        <a:ea typeface="Times New Roman" panose="02020603050405020304" pitchFamily="18" charset="0"/>
                      </a:endParaRPr>
                    </a:p>
                  </a:txBody>
                  <a:tcPr marL="37055" marR="37055" marT="0" marB="0" anchor="b"/>
                </a:tc>
                <a:extLst>
                  <a:ext uri="{0D108BD9-81ED-4DB2-BD59-A6C34878D82A}">
                    <a16:rowId xmlns:a16="http://schemas.microsoft.com/office/drawing/2014/main" val="2003028361"/>
                  </a:ext>
                </a:extLst>
              </a:tr>
              <a:tr h="355482">
                <a:tc>
                  <a:txBody>
                    <a:bodyPr/>
                    <a:lstStyle/>
                    <a:p>
                      <a:pPr>
                        <a:spcAft>
                          <a:spcPts val="0"/>
                        </a:spcAft>
                      </a:pPr>
                      <a:r>
                        <a:rPr lang="it-IT" sz="1050">
                          <a:effectLst/>
                        </a:rPr>
                        <a:t>P9</a:t>
                      </a:r>
                      <a:endParaRPr lang="it-IT" sz="1050">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spcAft>
                          <a:spcPts val="0"/>
                        </a:spcAft>
                      </a:pPr>
                      <a:r>
                        <a:rPr lang="it-IT" sz="1050" b="1">
                          <a:effectLst/>
                        </a:rPr>
                        <a:t>UT IR</a:t>
                      </a:r>
                      <a:endParaRPr lang="it-IT" sz="1050" b="1">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spcAft>
                          <a:spcPts val="0"/>
                        </a:spcAft>
                      </a:pPr>
                      <a:r>
                        <a:rPr lang="it-IT" sz="1050" b="1">
                          <a:effectLst/>
                        </a:rPr>
                        <a:t>UNIVERSITY OF TEHRAN</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spcAft>
                          <a:spcPts val="0"/>
                        </a:spcAft>
                      </a:pPr>
                      <a:r>
                        <a:rPr lang="it-IT" sz="1050" b="1">
                          <a:effectLst/>
                        </a:rPr>
                        <a:t>Iran</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22.138,00 €</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10.850,00 €</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15.720,00 €</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7.400,00 €</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dirty="0">
                          <a:effectLst/>
                        </a:rPr>
                        <a:t>22.650,00 €</a:t>
                      </a:r>
                      <a:endParaRPr lang="it-IT" sz="1050" b="1" dirty="0">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dirty="0">
                          <a:effectLst/>
                        </a:rPr>
                        <a:t>78.758,00 €</a:t>
                      </a:r>
                      <a:endParaRPr lang="it-IT" sz="1050" b="1" dirty="0">
                        <a:effectLst/>
                        <a:latin typeface="Times New Roman" panose="02020603050405020304" pitchFamily="18" charset="0"/>
                        <a:ea typeface="Times New Roman" panose="02020603050405020304" pitchFamily="18" charset="0"/>
                      </a:endParaRPr>
                    </a:p>
                  </a:txBody>
                  <a:tcPr marL="37055" marR="37055" marT="0" marB="0" anchor="b"/>
                </a:tc>
                <a:extLst>
                  <a:ext uri="{0D108BD9-81ED-4DB2-BD59-A6C34878D82A}">
                    <a16:rowId xmlns:a16="http://schemas.microsoft.com/office/drawing/2014/main" val="2500731729"/>
                  </a:ext>
                </a:extLst>
              </a:tr>
              <a:tr h="379550">
                <a:tc>
                  <a:txBody>
                    <a:bodyPr/>
                    <a:lstStyle/>
                    <a:p>
                      <a:pPr>
                        <a:spcAft>
                          <a:spcPts val="0"/>
                        </a:spcAft>
                      </a:pPr>
                      <a:r>
                        <a:rPr lang="it-IT" sz="1050">
                          <a:effectLst/>
                        </a:rPr>
                        <a:t>P10</a:t>
                      </a:r>
                      <a:endParaRPr lang="it-IT" sz="1050">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spcAft>
                          <a:spcPts val="0"/>
                        </a:spcAft>
                      </a:pPr>
                      <a:r>
                        <a:rPr lang="it-IT" sz="1050" b="1">
                          <a:effectLst/>
                        </a:rPr>
                        <a:t>SCU IR</a:t>
                      </a:r>
                      <a:endParaRPr lang="it-IT" sz="1050" b="1">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spcAft>
                          <a:spcPts val="0"/>
                        </a:spcAft>
                      </a:pPr>
                      <a:r>
                        <a:rPr lang="en-GB" sz="1050" b="1">
                          <a:effectLst/>
                        </a:rPr>
                        <a:t>SHAHID CHAMRAN UNIVERSITY OF AHVAZ</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spcAft>
                          <a:spcPts val="0"/>
                        </a:spcAft>
                      </a:pPr>
                      <a:r>
                        <a:rPr lang="it-IT" sz="1050" b="1">
                          <a:effectLst/>
                        </a:rPr>
                        <a:t>Iran</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22.193,00 €</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8.855,00 €</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15.240,00 €</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6.900,00 €</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dirty="0">
                          <a:effectLst/>
                        </a:rPr>
                        <a:t>22.650,00 €</a:t>
                      </a:r>
                      <a:endParaRPr lang="it-IT" sz="1050" b="1" dirty="0">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dirty="0">
                          <a:effectLst/>
                        </a:rPr>
                        <a:t>75.838,00 €</a:t>
                      </a:r>
                      <a:endParaRPr lang="it-IT" sz="1050" b="1" dirty="0">
                        <a:effectLst/>
                        <a:latin typeface="Times New Roman" panose="02020603050405020304" pitchFamily="18" charset="0"/>
                        <a:ea typeface="Times New Roman" panose="02020603050405020304" pitchFamily="18" charset="0"/>
                      </a:endParaRPr>
                    </a:p>
                  </a:txBody>
                  <a:tcPr marL="37055" marR="37055" marT="0" marB="0" anchor="b"/>
                </a:tc>
                <a:extLst>
                  <a:ext uri="{0D108BD9-81ED-4DB2-BD59-A6C34878D82A}">
                    <a16:rowId xmlns:a16="http://schemas.microsoft.com/office/drawing/2014/main" val="3018681269"/>
                  </a:ext>
                </a:extLst>
              </a:tr>
              <a:tr h="355482">
                <a:tc>
                  <a:txBody>
                    <a:bodyPr/>
                    <a:lstStyle/>
                    <a:p>
                      <a:pPr>
                        <a:spcAft>
                          <a:spcPts val="0"/>
                        </a:spcAft>
                      </a:pPr>
                      <a:r>
                        <a:rPr lang="it-IT" sz="1050">
                          <a:effectLst/>
                        </a:rPr>
                        <a:t>P11</a:t>
                      </a:r>
                      <a:endParaRPr lang="it-IT" sz="1050">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spcAft>
                          <a:spcPts val="0"/>
                        </a:spcAft>
                      </a:pPr>
                      <a:r>
                        <a:rPr lang="it-IT" sz="1050" b="1">
                          <a:effectLst/>
                        </a:rPr>
                        <a:t>SUT IR</a:t>
                      </a:r>
                      <a:endParaRPr lang="it-IT" sz="1050" b="1">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spcAft>
                          <a:spcPts val="0"/>
                        </a:spcAft>
                      </a:pPr>
                      <a:r>
                        <a:rPr lang="it-IT" sz="1050" b="1">
                          <a:effectLst/>
                        </a:rPr>
                        <a:t>Sharif University of Technology</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spcAft>
                          <a:spcPts val="0"/>
                        </a:spcAft>
                      </a:pPr>
                      <a:r>
                        <a:rPr lang="it-IT" sz="1050" b="1">
                          <a:effectLst/>
                        </a:rPr>
                        <a:t>Iran</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26.745,00 €</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8.390,00 €</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14.640,00 €</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3.900,00 €</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22.650,00 €</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dirty="0">
                          <a:effectLst/>
                        </a:rPr>
                        <a:t>76.325,00 €</a:t>
                      </a:r>
                      <a:endParaRPr lang="it-IT" sz="1050" b="1" dirty="0">
                        <a:effectLst/>
                        <a:latin typeface="Times New Roman" panose="02020603050405020304" pitchFamily="18" charset="0"/>
                        <a:ea typeface="Times New Roman" panose="02020603050405020304" pitchFamily="18" charset="0"/>
                      </a:endParaRPr>
                    </a:p>
                  </a:txBody>
                  <a:tcPr marL="37055" marR="37055" marT="0" marB="0" anchor="b"/>
                </a:tc>
                <a:extLst>
                  <a:ext uri="{0D108BD9-81ED-4DB2-BD59-A6C34878D82A}">
                    <a16:rowId xmlns:a16="http://schemas.microsoft.com/office/drawing/2014/main" val="3752999103"/>
                  </a:ext>
                </a:extLst>
              </a:tr>
              <a:tr h="355482">
                <a:tc>
                  <a:txBody>
                    <a:bodyPr/>
                    <a:lstStyle/>
                    <a:p>
                      <a:pPr>
                        <a:spcAft>
                          <a:spcPts val="0"/>
                        </a:spcAft>
                      </a:pPr>
                      <a:r>
                        <a:rPr lang="it-IT" sz="1050">
                          <a:effectLst/>
                        </a:rPr>
                        <a:t>P12</a:t>
                      </a:r>
                      <a:endParaRPr lang="it-IT" sz="1050">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spcAft>
                          <a:spcPts val="0"/>
                        </a:spcAft>
                      </a:pPr>
                      <a:r>
                        <a:rPr lang="it-IT" sz="1050" b="1">
                          <a:effectLst/>
                        </a:rPr>
                        <a:t>NAMVARAN IR</a:t>
                      </a:r>
                      <a:endParaRPr lang="it-IT" sz="1050" b="1">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spcAft>
                          <a:spcPts val="0"/>
                        </a:spcAft>
                      </a:pPr>
                      <a:r>
                        <a:rPr lang="it-IT" sz="1050" b="1">
                          <a:effectLst/>
                        </a:rPr>
                        <a:t>NAMVARAN P&amp;T COMPANY</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spcAft>
                          <a:spcPts val="0"/>
                        </a:spcAft>
                      </a:pPr>
                      <a:r>
                        <a:rPr lang="it-IT" sz="1050" b="1">
                          <a:effectLst/>
                        </a:rPr>
                        <a:t>Iran</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16.767,00 €</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8.030,00 €</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14.160,00 €</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3.500,00 €</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a:effectLst/>
                        </a:rPr>
                        <a:t> </a:t>
                      </a:r>
                      <a:endParaRPr lang="it-IT" sz="1050" b="1">
                        <a:effectLst/>
                        <a:latin typeface="Times New Roman" panose="02020603050405020304" pitchFamily="18" charset="0"/>
                        <a:ea typeface="Times New Roman" panose="02020603050405020304" pitchFamily="18" charset="0"/>
                      </a:endParaRPr>
                    </a:p>
                  </a:txBody>
                  <a:tcPr marL="37055" marR="37055" marT="0" marB="0" anchor="ctr"/>
                </a:tc>
                <a:tc>
                  <a:txBody>
                    <a:bodyPr/>
                    <a:lstStyle/>
                    <a:p>
                      <a:pPr algn="r">
                        <a:spcAft>
                          <a:spcPts val="0"/>
                        </a:spcAft>
                      </a:pPr>
                      <a:r>
                        <a:rPr lang="it-IT" sz="1050" b="1" dirty="0">
                          <a:effectLst/>
                        </a:rPr>
                        <a:t>42.457,00 €</a:t>
                      </a:r>
                      <a:endParaRPr lang="it-IT" sz="1050" b="1" dirty="0">
                        <a:effectLst/>
                        <a:latin typeface="Times New Roman" panose="02020603050405020304" pitchFamily="18" charset="0"/>
                        <a:ea typeface="Times New Roman" panose="02020603050405020304" pitchFamily="18" charset="0"/>
                      </a:endParaRPr>
                    </a:p>
                  </a:txBody>
                  <a:tcPr marL="37055" marR="37055" marT="0" marB="0" anchor="b"/>
                </a:tc>
                <a:extLst>
                  <a:ext uri="{0D108BD9-81ED-4DB2-BD59-A6C34878D82A}">
                    <a16:rowId xmlns:a16="http://schemas.microsoft.com/office/drawing/2014/main" val="3610008042"/>
                  </a:ext>
                </a:extLst>
              </a:tr>
              <a:tr h="355482">
                <a:tc>
                  <a:txBody>
                    <a:bodyPr/>
                    <a:lstStyle/>
                    <a:p>
                      <a:pPr>
                        <a:spcAft>
                          <a:spcPts val="0"/>
                        </a:spcAft>
                      </a:pPr>
                      <a:r>
                        <a:rPr lang="it-IT" sz="1050">
                          <a:effectLst/>
                        </a:rPr>
                        <a:t> </a:t>
                      </a:r>
                      <a:endParaRPr lang="it-IT" sz="1050">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spcAft>
                          <a:spcPts val="0"/>
                        </a:spcAft>
                      </a:pPr>
                      <a:r>
                        <a:rPr lang="it-IT" sz="1050" b="1">
                          <a:effectLst/>
                        </a:rPr>
                        <a:t> </a:t>
                      </a:r>
                      <a:endParaRPr lang="it-IT" sz="1050" b="1">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spcAft>
                          <a:spcPts val="0"/>
                        </a:spcAft>
                      </a:pPr>
                      <a:r>
                        <a:rPr lang="it-IT" sz="1050" b="1">
                          <a:effectLst/>
                        </a:rPr>
                        <a:t> </a:t>
                      </a:r>
                      <a:endParaRPr lang="it-IT" sz="1050" b="1">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spcAft>
                          <a:spcPts val="0"/>
                        </a:spcAft>
                      </a:pPr>
                      <a:r>
                        <a:rPr lang="it-IT" sz="1050" b="1">
                          <a:effectLst/>
                        </a:rPr>
                        <a:t> </a:t>
                      </a:r>
                      <a:endParaRPr lang="it-IT" sz="1050" b="1">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lgn="r">
                        <a:spcAft>
                          <a:spcPts val="0"/>
                        </a:spcAft>
                      </a:pPr>
                      <a:r>
                        <a:rPr lang="it-IT" sz="1050" b="1">
                          <a:effectLst/>
                        </a:rPr>
                        <a:t>348.284,00 €</a:t>
                      </a:r>
                      <a:endParaRPr lang="it-IT" sz="1050" b="1">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lgn="r">
                        <a:spcAft>
                          <a:spcPts val="0"/>
                        </a:spcAft>
                      </a:pPr>
                      <a:r>
                        <a:rPr lang="it-IT" sz="1050" b="1">
                          <a:effectLst/>
                        </a:rPr>
                        <a:t>121.885,00 €</a:t>
                      </a:r>
                      <a:endParaRPr lang="it-IT" sz="1050" b="1">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lgn="r">
                        <a:spcAft>
                          <a:spcPts val="0"/>
                        </a:spcAft>
                      </a:pPr>
                      <a:r>
                        <a:rPr lang="it-IT" sz="1050" b="1">
                          <a:effectLst/>
                        </a:rPr>
                        <a:t>179.040,00 €</a:t>
                      </a:r>
                      <a:endParaRPr lang="it-IT" sz="1050" b="1">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lgn="r">
                        <a:spcAft>
                          <a:spcPts val="0"/>
                        </a:spcAft>
                      </a:pPr>
                      <a:r>
                        <a:rPr lang="it-IT" sz="1050" b="1">
                          <a:effectLst/>
                        </a:rPr>
                        <a:t>69.300,00 €</a:t>
                      </a:r>
                      <a:endParaRPr lang="it-IT" sz="1050" b="1">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lgn="r">
                        <a:spcAft>
                          <a:spcPts val="0"/>
                        </a:spcAft>
                      </a:pPr>
                      <a:r>
                        <a:rPr lang="it-IT" sz="1050" b="1">
                          <a:effectLst/>
                        </a:rPr>
                        <a:t>158.550,00 €</a:t>
                      </a:r>
                      <a:endParaRPr lang="it-IT" sz="1050" b="1">
                        <a:effectLst/>
                        <a:latin typeface="Times New Roman" panose="02020603050405020304" pitchFamily="18" charset="0"/>
                        <a:ea typeface="Times New Roman" panose="02020603050405020304" pitchFamily="18" charset="0"/>
                      </a:endParaRPr>
                    </a:p>
                  </a:txBody>
                  <a:tcPr marL="37055" marR="37055" marT="0" marB="0" anchor="b"/>
                </a:tc>
                <a:tc>
                  <a:txBody>
                    <a:bodyPr/>
                    <a:lstStyle/>
                    <a:p>
                      <a:pPr algn="r">
                        <a:spcAft>
                          <a:spcPts val="0"/>
                        </a:spcAft>
                      </a:pPr>
                      <a:r>
                        <a:rPr lang="it-IT" sz="1050" b="1" dirty="0">
                          <a:effectLst/>
                        </a:rPr>
                        <a:t>877.059,00 €</a:t>
                      </a:r>
                      <a:endParaRPr lang="it-IT" sz="1050" b="1" dirty="0">
                        <a:effectLst/>
                        <a:latin typeface="Times New Roman" panose="02020603050405020304" pitchFamily="18" charset="0"/>
                        <a:ea typeface="Times New Roman" panose="02020603050405020304" pitchFamily="18" charset="0"/>
                      </a:endParaRPr>
                    </a:p>
                  </a:txBody>
                  <a:tcPr marL="37055" marR="37055" marT="0" marB="0" anchor="b"/>
                </a:tc>
                <a:extLst>
                  <a:ext uri="{0D108BD9-81ED-4DB2-BD59-A6C34878D82A}">
                    <a16:rowId xmlns:a16="http://schemas.microsoft.com/office/drawing/2014/main" val="1148577499"/>
                  </a:ext>
                </a:extLst>
              </a:tr>
            </a:tbl>
          </a:graphicData>
        </a:graphic>
      </p:graphicFrame>
      <p:sp>
        <p:nvSpPr>
          <p:cNvPr id="10" name="Titolo 2"/>
          <p:cNvSpPr>
            <a:spLocks noGrp="1"/>
          </p:cNvSpPr>
          <p:nvPr>
            <p:ph type="title"/>
          </p:nvPr>
        </p:nvSpPr>
        <p:spPr>
          <a:xfrm>
            <a:off x="251520" y="250773"/>
            <a:ext cx="7886700" cy="882057"/>
          </a:xfrm>
        </p:spPr>
        <p:txBody>
          <a:bodyPr>
            <a:normAutofit/>
          </a:bodyPr>
          <a:lstStyle/>
          <a:p>
            <a:pPr marL="457200" lvl="1" indent="0" algn="ctr" defTabSz="685800" rtl="0">
              <a:lnSpc>
                <a:spcPct val="90000"/>
              </a:lnSpc>
              <a:spcBef>
                <a:spcPct val="0"/>
              </a:spcBef>
            </a:pPr>
            <a:r>
              <a:rPr lang="en-US" sz="3600" b="1" kern="1200" dirty="0" smtClean="0">
                <a:solidFill>
                  <a:srgbClr val="0F5494"/>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Official UNI-TEL Budget </a:t>
            </a:r>
            <a:endParaRPr lang="it-IT" sz="3600" b="1" kern="1200" dirty="0">
              <a:solidFill>
                <a:srgbClr val="0F5494"/>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670975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539552" y="1076057"/>
            <a:ext cx="7344816" cy="812427"/>
          </a:xfrm>
        </p:spPr>
        <p:txBody>
          <a:bodyPr>
            <a:normAutofit fontScale="90000"/>
          </a:bodyPr>
          <a:lstStyle/>
          <a:p>
            <a:pPr algn="ctr"/>
            <a:r>
              <a:rPr lang="en-GB" sz="32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Important recommendations for Equipment</a:t>
            </a:r>
            <a:r>
              <a:rPr lang="en-GB" altLang="en-US" sz="32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 </a:t>
            </a:r>
            <a:endParaRPr lang="en-US" altLang="en-US" sz="3200" dirty="0"/>
          </a:p>
        </p:txBody>
      </p:sp>
      <p:sp>
        <p:nvSpPr>
          <p:cNvPr id="83971" name="Rectangle 3"/>
          <p:cNvSpPr>
            <a:spLocks noGrp="1" noChangeArrowheads="1"/>
          </p:cNvSpPr>
          <p:nvPr>
            <p:ph idx="1"/>
          </p:nvPr>
        </p:nvSpPr>
        <p:spPr>
          <a:xfrm>
            <a:off x="827584" y="1772816"/>
            <a:ext cx="7920880" cy="3384376"/>
          </a:xfrm>
        </p:spPr>
        <p:txBody>
          <a:bodyPr>
            <a:normAutofit fontScale="92500" lnSpcReduction="20000"/>
          </a:bodyPr>
          <a:lstStyle/>
          <a:p>
            <a:pPr marL="0" indent="0" algn="ctr">
              <a:buNone/>
            </a:pPr>
            <a:endParaRPr lang="en-GB" sz="4300" b="1" kern="1200" dirty="0">
              <a:solidFill>
                <a:srgbClr val="2D5EC1"/>
              </a:solidFill>
              <a:latin typeface="Arial" charset="0"/>
            </a:endParaRPr>
          </a:p>
          <a:p>
            <a:pPr marL="354013" indent="-354013">
              <a:lnSpc>
                <a:spcPct val="120000"/>
              </a:lnSpc>
              <a:spcBef>
                <a:spcPts val="900"/>
              </a:spcBef>
              <a:buClr>
                <a:schemeClr val="accent6">
                  <a:lumMod val="75000"/>
                </a:schemeClr>
              </a:buClr>
              <a:buFont typeface="Wingdings" panose="05000000000000000000" pitchFamily="2" charset="2"/>
              <a:buChar char="Ø"/>
            </a:pPr>
            <a:r>
              <a:rPr lang="en-GB" sz="2800" dirty="0">
                <a:solidFill>
                  <a:schemeClr val="accent1">
                    <a:lumMod val="50000"/>
                  </a:schemeClr>
                </a:solidFill>
              </a:rPr>
              <a:t>Send the list of revised equipment </a:t>
            </a:r>
            <a:r>
              <a:rPr lang="en-GB" sz="2800" b="1" u="sng" dirty="0">
                <a:solidFill>
                  <a:schemeClr val="accent1">
                    <a:lumMod val="50000"/>
                  </a:schemeClr>
                </a:solidFill>
              </a:rPr>
              <a:t>within 6 months </a:t>
            </a:r>
            <a:r>
              <a:rPr lang="en-GB" sz="2800" dirty="0">
                <a:solidFill>
                  <a:schemeClr val="accent1">
                    <a:lumMod val="50000"/>
                  </a:schemeClr>
                </a:solidFill>
              </a:rPr>
              <a:t>by the beginning of the project (June 2021)</a:t>
            </a:r>
          </a:p>
          <a:p>
            <a:pPr marL="354013" indent="-354013">
              <a:lnSpc>
                <a:spcPct val="120000"/>
              </a:lnSpc>
              <a:spcBef>
                <a:spcPts val="900"/>
              </a:spcBef>
              <a:buClr>
                <a:schemeClr val="accent6">
                  <a:lumMod val="75000"/>
                </a:schemeClr>
              </a:buClr>
              <a:buFont typeface="Wingdings" panose="05000000000000000000" pitchFamily="2" charset="2"/>
              <a:buChar char="Ø"/>
            </a:pPr>
            <a:endParaRPr lang="en-GB" sz="2800" dirty="0">
              <a:solidFill>
                <a:schemeClr val="accent1">
                  <a:lumMod val="50000"/>
                </a:schemeClr>
              </a:solidFill>
            </a:endParaRPr>
          </a:p>
          <a:p>
            <a:pPr algn="just">
              <a:lnSpc>
                <a:spcPct val="120000"/>
              </a:lnSpc>
              <a:spcBef>
                <a:spcPts val="900"/>
              </a:spcBef>
              <a:buClr>
                <a:schemeClr val="accent6">
                  <a:lumMod val="75000"/>
                </a:schemeClr>
              </a:buClr>
              <a:buFont typeface="Wingdings" panose="05000000000000000000" pitchFamily="2" charset="2"/>
              <a:buChar char="Ø"/>
            </a:pPr>
            <a:r>
              <a:rPr lang="en-US" sz="2800" dirty="0">
                <a:solidFill>
                  <a:schemeClr val="accent1">
                    <a:lumMod val="50000"/>
                  </a:schemeClr>
                </a:solidFill>
              </a:rPr>
              <a:t> Purchased and installed </a:t>
            </a:r>
            <a:r>
              <a:rPr lang="en-US" sz="2800" b="1" u="sng" dirty="0">
                <a:solidFill>
                  <a:schemeClr val="accent1">
                    <a:lumMod val="50000"/>
                  </a:schemeClr>
                </a:solidFill>
              </a:rPr>
              <a:t>not later than 12 months before the end of the project</a:t>
            </a:r>
            <a:endParaRPr lang="fr-BE" sz="2800" b="1" i="0" u="sng" kern="1200" dirty="0">
              <a:solidFill>
                <a:srgbClr val="2D5EC1"/>
              </a:solidFill>
            </a:endParaRPr>
          </a:p>
          <a:p>
            <a:pPr marL="0" indent="0">
              <a:buNone/>
            </a:pPr>
            <a:r>
              <a:rPr lang="en-GB" sz="2000" b="1" kern="1200" dirty="0">
                <a:solidFill>
                  <a:schemeClr val="tx1"/>
                </a:solidFill>
                <a:latin typeface="Arial" charset="0"/>
              </a:rPr>
              <a:t> </a:t>
            </a:r>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40</a:t>
            </a:fld>
            <a:endParaRPr lang="en-GB" altLang="en-US" dirty="0"/>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spTree>
    <p:extLst>
      <p:ext uri="{BB962C8B-B14F-4D97-AF65-F5344CB8AC3E}">
        <p14:creationId xmlns:p14="http://schemas.microsoft.com/office/powerpoint/2010/main" val="23690807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BE" sz="2400" kern="1200" cap="small" dirty="0">
                <a:solidFill>
                  <a:srgbClr val="9A001D"/>
                </a:solidFill>
                <a:effectLst>
                  <a:outerShdw blurRad="38100" dist="38100" dir="2700000" algn="tl">
                    <a:srgbClr val="C0C0C0"/>
                  </a:outerShdw>
                </a:effectLst>
              </a:rPr>
              <a:t/>
            </a:r>
            <a:br>
              <a:rPr lang="fr-BE" sz="2400" kern="1200" cap="small" dirty="0">
                <a:solidFill>
                  <a:srgbClr val="9A001D"/>
                </a:solidFill>
                <a:effectLst>
                  <a:outerShdw blurRad="38100" dist="38100" dir="2700000" algn="tl">
                    <a:srgbClr val="C0C0C0"/>
                  </a:outerShdw>
                </a:effectLst>
              </a:rPr>
            </a:br>
            <a:r>
              <a:rPr lang="en-GB" sz="36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Exchange rate</a:t>
            </a:r>
            <a:endParaRPr lang="en-GB" sz="3600" b="1" dirty="0">
              <a:solidFill>
                <a:srgbClr val="FF0000"/>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14F0E55B-1EBF-4C63-9883-404455EB20A7}" type="slidenum">
              <a:rPr lang="en-GB" altLang="en-US" smtClean="0"/>
              <a:pPr/>
              <a:t>41</a:t>
            </a:fld>
            <a:endParaRPr lang="en-GB" altLang="en-US"/>
          </a:p>
        </p:txBody>
      </p:sp>
      <p:sp>
        <p:nvSpPr>
          <p:cNvPr id="5" name="Right Arrow 4"/>
          <p:cNvSpPr/>
          <p:nvPr/>
        </p:nvSpPr>
        <p:spPr bwMode="auto">
          <a:xfrm>
            <a:off x="6228184" y="3068960"/>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6" name="Right Arrow 5"/>
          <p:cNvSpPr/>
          <p:nvPr/>
        </p:nvSpPr>
        <p:spPr bwMode="auto">
          <a:xfrm>
            <a:off x="6380584" y="3221360"/>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7" name="Right Arrow 6"/>
          <p:cNvSpPr/>
          <p:nvPr/>
        </p:nvSpPr>
        <p:spPr bwMode="auto">
          <a:xfrm>
            <a:off x="5724128" y="3221360"/>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8" name="TextBox 7"/>
          <p:cNvSpPr txBox="1"/>
          <p:nvPr/>
        </p:nvSpPr>
        <p:spPr>
          <a:xfrm>
            <a:off x="323528" y="1688780"/>
            <a:ext cx="8791596" cy="5109091"/>
          </a:xfrm>
          <a:prstGeom prst="rect">
            <a:avLst/>
          </a:prstGeom>
          <a:solidFill>
            <a:srgbClr val="4BACC6">
              <a:lumMod val="40000"/>
              <a:lumOff val="60000"/>
            </a:srgbClr>
          </a:solidFill>
        </p:spPr>
        <p:txBody>
          <a:bodyPr wrap="square">
            <a:spAutoFit/>
          </a:bodyPr>
          <a:lstStyle/>
          <a:p>
            <a:pPr marL="0" indent="0">
              <a:buNone/>
            </a:pPr>
            <a:endParaRPr lang="en-GB" sz="1800" b="1" dirty="0"/>
          </a:p>
          <a:p>
            <a:pPr algn="just"/>
            <a:r>
              <a:rPr lang="en-US" sz="2400" dirty="0">
                <a:solidFill>
                  <a:srgbClr val="0F5494"/>
                </a:solidFill>
              </a:rPr>
              <a:t>Requests for payment and financial statements must be in euros.</a:t>
            </a:r>
          </a:p>
          <a:p>
            <a:pPr algn="just"/>
            <a:endParaRPr lang="en-US" sz="2400" dirty="0">
              <a:solidFill>
                <a:srgbClr val="0F5494"/>
              </a:solidFill>
            </a:endParaRPr>
          </a:p>
          <a:p>
            <a:pPr marL="342900" indent="-342900">
              <a:buFont typeface="Wingdings" panose="05000000000000000000" pitchFamily="2" charset="2"/>
              <a:buChar char="Ø"/>
            </a:pPr>
            <a:r>
              <a:rPr lang="en-US" sz="2400" dirty="0">
                <a:solidFill>
                  <a:srgbClr val="0F5494"/>
                </a:solidFill>
              </a:rPr>
              <a:t>Beneficiaries with general accounts in a currency other than the euro must convert costs incurred in another currency into euros at the </a:t>
            </a:r>
            <a:r>
              <a:rPr lang="en-US" sz="2400" b="1" u="sng" dirty="0">
                <a:solidFill>
                  <a:srgbClr val="0F5494"/>
                </a:solidFill>
              </a:rPr>
              <a:t>average of the daily exchange rates published in the Official Journal of the European Union, determined over the corresponding reporting period</a:t>
            </a:r>
            <a:r>
              <a:rPr lang="en-US" sz="2400" dirty="0">
                <a:solidFill>
                  <a:srgbClr val="0F5494"/>
                </a:solidFill>
              </a:rPr>
              <a:t>, available at: http://www.ecb.europa.eu/stats/exchange/eurofxref/html/index.en.html</a:t>
            </a:r>
          </a:p>
          <a:p>
            <a:pPr marL="342900" indent="-342900" algn="just">
              <a:buFont typeface="Wingdings" panose="05000000000000000000" pitchFamily="2" charset="2"/>
              <a:buChar char="Ø"/>
            </a:pPr>
            <a:r>
              <a:rPr lang="en-US" sz="2400" dirty="0">
                <a:solidFill>
                  <a:srgbClr val="0F5494"/>
                </a:solidFill>
              </a:rPr>
              <a:t>Beneficiaries with general accounts in euros must convert costs incurred in another currency into euros </a:t>
            </a:r>
            <a:r>
              <a:rPr lang="en-US" sz="2400" b="1" u="sng" dirty="0">
                <a:solidFill>
                  <a:srgbClr val="0F5494"/>
                </a:solidFill>
              </a:rPr>
              <a:t>in accordance with their usual accounting practices.</a:t>
            </a:r>
            <a:endParaRPr lang="en-GB" sz="2400" b="1" u="sng" dirty="0">
              <a:solidFill>
                <a:srgbClr val="0F5494"/>
              </a:solidFill>
            </a:endParaRPr>
          </a:p>
          <a:p>
            <a:pPr marL="0" indent="0" algn="just">
              <a:buNone/>
            </a:pPr>
            <a:endParaRPr lang="en-GB" sz="2000" dirty="0">
              <a:solidFill>
                <a:srgbClr val="C00000"/>
              </a:solidFill>
            </a:endParaRPr>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spTree>
    <p:extLst>
      <p:ext uri="{BB962C8B-B14F-4D97-AF65-F5344CB8AC3E}">
        <p14:creationId xmlns:p14="http://schemas.microsoft.com/office/powerpoint/2010/main" val="2266460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67936" y="539942"/>
            <a:ext cx="7886700" cy="976954"/>
          </a:xfrm>
        </p:spPr>
        <p:txBody>
          <a:bodyPr>
            <a:noAutofit/>
          </a:bodyPr>
          <a:lstStyle/>
          <a:p>
            <a:pPr algn="ctr"/>
            <a:r>
              <a:rPr lang="en-GB" sz="36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Exchange rate</a:t>
            </a:r>
            <a:endParaRPr lang="en-US" altLang="en-US" sz="3600" b="1" dirty="0">
              <a:solidFill>
                <a:srgbClr val="FF0000"/>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endParaRPr>
          </a:p>
        </p:txBody>
      </p:sp>
      <p:sp>
        <p:nvSpPr>
          <p:cNvPr id="83971" name="Rectangle 3"/>
          <p:cNvSpPr>
            <a:spLocks noGrp="1" noChangeArrowheads="1"/>
          </p:cNvSpPr>
          <p:nvPr>
            <p:ph idx="1"/>
          </p:nvPr>
        </p:nvSpPr>
        <p:spPr>
          <a:xfrm>
            <a:off x="639041" y="4206575"/>
            <a:ext cx="7886700" cy="1830524"/>
          </a:xfrm>
        </p:spPr>
        <p:txBody>
          <a:bodyPr>
            <a:normAutofit/>
          </a:bodyPr>
          <a:lstStyle/>
          <a:p>
            <a:pPr marL="0" indent="0" algn="just">
              <a:buNone/>
            </a:pPr>
            <a:endParaRPr lang="en-GB" sz="600" dirty="0"/>
          </a:p>
          <a:p>
            <a:pPr marL="0" indent="0" algn="just">
              <a:buNone/>
            </a:pPr>
            <a:r>
              <a:rPr lang="en-GB" sz="2000" b="1" kern="0" dirty="0">
                <a:solidFill>
                  <a:srgbClr val="0F5494"/>
                </a:solidFill>
              </a:rPr>
              <a:t>All transactions must be declared in EUR in the Final Report </a:t>
            </a:r>
            <a:endParaRPr lang="en-GB" sz="2000" i="0" dirty="0">
              <a:solidFill>
                <a:srgbClr val="336699"/>
              </a:solidFill>
              <a:ea typeface="Dotum" pitchFamily="34" charset="-127"/>
            </a:endParaRPr>
          </a:p>
          <a:p>
            <a:pPr marL="0" indent="0">
              <a:buNone/>
            </a:pPr>
            <a:r>
              <a:rPr lang="en-GB" sz="2000" b="1" kern="0" dirty="0">
                <a:solidFill>
                  <a:srgbClr val="0F5494"/>
                </a:solidFill>
              </a:rPr>
              <a:t>See the excel sheet of the financial statement</a:t>
            </a:r>
          </a:p>
        </p:txBody>
      </p:sp>
      <p:sp>
        <p:nvSpPr>
          <p:cNvPr id="11" name="Slide Number Placeholder 10"/>
          <p:cNvSpPr>
            <a:spLocks noGrp="1"/>
          </p:cNvSpPr>
          <p:nvPr>
            <p:ph type="sldNum" sz="quarter" idx="12"/>
          </p:nvPr>
        </p:nvSpPr>
        <p:spPr/>
        <p:txBody>
          <a:bodyPr/>
          <a:lstStyle/>
          <a:p>
            <a:fld id="{14F0E55B-1EBF-4C63-9883-404455EB20A7}" type="slidenum">
              <a:rPr lang="en-GB" altLang="en-US" smtClean="0"/>
              <a:pPr/>
              <a:t>42</a:t>
            </a:fld>
            <a:endParaRPr lang="en-GB" altLang="en-US"/>
          </a:p>
        </p:txBody>
      </p:sp>
      <p:sp>
        <p:nvSpPr>
          <p:cNvPr id="2" name="Right Arrow 1"/>
          <p:cNvSpPr/>
          <p:nvPr/>
        </p:nvSpPr>
        <p:spPr bwMode="auto">
          <a:xfrm flipV="1">
            <a:off x="3131840" y="2564904"/>
            <a:ext cx="978408" cy="432048"/>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F5494"/>
              </a:solidFill>
              <a:effectLst/>
              <a:latin typeface="Verdana" pitchFamily="34" charset="0"/>
            </a:endParaRPr>
          </a:p>
        </p:txBody>
      </p:sp>
      <p:sp>
        <p:nvSpPr>
          <p:cNvPr id="4" name="Right Arrow 3"/>
          <p:cNvSpPr/>
          <p:nvPr/>
        </p:nvSpPr>
        <p:spPr bwMode="auto">
          <a:xfrm>
            <a:off x="3347864" y="5661248"/>
            <a:ext cx="1656184" cy="936104"/>
          </a:xfrm>
          <a:prstGeom prst="rightArrow">
            <a:avLst>
              <a:gd name="adj1" fmla="val 50000"/>
              <a:gd name="adj2" fmla="val 4321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5" name="Right Arrow 4"/>
          <p:cNvSpPr/>
          <p:nvPr/>
        </p:nvSpPr>
        <p:spPr bwMode="auto">
          <a:xfrm>
            <a:off x="6012160" y="5229200"/>
            <a:ext cx="936104" cy="864096"/>
          </a:xfrm>
          <a:prstGeom prst="rightArrow">
            <a:avLst>
              <a:gd name="adj1" fmla="val 52939"/>
              <a:gd name="adj2" fmla="val 5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6" name="Right Arrow 5"/>
          <p:cNvSpPr/>
          <p:nvPr/>
        </p:nvSpPr>
        <p:spPr bwMode="auto">
          <a:xfrm>
            <a:off x="2987824" y="5445224"/>
            <a:ext cx="1122424" cy="64807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7" name="Right Arrow 6"/>
          <p:cNvSpPr/>
          <p:nvPr/>
        </p:nvSpPr>
        <p:spPr bwMode="auto">
          <a:xfrm rot="773019">
            <a:off x="5148064" y="5445224"/>
            <a:ext cx="1728192" cy="792088"/>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lang="en-GB">
              <a:solidFill>
                <a:srgbClr val="FF0000"/>
              </a:solidFill>
            </a:endParaRPr>
          </a:p>
        </p:txBody>
      </p:sp>
      <p:sp>
        <p:nvSpPr>
          <p:cNvPr id="8" name="Right Arrow 7"/>
          <p:cNvSpPr/>
          <p:nvPr/>
        </p:nvSpPr>
        <p:spPr bwMode="auto">
          <a:xfrm>
            <a:off x="2987824" y="2780928"/>
            <a:ext cx="216024" cy="360040"/>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F5494"/>
              </a:solidFill>
              <a:effectLst/>
              <a:latin typeface="Verdana" pitchFamily="34" charset="0"/>
            </a:endParaRPr>
          </a:p>
        </p:txBody>
      </p:sp>
      <p:sp>
        <p:nvSpPr>
          <p:cNvPr id="9" name="Right Arrow 8"/>
          <p:cNvSpPr/>
          <p:nvPr/>
        </p:nvSpPr>
        <p:spPr bwMode="auto">
          <a:xfrm>
            <a:off x="3549036" y="3086962"/>
            <a:ext cx="1368152" cy="252028"/>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dirty="0">
              <a:ln>
                <a:noFill/>
              </a:ln>
              <a:solidFill>
                <a:schemeClr val="tx1"/>
              </a:solidFill>
              <a:effectLst/>
              <a:latin typeface="Verdana" pitchFamily="34" charset="0"/>
            </a:endParaRPr>
          </a:p>
        </p:txBody>
      </p:sp>
      <p:sp>
        <p:nvSpPr>
          <p:cNvPr id="10" name="Right Arrow 9"/>
          <p:cNvSpPr/>
          <p:nvPr/>
        </p:nvSpPr>
        <p:spPr bwMode="auto">
          <a:xfrm>
            <a:off x="3347864" y="5769260"/>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F5494"/>
              </a:solidFill>
              <a:effectLst/>
              <a:latin typeface="Verdana" pitchFamily="34" charset="0"/>
            </a:endParaRPr>
          </a:p>
        </p:txBody>
      </p:sp>
      <p:sp>
        <p:nvSpPr>
          <p:cNvPr id="19" name="Round Diagonal Corner Rectangle 18"/>
          <p:cNvSpPr/>
          <p:nvPr/>
        </p:nvSpPr>
        <p:spPr bwMode="auto">
          <a:xfrm>
            <a:off x="467544" y="1624909"/>
            <a:ext cx="8568952" cy="2581666"/>
          </a:xfrm>
          <a:prstGeom prst="round2DiagRect">
            <a:avLst/>
          </a:prstGeom>
          <a:ln>
            <a:headEnd type="none" w="med" len="med"/>
            <a:tailEnd type="none" w="med" len="med"/>
          </a:ln>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lvl="0" algn="just">
              <a:spcBef>
                <a:spcPct val="20000"/>
              </a:spcBef>
              <a:buClr>
                <a:srgbClr val="FFFFFF"/>
              </a:buClr>
            </a:pPr>
            <a:r>
              <a:rPr lang="en-GB" b="1" kern="0" dirty="0">
                <a:solidFill>
                  <a:srgbClr val="0F5494"/>
                </a:solidFill>
              </a:rPr>
              <a:t>1) </a:t>
            </a:r>
            <a:r>
              <a:rPr lang="en-GB" sz="2000" b="1" kern="0" dirty="0">
                <a:solidFill>
                  <a:srgbClr val="0F5494"/>
                </a:solidFill>
              </a:rPr>
              <a:t>From start of eligibility period until receipt of second pre-financing</a:t>
            </a:r>
            <a:r>
              <a:rPr lang="en-GB" sz="2000" kern="0" dirty="0">
                <a:solidFill>
                  <a:srgbClr val="0F5494"/>
                </a:solidFill>
              </a:rPr>
              <a:t>:</a:t>
            </a:r>
            <a:r>
              <a:rPr lang="en-GB" sz="2000" kern="0" dirty="0">
                <a:solidFill>
                  <a:srgbClr val="336699"/>
                </a:solidFill>
              </a:rPr>
              <a:t> </a:t>
            </a:r>
            <a:br>
              <a:rPr lang="en-GB" sz="2000" kern="0" dirty="0">
                <a:solidFill>
                  <a:srgbClr val="336699"/>
                </a:solidFill>
              </a:rPr>
            </a:br>
            <a:r>
              <a:rPr lang="en-GB" sz="2000" b="1" u="sng" kern="0" dirty="0">
                <a:solidFill>
                  <a:srgbClr val="BBE0E3">
                    <a:lumMod val="50000"/>
                  </a:srgbClr>
                </a:solidFill>
              </a:rPr>
              <a:t>monthly rate of  reception of SECOND PRE-FINANCING – 21 MONTH </a:t>
            </a:r>
          </a:p>
          <a:p>
            <a:pPr marL="808038" lvl="0" algn="just">
              <a:spcBef>
                <a:spcPct val="20000"/>
              </a:spcBef>
              <a:buClr>
                <a:srgbClr val="FFFFFF"/>
              </a:buClr>
            </a:pPr>
            <a:endParaRPr lang="en-GB" sz="2000" kern="0" dirty="0">
              <a:solidFill>
                <a:srgbClr val="A50021"/>
              </a:solidFill>
            </a:endParaRPr>
          </a:p>
          <a:p>
            <a:pPr marL="808038" lvl="0" indent="-808038" algn="just">
              <a:spcBef>
                <a:spcPct val="20000"/>
              </a:spcBef>
              <a:buClr>
                <a:srgbClr val="FFFFFF"/>
              </a:buClr>
            </a:pPr>
            <a:r>
              <a:rPr lang="en-GB" sz="2000" b="1" kern="0" dirty="0">
                <a:solidFill>
                  <a:srgbClr val="0F5494"/>
                </a:solidFill>
              </a:rPr>
              <a:t>2</a:t>
            </a:r>
            <a:r>
              <a:rPr lang="en-GB" sz="2000" kern="0" dirty="0">
                <a:solidFill>
                  <a:srgbClr val="0F5494"/>
                </a:solidFill>
              </a:rPr>
              <a:t>) </a:t>
            </a:r>
            <a:r>
              <a:rPr lang="en-GB" sz="2000" b="1" kern="0" dirty="0">
                <a:solidFill>
                  <a:srgbClr val="0F5494"/>
                </a:solidFill>
              </a:rPr>
              <a:t>From date of receipt of second pre-financing until end of eligibility period</a:t>
            </a:r>
            <a:r>
              <a:rPr lang="en-GB" sz="2000" kern="0" dirty="0">
                <a:solidFill>
                  <a:srgbClr val="0F5494"/>
                </a:solidFill>
              </a:rPr>
              <a:t>: </a:t>
            </a:r>
          </a:p>
          <a:p>
            <a:pPr marL="808038" lvl="0" indent="-808038" algn="just">
              <a:spcBef>
                <a:spcPct val="20000"/>
              </a:spcBef>
              <a:buClr>
                <a:srgbClr val="FFFFFF"/>
              </a:buClr>
            </a:pPr>
            <a:r>
              <a:rPr lang="en-GB" sz="2000" b="1" u="sng" kern="0" dirty="0">
                <a:solidFill>
                  <a:srgbClr val="BBE0E3">
                    <a:lumMod val="50000"/>
                  </a:srgbClr>
                </a:solidFill>
              </a:rPr>
              <a:t>monthly rate of  reception of SECOND PRE-FINANCING</a:t>
            </a:r>
          </a:p>
        </p:txBody>
      </p:sp>
      <p:pic>
        <p:nvPicPr>
          <p:cNvPr id="20" name="Immagin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spTree>
    <p:extLst>
      <p:ext uri="{BB962C8B-B14F-4D97-AF65-F5344CB8AC3E}">
        <p14:creationId xmlns:p14="http://schemas.microsoft.com/office/powerpoint/2010/main" val="25393525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67936" y="539942"/>
            <a:ext cx="7886700" cy="976954"/>
          </a:xfrm>
        </p:spPr>
        <p:txBody>
          <a:bodyPr>
            <a:noAutofit/>
          </a:bodyPr>
          <a:lstStyle/>
          <a:p>
            <a:pPr algn="ctr"/>
            <a:r>
              <a:rPr lang="en-GB" sz="36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Exchange rate</a:t>
            </a:r>
            <a:endParaRPr lang="en-US" altLang="en-US" sz="3600" b="1" dirty="0">
              <a:solidFill>
                <a:srgbClr val="FF0000"/>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endParaRPr>
          </a:p>
        </p:txBody>
      </p:sp>
      <p:sp>
        <p:nvSpPr>
          <p:cNvPr id="11" name="Slide Number Placeholder 10"/>
          <p:cNvSpPr>
            <a:spLocks noGrp="1"/>
          </p:cNvSpPr>
          <p:nvPr>
            <p:ph type="sldNum" sz="quarter" idx="12"/>
          </p:nvPr>
        </p:nvSpPr>
        <p:spPr/>
        <p:txBody>
          <a:bodyPr/>
          <a:lstStyle/>
          <a:p>
            <a:fld id="{14F0E55B-1EBF-4C63-9883-404455EB20A7}" type="slidenum">
              <a:rPr lang="en-GB" altLang="en-US" smtClean="0"/>
              <a:pPr/>
              <a:t>43</a:t>
            </a:fld>
            <a:endParaRPr lang="en-GB" altLang="en-US"/>
          </a:p>
        </p:txBody>
      </p:sp>
      <p:sp>
        <p:nvSpPr>
          <p:cNvPr id="2" name="Right Arrow 1"/>
          <p:cNvSpPr/>
          <p:nvPr/>
        </p:nvSpPr>
        <p:spPr bwMode="auto">
          <a:xfrm flipV="1">
            <a:off x="3131840" y="2564904"/>
            <a:ext cx="978408" cy="432048"/>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F5494"/>
              </a:solidFill>
              <a:effectLst/>
              <a:latin typeface="Verdana" pitchFamily="34" charset="0"/>
            </a:endParaRPr>
          </a:p>
        </p:txBody>
      </p:sp>
      <p:sp>
        <p:nvSpPr>
          <p:cNvPr id="4" name="Right Arrow 3"/>
          <p:cNvSpPr/>
          <p:nvPr/>
        </p:nvSpPr>
        <p:spPr bwMode="auto">
          <a:xfrm>
            <a:off x="3347864" y="5661248"/>
            <a:ext cx="1656184" cy="936104"/>
          </a:xfrm>
          <a:prstGeom prst="rightArrow">
            <a:avLst>
              <a:gd name="adj1" fmla="val 50000"/>
              <a:gd name="adj2" fmla="val 4321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5" name="Right Arrow 4"/>
          <p:cNvSpPr/>
          <p:nvPr/>
        </p:nvSpPr>
        <p:spPr bwMode="auto">
          <a:xfrm>
            <a:off x="6012160" y="5229200"/>
            <a:ext cx="936104" cy="864096"/>
          </a:xfrm>
          <a:prstGeom prst="rightArrow">
            <a:avLst>
              <a:gd name="adj1" fmla="val 52939"/>
              <a:gd name="adj2" fmla="val 5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6" name="Right Arrow 5"/>
          <p:cNvSpPr/>
          <p:nvPr/>
        </p:nvSpPr>
        <p:spPr bwMode="auto">
          <a:xfrm>
            <a:off x="2987824" y="5445224"/>
            <a:ext cx="1122424" cy="64807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7" name="Right Arrow 6"/>
          <p:cNvSpPr/>
          <p:nvPr/>
        </p:nvSpPr>
        <p:spPr bwMode="auto">
          <a:xfrm rot="773019">
            <a:off x="5148064" y="5445224"/>
            <a:ext cx="1728192" cy="792088"/>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lang="en-GB">
              <a:solidFill>
                <a:srgbClr val="FF0000"/>
              </a:solidFill>
            </a:endParaRPr>
          </a:p>
        </p:txBody>
      </p:sp>
      <p:sp>
        <p:nvSpPr>
          <p:cNvPr id="8" name="Right Arrow 7"/>
          <p:cNvSpPr/>
          <p:nvPr/>
        </p:nvSpPr>
        <p:spPr bwMode="auto">
          <a:xfrm>
            <a:off x="2987824" y="2780928"/>
            <a:ext cx="216024" cy="360040"/>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F5494"/>
              </a:solidFill>
              <a:effectLst/>
              <a:latin typeface="Verdana" pitchFamily="34" charset="0"/>
            </a:endParaRPr>
          </a:p>
        </p:txBody>
      </p:sp>
      <p:sp>
        <p:nvSpPr>
          <p:cNvPr id="9" name="Right Arrow 8"/>
          <p:cNvSpPr/>
          <p:nvPr/>
        </p:nvSpPr>
        <p:spPr bwMode="auto">
          <a:xfrm>
            <a:off x="3549036" y="3086962"/>
            <a:ext cx="1368152" cy="252028"/>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dirty="0">
              <a:ln>
                <a:noFill/>
              </a:ln>
              <a:solidFill>
                <a:schemeClr val="tx1"/>
              </a:solidFill>
              <a:effectLst/>
              <a:latin typeface="Verdana" pitchFamily="34" charset="0"/>
            </a:endParaRPr>
          </a:p>
        </p:txBody>
      </p:sp>
      <p:sp>
        <p:nvSpPr>
          <p:cNvPr id="10" name="Right Arrow 9"/>
          <p:cNvSpPr/>
          <p:nvPr/>
        </p:nvSpPr>
        <p:spPr bwMode="auto">
          <a:xfrm>
            <a:off x="3347864" y="5769260"/>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F5494"/>
              </a:solidFill>
              <a:effectLst/>
              <a:latin typeface="Verdana" pitchFamily="34" charset="0"/>
            </a:endParaRPr>
          </a:p>
        </p:txBody>
      </p:sp>
      <p:pic>
        <p:nvPicPr>
          <p:cNvPr id="20" name="Immagin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sp>
        <p:nvSpPr>
          <p:cNvPr id="3" name="Segnaposto contenuto 2"/>
          <p:cNvSpPr>
            <a:spLocks noGrp="1"/>
          </p:cNvSpPr>
          <p:nvPr>
            <p:ph idx="1"/>
          </p:nvPr>
        </p:nvSpPr>
        <p:spPr/>
        <p:txBody>
          <a:bodyPr/>
          <a:lstStyle/>
          <a:p>
            <a:endParaRPr lang="it-IT" dirty="0"/>
          </a:p>
        </p:txBody>
      </p:sp>
      <p:pic>
        <p:nvPicPr>
          <p:cNvPr id="12" name="Immagine 11"/>
          <p:cNvPicPr>
            <a:picLocks noChangeAspect="1"/>
          </p:cNvPicPr>
          <p:nvPr/>
        </p:nvPicPr>
        <p:blipFill rotWithShape="1">
          <a:blip r:embed="rId4"/>
          <a:srcRect l="1175" t="24619" r="16138" b="8149"/>
          <a:stretch/>
        </p:blipFill>
        <p:spPr>
          <a:xfrm>
            <a:off x="250106" y="1940205"/>
            <a:ext cx="8643788" cy="4452781"/>
          </a:xfrm>
          <a:prstGeom prst="rect">
            <a:avLst/>
          </a:prstGeom>
        </p:spPr>
      </p:pic>
    </p:spTree>
    <p:extLst>
      <p:ext uri="{BB962C8B-B14F-4D97-AF65-F5344CB8AC3E}">
        <p14:creationId xmlns:p14="http://schemas.microsoft.com/office/powerpoint/2010/main" val="24902405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
          <p:cNvSpPr>
            <a:spLocks noGrp="1"/>
          </p:cNvSpPr>
          <p:nvPr>
            <p:ph type="title"/>
          </p:nvPr>
        </p:nvSpPr>
        <p:spPr>
          <a:xfrm>
            <a:off x="109817" y="375179"/>
            <a:ext cx="7886700" cy="677557"/>
          </a:xfrm>
        </p:spPr>
        <p:txBody>
          <a:bodyPr>
            <a:normAutofit/>
          </a:bodyPr>
          <a:lstStyle/>
          <a:p>
            <a:pPr algn="ctr"/>
            <a:r>
              <a:rPr lang="en-GB"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Amendments</a:t>
            </a:r>
          </a:p>
        </p:txBody>
      </p:sp>
      <p:sp>
        <p:nvSpPr>
          <p:cNvPr id="14" name="Segnaposto contenuto 13"/>
          <p:cNvSpPr>
            <a:spLocks noGrp="1"/>
          </p:cNvSpPr>
          <p:nvPr>
            <p:ph idx="1"/>
          </p:nvPr>
        </p:nvSpPr>
        <p:spPr/>
        <p:txBody>
          <a:bodyPr/>
          <a:lstStyle/>
          <a:p>
            <a:endParaRPr lang="it-IT"/>
          </a:p>
        </p:txBody>
      </p:sp>
      <p:sp>
        <p:nvSpPr>
          <p:cNvPr id="3" name="Slide Number Placeholder 2"/>
          <p:cNvSpPr>
            <a:spLocks noGrp="1"/>
          </p:cNvSpPr>
          <p:nvPr>
            <p:ph type="sldNum" sz="quarter" idx="12"/>
          </p:nvPr>
        </p:nvSpPr>
        <p:spPr/>
        <p:txBody>
          <a:bodyPr/>
          <a:lstStyle/>
          <a:p>
            <a:fld id="{83F42EE6-6945-4E77-9814-D5F27BE04E7B}" type="slidenum">
              <a:rPr lang="en-GB" smtClean="0"/>
              <a:pPr/>
              <a:t>44</a:t>
            </a:fld>
            <a:endParaRPr lang="en-GB"/>
          </a:p>
        </p:txBody>
      </p:sp>
      <p:pic>
        <p:nvPicPr>
          <p:cNvPr id="8" name="Picture 7"/>
          <p:cNvPicPr/>
          <p:nvPr/>
        </p:nvPicPr>
        <p:blipFill>
          <a:blip r:embed="rId3" cstate="print"/>
          <a:stretch>
            <a:fillRect/>
          </a:stretch>
        </p:blipFill>
        <p:spPr>
          <a:xfrm>
            <a:off x="5076056" y="1268760"/>
            <a:ext cx="3312368" cy="4952365"/>
          </a:xfrm>
          <a:prstGeom prst="rect">
            <a:avLst/>
          </a:prstGeom>
        </p:spPr>
      </p:pic>
      <p:pic>
        <p:nvPicPr>
          <p:cNvPr id="9" name="Picture 8"/>
          <p:cNvPicPr/>
          <p:nvPr/>
        </p:nvPicPr>
        <p:blipFill>
          <a:blip r:embed="rId4" cstate="print"/>
          <a:stretch>
            <a:fillRect/>
          </a:stretch>
        </p:blipFill>
        <p:spPr>
          <a:xfrm>
            <a:off x="400581" y="1428450"/>
            <a:ext cx="4963507" cy="4592837"/>
          </a:xfrm>
          <a:prstGeom prst="rect">
            <a:avLst/>
          </a:prstGeom>
        </p:spPr>
      </p:pic>
      <p:sp>
        <p:nvSpPr>
          <p:cNvPr id="5" name="TextBox 4"/>
          <p:cNvSpPr txBox="1"/>
          <p:nvPr/>
        </p:nvSpPr>
        <p:spPr>
          <a:xfrm>
            <a:off x="1655676" y="1108449"/>
            <a:ext cx="7416824" cy="307777"/>
          </a:xfrm>
          <a:prstGeom prst="rect">
            <a:avLst/>
          </a:prstGeom>
          <a:noFill/>
        </p:spPr>
        <p:txBody>
          <a:bodyPr wrap="square" rtlCol="0">
            <a:spAutoFit/>
          </a:bodyPr>
          <a:lstStyle/>
          <a:p>
            <a:r>
              <a:rPr lang="en-GB" sz="1400" b="1" dirty="0"/>
              <a:t>Request change of			Done through…….</a:t>
            </a:r>
          </a:p>
        </p:txBody>
      </p:sp>
      <p:pic>
        <p:nvPicPr>
          <p:cNvPr id="11" name="Immagin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13" name="Immagin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813" y="274049"/>
            <a:ext cx="565674" cy="720080"/>
          </a:xfrm>
          <a:prstGeom prst="rect">
            <a:avLst/>
          </a:prstGeom>
        </p:spPr>
      </p:pic>
    </p:spTree>
    <p:extLst>
      <p:ext uri="{BB962C8B-B14F-4D97-AF65-F5344CB8AC3E}">
        <p14:creationId xmlns:p14="http://schemas.microsoft.com/office/powerpoint/2010/main" val="3484410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704" y="718423"/>
            <a:ext cx="7886700" cy="1345897"/>
          </a:xfrm>
        </p:spPr>
        <p:txBody>
          <a:bodyPr>
            <a:noAutofit/>
          </a:bodyPr>
          <a:lstStyle/>
          <a:p>
            <a:pPr algn="ctr"/>
            <a:r>
              <a:rPr lang="en-GB" altLang="en-US"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Amendments: Budget Transfers</a:t>
            </a:r>
            <a:br>
              <a:rPr lang="en-GB" altLang="en-US"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br>
            <a:r>
              <a:rPr lang="en-GB" sz="24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(between budget headings)</a:t>
            </a:r>
          </a:p>
        </p:txBody>
      </p:sp>
      <p:graphicFrame>
        <p:nvGraphicFramePr>
          <p:cNvPr id="6" name="Content Placeholder 5"/>
          <p:cNvGraphicFramePr>
            <a:graphicFrameLocks noGrp="1"/>
          </p:cNvGraphicFramePr>
          <p:nvPr>
            <p:ph idx="1"/>
            <p:extLst/>
          </p:nvPr>
        </p:nvGraphicFramePr>
        <p:xfrm>
          <a:off x="628650" y="1825625"/>
          <a:ext cx="7886700" cy="3835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14F0E55B-1EBF-4C63-9883-404455EB20A7}" type="slidenum">
              <a:rPr lang="en-GB" altLang="en-US" smtClean="0"/>
              <a:pPr/>
              <a:t>45</a:t>
            </a:fld>
            <a:endParaRPr lang="en-GB" altLang="en-US"/>
          </a:p>
        </p:txBody>
      </p:sp>
      <p:grpSp>
        <p:nvGrpSpPr>
          <p:cNvPr id="7" name="Group 6"/>
          <p:cNvGrpSpPr/>
          <p:nvPr/>
        </p:nvGrpSpPr>
        <p:grpSpPr>
          <a:xfrm>
            <a:off x="3829032" y="3429000"/>
            <a:ext cx="5070393" cy="1032312"/>
            <a:chOff x="3173688" y="2097182"/>
            <a:chExt cx="5261594" cy="1493930"/>
          </a:xfrm>
        </p:grpSpPr>
        <p:sp>
          <p:nvSpPr>
            <p:cNvPr id="11" name="Round Same Side Corner Rectangle 10"/>
            <p:cNvSpPr/>
            <p:nvPr/>
          </p:nvSpPr>
          <p:spPr>
            <a:xfrm rot="5400000">
              <a:off x="5077673" y="233504"/>
              <a:ext cx="1464289" cy="5250928"/>
            </a:xfrm>
            <a:prstGeom prst="round2SameRect">
              <a:avLst/>
            </a:prstGeom>
          </p:spPr>
          <p:style>
            <a:lnRef idx="2">
              <a:schemeClr val="accent2"/>
            </a:lnRef>
            <a:fillRef idx="1">
              <a:schemeClr val="lt1"/>
            </a:fillRef>
            <a:effectRef idx="0">
              <a:schemeClr val="accent2"/>
            </a:effectRef>
            <a:fontRef idx="minor">
              <a:schemeClr val="dk1">
                <a:hueOff val="0"/>
                <a:satOff val="0"/>
                <a:lumOff val="0"/>
                <a:alphaOff val="0"/>
              </a:schemeClr>
            </a:fontRef>
          </p:style>
        </p:sp>
        <p:sp>
          <p:nvSpPr>
            <p:cNvPr id="12" name="Round Same Side Corner Rectangle 4"/>
            <p:cNvSpPr/>
            <p:nvPr/>
          </p:nvSpPr>
          <p:spPr>
            <a:xfrm>
              <a:off x="3173688" y="2097182"/>
              <a:ext cx="5179447" cy="10330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0" algn="l" defTabSz="800100">
                <a:lnSpc>
                  <a:spcPct val="90000"/>
                </a:lnSpc>
                <a:spcBef>
                  <a:spcPct val="0"/>
                </a:spcBef>
                <a:spcAft>
                  <a:spcPct val="15000"/>
                </a:spcAft>
              </a:pPr>
              <a:r>
                <a:rPr lang="en-GB" sz="1800" b="1" i="1" kern="1200" dirty="0">
                  <a:solidFill>
                    <a:srgbClr val="C00000"/>
                  </a:solidFill>
                </a:rPr>
                <a:t> </a:t>
              </a:r>
            </a:p>
            <a:p>
              <a:pPr marL="171450" lvl="1" indent="0" algn="l" defTabSz="800100">
                <a:lnSpc>
                  <a:spcPct val="90000"/>
                </a:lnSpc>
                <a:spcBef>
                  <a:spcPct val="0"/>
                </a:spcBef>
                <a:spcAft>
                  <a:spcPct val="15000"/>
                </a:spcAft>
                <a:buChar char="••"/>
              </a:pPr>
              <a:r>
                <a:rPr lang="en-GB" sz="1800" b="1" i="1" kern="1200" dirty="0">
                  <a:solidFill>
                    <a:srgbClr val="C00000"/>
                  </a:solidFill>
                </a:rPr>
                <a:t> Amendment</a:t>
              </a:r>
              <a:endParaRPr lang="en-GB" sz="1800" kern="1200" dirty="0">
                <a:solidFill>
                  <a:schemeClr val="accent2"/>
                </a:solidFill>
              </a:endParaRPr>
            </a:p>
            <a:p>
              <a:pPr marL="177800" lvl="2" indent="0" algn="l" defTabSz="800100">
                <a:lnSpc>
                  <a:spcPct val="90000"/>
                </a:lnSpc>
                <a:spcBef>
                  <a:spcPct val="0"/>
                </a:spcBef>
                <a:spcAft>
                  <a:spcPct val="15000"/>
                </a:spcAft>
                <a:buChar char="••"/>
              </a:pPr>
              <a:r>
                <a:rPr lang="en-GB" sz="1800" kern="1200" dirty="0">
                  <a:solidFill>
                    <a:schemeClr val="accent2"/>
                  </a:solidFill>
                </a:rPr>
                <a:t> Ceilings cannot be exceeded</a:t>
              </a:r>
            </a:p>
          </p:txBody>
        </p:sp>
      </p:grpSp>
      <p:grpSp>
        <p:nvGrpSpPr>
          <p:cNvPr id="8" name="Group 7"/>
          <p:cNvGrpSpPr/>
          <p:nvPr/>
        </p:nvGrpSpPr>
        <p:grpSpPr>
          <a:xfrm>
            <a:off x="578937" y="3482897"/>
            <a:ext cx="2955460" cy="1063096"/>
            <a:chOff x="73825" y="1827201"/>
            <a:chExt cx="3036700" cy="1700733"/>
          </a:xfrm>
        </p:grpSpPr>
        <p:sp>
          <p:nvSpPr>
            <p:cNvPr id="9" name="Rounded Rectangle 8"/>
            <p:cNvSpPr/>
            <p:nvPr/>
          </p:nvSpPr>
          <p:spPr>
            <a:xfrm>
              <a:off x="73825" y="1827201"/>
              <a:ext cx="3036700" cy="1700733"/>
            </a:xfrm>
            <a:prstGeom prst="round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10" name="Rounded Rectangle 6"/>
            <p:cNvSpPr/>
            <p:nvPr/>
          </p:nvSpPr>
          <p:spPr>
            <a:xfrm>
              <a:off x="156848" y="1910224"/>
              <a:ext cx="2870654" cy="15346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a:solidFill>
                    <a:schemeClr val="accent1">
                      <a:lumMod val="50000"/>
                    </a:schemeClr>
                  </a:solidFill>
                </a:rPr>
                <a:t>Increase by MORE than 10%  </a:t>
              </a:r>
            </a:p>
          </p:txBody>
        </p:sp>
      </p:grpSp>
      <p:pic>
        <p:nvPicPr>
          <p:cNvPr id="14" name="Immagin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spTree>
    <p:extLst>
      <p:ext uri="{BB962C8B-B14F-4D97-AF65-F5344CB8AC3E}">
        <p14:creationId xmlns:p14="http://schemas.microsoft.com/office/powerpoint/2010/main" val="3629690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F0E55B-1EBF-4C63-9883-404455EB20A7}" type="slidenum">
              <a:rPr lang="en-GB" altLang="en-US" smtClean="0"/>
              <a:pPr/>
              <a:t>46</a:t>
            </a:fld>
            <a:endParaRPr lang="en-GB" altLang="en-US" dirty="0"/>
          </a:p>
        </p:txBody>
      </p:sp>
      <p:grpSp>
        <p:nvGrpSpPr>
          <p:cNvPr id="23" name="Group 16"/>
          <p:cNvGrpSpPr/>
          <p:nvPr/>
        </p:nvGrpSpPr>
        <p:grpSpPr>
          <a:xfrm>
            <a:off x="43856" y="2443017"/>
            <a:ext cx="2438400" cy="2105027"/>
            <a:chOff x="608012" y="1781173"/>
            <a:chExt cx="2438400" cy="2105027"/>
          </a:xfrm>
        </p:grpSpPr>
        <p:sp>
          <p:nvSpPr>
            <p:cNvPr id="24" name="Arc 8"/>
            <p:cNvSpPr/>
            <p:nvPr/>
          </p:nvSpPr>
          <p:spPr>
            <a:xfrm>
              <a:off x="1674812" y="2514600"/>
              <a:ext cx="1371600" cy="1371600"/>
            </a:xfrm>
            <a:prstGeom prst="arc">
              <a:avLst>
                <a:gd name="adj1" fmla="val 10812873"/>
                <a:gd name="adj2" fmla="val 16131434"/>
              </a:avLst>
            </a:prstGeom>
            <a:noFill/>
            <a:ln w="76200" cap="rnd" cmpd="sng" algn="ctr">
              <a:solidFill>
                <a:srgbClr val="C2D348">
                  <a:lumMod val="75000"/>
                </a:srgbClr>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a typeface="+mn-ea"/>
                <a:cs typeface="+mn-cs"/>
              </a:endParaRPr>
            </a:p>
          </p:txBody>
        </p:sp>
        <p:sp>
          <p:nvSpPr>
            <p:cNvPr id="25" name="Freeform 14"/>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C2D348">
                  <a:lumMod val="75000"/>
                </a:srgbClr>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a typeface="+mn-ea"/>
                <a:cs typeface="+mn-cs"/>
              </a:endParaRPr>
            </a:p>
          </p:txBody>
        </p:sp>
        <p:sp>
          <p:nvSpPr>
            <p:cNvPr id="26" name="Freeform 15"/>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C2D348">
                  <a:lumMod val="75000"/>
                </a:srgbClr>
              </a:solidFill>
              <a:prstDash val="solid"/>
              <a:headEnd type="none"/>
              <a:tailEnd type="oval" w="med" len="me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27" name="Group 7"/>
          <p:cNvGrpSpPr/>
          <p:nvPr/>
        </p:nvGrpSpPr>
        <p:grpSpPr>
          <a:xfrm>
            <a:off x="1160631" y="3305029"/>
            <a:ext cx="1066800" cy="1066800"/>
            <a:chOff x="9726611" y="2667000"/>
            <a:chExt cx="1066800" cy="1066800"/>
          </a:xfrm>
        </p:grpSpPr>
        <p:sp>
          <p:nvSpPr>
            <p:cNvPr id="28" name="Oval 5"/>
            <p:cNvSpPr/>
            <p:nvPr/>
          </p:nvSpPr>
          <p:spPr>
            <a:xfrm>
              <a:off x="9726611" y="2667000"/>
              <a:ext cx="1066800" cy="1066800"/>
            </a:xfrm>
            <a:prstGeom prst="ellipse">
              <a:avLst/>
            </a:prstGeom>
            <a:solidFill>
              <a:sysClr val="window" lastClr="FFFFFF"/>
            </a:solidFill>
            <a:ln w="25400" cap="flat" cmpd="sng" algn="ctr">
              <a:noFill/>
              <a:prstDash val="solid"/>
            </a:ln>
            <a:effectLst>
              <a:outerShdw blurRad="190500" dist="88900" dir="2700000" algn="tl" rotWithShape="0">
                <a:prstClr val="black">
                  <a:alpha val="3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29" name="Oval 6"/>
            <p:cNvSpPr>
              <a:spLocks noChangeAspect="1"/>
            </p:cNvSpPr>
            <p:nvPr/>
          </p:nvSpPr>
          <p:spPr>
            <a:xfrm>
              <a:off x="9828212" y="2768601"/>
              <a:ext cx="863598" cy="863598"/>
            </a:xfrm>
            <a:prstGeom prst="ellipse">
              <a:avLst/>
            </a:prstGeom>
            <a:gradFill flip="none" rotWithShape="1">
              <a:gsLst>
                <a:gs pos="60000">
                  <a:sysClr val="window" lastClr="FFFFFF"/>
                </a:gs>
                <a:gs pos="0">
                  <a:sysClr val="window" lastClr="FFFFFF">
                    <a:lumMod val="92000"/>
                  </a:sysClr>
                </a:gs>
              </a:gsLst>
              <a:lin ang="270000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grpSp>
      <p:sp>
        <p:nvSpPr>
          <p:cNvPr id="31" name="TextBox 45"/>
          <p:cNvSpPr txBox="1"/>
          <p:nvPr/>
        </p:nvSpPr>
        <p:spPr>
          <a:xfrm>
            <a:off x="727219" y="4446541"/>
            <a:ext cx="2081018" cy="707886"/>
          </a:xfrm>
          <a:prstGeom prst="rect">
            <a:avLst/>
          </a:prstGeom>
          <a:noFill/>
        </p:spPr>
        <p:txBody>
          <a:bodyPr wrap="none" rtlCol="0" anchor="ctr">
            <a:spAutoFit/>
          </a:bodyPr>
          <a:lstStyle/>
          <a:p>
            <a:pPr algn="ctr" defTabSz="1218987"/>
            <a:r>
              <a:rPr lang="en-US" sz="2000" b="1" i="1" dirty="0">
                <a:solidFill>
                  <a:prstClr val="black">
                    <a:lumMod val="75000"/>
                    <a:lumOff val="25000"/>
                  </a:prstClr>
                </a:solidFill>
                <a:latin typeface="Arial" panose="020B0604020202020204" pitchFamily="34" charset="0"/>
                <a:cs typeface="Arial" panose="020B0604020202020204" pitchFamily="34" charset="0"/>
              </a:rPr>
              <a:t>November 2021</a:t>
            </a:r>
          </a:p>
          <a:p>
            <a:pPr algn="ctr" defTabSz="1218987"/>
            <a:r>
              <a:rPr lang="en-US" sz="2000" b="1" i="1" dirty="0">
                <a:solidFill>
                  <a:prstClr val="black">
                    <a:lumMod val="75000"/>
                    <a:lumOff val="25000"/>
                  </a:prstClr>
                </a:solidFill>
                <a:latin typeface="Arial" panose="020B0604020202020204" pitchFamily="34" charset="0"/>
                <a:cs typeface="Arial" panose="020B0604020202020204" pitchFamily="34" charset="0"/>
              </a:rPr>
              <a:t> M10 </a:t>
            </a:r>
          </a:p>
        </p:txBody>
      </p:sp>
      <p:sp>
        <p:nvSpPr>
          <p:cNvPr id="32" name="TextBox 50"/>
          <p:cNvSpPr txBox="1"/>
          <p:nvPr/>
        </p:nvSpPr>
        <p:spPr>
          <a:xfrm>
            <a:off x="867078" y="1412729"/>
            <a:ext cx="2605743" cy="907964"/>
          </a:xfrm>
          <a:prstGeom prst="rect">
            <a:avLst/>
          </a:prstGeom>
          <a:noFill/>
        </p:spPr>
        <p:txBody>
          <a:bodyPr wrap="square" rtlCol="0" anchor="ctr">
            <a:noAutofit/>
          </a:bodyPr>
          <a:lstStyle/>
          <a:p>
            <a:pPr algn="ctr" defTabSz="1218987"/>
            <a:r>
              <a:rPr lang="en-US" sz="1600" b="1" dirty="0">
                <a:solidFill>
                  <a:srgbClr val="E46C0A"/>
                </a:solidFill>
                <a:latin typeface="Arial" panose="020B0604020202020204" pitchFamily="34" charset="0"/>
                <a:cs typeface="Arial" panose="020B0604020202020204" pitchFamily="34" charset="0"/>
              </a:rPr>
              <a:t>1</a:t>
            </a:r>
            <a:r>
              <a:rPr lang="en-US" sz="1600" b="1" baseline="30000" dirty="0">
                <a:solidFill>
                  <a:srgbClr val="E46C0A"/>
                </a:solidFill>
                <a:latin typeface="Arial" panose="020B0604020202020204" pitchFamily="34" charset="0"/>
                <a:cs typeface="Arial" panose="020B0604020202020204" pitchFamily="34" charset="0"/>
              </a:rPr>
              <a:t>st</a:t>
            </a:r>
            <a:r>
              <a:rPr lang="en-US" sz="1600" b="1" dirty="0">
                <a:solidFill>
                  <a:srgbClr val="E46C0A"/>
                </a:solidFill>
                <a:latin typeface="Arial" panose="020B0604020202020204" pitchFamily="34" charset="0"/>
                <a:cs typeface="Arial" panose="020B0604020202020204" pitchFamily="34" charset="0"/>
              </a:rPr>
              <a:t> internal reporting</a:t>
            </a:r>
            <a:r>
              <a:rPr lang="en-US" sz="1600" b="1" dirty="0">
                <a:latin typeface="Arial" panose="020B0604020202020204" pitchFamily="34" charset="0"/>
                <a:cs typeface="Arial" panose="020B0604020202020204" pitchFamily="34" charset="0"/>
              </a:rPr>
              <a:t>: </a:t>
            </a:r>
          </a:p>
          <a:p>
            <a:pPr algn="ctr" defTabSz="1218987"/>
            <a:r>
              <a:rPr lang="en-US" sz="1600" b="1" u="sng" dirty="0">
                <a:latin typeface="Arial" panose="020B0604020202020204" pitchFamily="34" charset="0"/>
                <a:cs typeface="Arial" panose="020B0604020202020204" pitchFamily="34" charset="0"/>
              </a:rPr>
              <a:t>II tranche 30% of prefunding </a:t>
            </a:r>
          </a:p>
        </p:txBody>
      </p:sp>
      <p:sp>
        <p:nvSpPr>
          <p:cNvPr id="33" name="Freeform 49"/>
          <p:cNvSpPr>
            <a:spLocks/>
          </p:cNvSpPr>
          <p:nvPr/>
        </p:nvSpPr>
        <p:spPr bwMode="auto">
          <a:xfrm>
            <a:off x="1559978" y="3633685"/>
            <a:ext cx="325655" cy="345645"/>
          </a:xfrm>
          <a:custGeom>
            <a:avLst/>
            <a:gdLst>
              <a:gd name="T0" fmla="*/ 1893 w 1988"/>
              <a:gd name="T1" fmla="*/ 2 h 1751"/>
              <a:gd name="T2" fmla="*/ 1908 w 1988"/>
              <a:gd name="T3" fmla="*/ 18 h 1751"/>
              <a:gd name="T4" fmla="*/ 1928 w 1988"/>
              <a:gd name="T5" fmla="*/ 47 h 1751"/>
              <a:gd name="T6" fmla="*/ 1951 w 1988"/>
              <a:gd name="T7" fmla="*/ 80 h 1751"/>
              <a:gd name="T8" fmla="*/ 1972 w 1988"/>
              <a:gd name="T9" fmla="*/ 110 h 1751"/>
              <a:gd name="T10" fmla="*/ 1984 w 1988"/>
              <a:gd name="T11" fmla="*/ 129 h 1751"/>
              <a:gd name="T12" fmla="*/ 1988 w 1988"/>
              <a:gd name="T13" fmla="*/ 145 h 1751"/>
              <a:gd name="T14" fmla="*/ 1977 w 1988"/>
              <a:gd name="T15" fmla="*/ 168 h 1751"/>
              <a:gd name="T16" fmla="*/ 1816 w 1988"/>
              <a:gd name="T17" fmla="*/ 327 h 1751"/>
              <a:gd name="T18" fmla="*/ 1663 w 1988"/>
              <a:gd name="T19" fmla="*/ 496 h 1751"/>
              <a:gd name="T20" fmla="*/ 1519 w 1988"/>
              <a:gd name="T21" fmla="*/ 668 h 1751"/>
              <a:gd name="T22" fmla="*/ 1386 w 1988"/>
              <a:gd name="T23" fmla="*/ 843 h 1751"/>
              <a:gd name="T24" fmla="*/ 1264 w 1988"/>
              <a:gd name="T25" fmla="*/ 1016 h 1751"/>
              <a:gd name="T26" fmla="*/ 1154 w 1988"/>
              <a:gd name="T27" fmla="*/ 1182 h 1751"/>
              <a:gd name="T28" fmla="*/ 1058 w 1988"/>
              <a:gd name="T29" fmla="*/ 1341 h 1751"/>
              <a:gd name="T30" fmla="*/ 978 w 1988"/>
              <a:gd name="T31" fmla="*/ 1487 h 1751"/>
              <a:gd name="T32" fmla="*/ 913 w 1988"/>
              <a:gd name="T33" fmla="*/ 1617 h 1751"/>
              <a:gd name="T34" fmla="*/ 864 w 1988"/>
              <a:gd name="T35" fmla="*/ 1730 h 1751"/>
              <a:gd name="T36" fmla="*/ 850 w 1988"/>
              <a:gd name="T37" fmla="*/ 1747 h 1751"/>
              <a:gd name="T38" fmla="*/ 837 w 1988"/>
              <a:gd name="T39" fmla="*/ 1751 h 1751"/>
              <a:gd name="T40" fmla="*/ 822 w 1988"/>
              <a:gd name="T41" fmla="*/ 1749 h 1751"/>
              <a:gd name="T42" fmla="*/ 0 w 1988"/>
              <a:gd name="T43" fmla="*/ 904 h 1751"/>
              <a:gd name="T44" fmla="*/ 9 w 1988"/>
              <a:gd name="T45" fmla="*/ 893 h 1751"/>
              <a:gd name="T46" fmla="*/ 34 w 1988"/>
              <a:gd name="T47" fmla="*/ 867 h 1751"/>
              <a:gd name="T48" fmla="*/ 74 w 1988"/>
              <a:gd name="T49" fmla="*/ 832 h 1751"/>
              <a:gd name="T50" fmla="*/ 118 w 1988"/>
              <a:gd name="T51" fmla="*/ 790 h 1751"/>
              <a:gd name="T52" fmla="*/ 164 w 1988"/>
              <a:gd name="T53" fmla="*/ 750 h 1751"/>
              <a:gd name="T54" fmla="*/ 205 w 1988"/>
              <a:gd name="T55" fmla="*/ 716 h 1751"/>
              <a:gd name="T56" fmla="*/ 235 w 1988"/>
              <a:gd name="T57" fmla="*/ 694 h 1751"/>
              <a:gd name="T58" fmla="*/ 250 w 1988"/>
              <a:gd name="T59" fmla="*/ 687 h 1751"/>
              <a:gd name="T60" fmla="*/ 728 w 1988"/>
              <a:gd name="T61" fmla="*/ 1002 h 1751"/>
              <a:gd name="T62" fmla="*/ 811 w 1988"/>
              <a:gd name="T63" fmla="*/ 910 h 1751"/>
              <a:gd name="T64" fmla="*/ 911 w 1988"/>
              <a:gd name="T65" fmla="*/ 800 h 1751"/>
              <a:gd name="T66" fmla="*/ 1032 w 1988"/>
              <a:gd name="T67" fmla="*/ 679 h 1751"/>
              <a:gd name="T68" fmla="*/ 1172 w 1988"/>
              <a:gd name="T69" fmla="*/ 547 h 1751"/>
              <a:gd name="T70" fmla="*/ 1328 w 1988"/>
              <a:gd name="T71" fmla="*/ 411 h 1751"/>
              <a:gd name="T72" fmla="*/ 1498 w 1988"/>
              <a:gd name="T73" fmla="*/ 272 h 1751"/>
              <a:gd name="T74" fmla="*/ 1687 w 1988"/>
              <a:gd name="T75" fmla="*/ 134 h 1751"/>
              <a:gd name="T76" fmla="*/ 1889 w 1988"/>
              <a:gd name="T77"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88" h="1751">
                <a:moveTo>
                  <a:pt x="1889" y="0"/>
                </a:moveTo>
                <a:lnTo>
                  <a:pt x="1893" y="2"/>
                </a:lnTo>
                <a:lnTo>
                  <a:pt x="1898" y="9"/>
                </a:lnTo>
                <a:lnTo>
                  <a:pt x="1908" y="18"/>
                </a:lnTo>
                <a:lnTo>
                  <a:pt x="1917" y="32"/>
                </a:lnTo>
                <a:lnTo>
                  <a:pt x="1928" y="47"/>
                </a:lnTo>
                <a:lnTo>
                  <a:pt x="1940" y="64"/>
                </a:lnTo>
                <a:lnTo>
                  <a:pt x="1951" y="80"/>
                </a:lnTo>
                <a:lnTo>
                  <a:pt x="1962" y="96"/>
                </a:lnTo>
                <a:lnTo>
                  <a:pt x="1972" y="110"/>
                </a:lnTo>
                <a:lnTo>
                  <a:pt x="1978" y="121"/>
                </a:lnTo>
                <a:lnTo>
                  <a:pt x="1984" y="129"/>
                </a:lnTo>
                <a:lnTo>
                  <a:pt x="1985" y="132"/>
                </a:lnTo>
                <a:lnTo>
                  <a:pt x="1988" y="145"/>
                </a:lnTo>
                <a:lnTo>
                  <a:pt x="1985" y="157"/>
                </a:lnTo>
                <a:lnTo>
                  <a:pt x="1977" y="168"/>
                </a:lnTo>
                <a:lnTo>
                  <a:pt x="1896" y="246"/>
                </a:lnTo>
                <a:lnTo>
                  <a:pt x="1816" y="327"/>
                </a:lnTo>
                <a:lnTo>
                  <a:pt x="1738" y="411"/>
                </a:lnTo>
                <a:lnTo>
                  <a:pt x="1663" y="496"/>
                </a:lnTo>
                <a:lnTo>
                  <a:pt x="1589" y="581"/>
                </a:lnTo>
                <a:lnTo>
                  <a:pt x="1519" y="668"/>
                </a:lnTo>
                <a:lnTo>
                  <a:pt x="1451" y="756"/>
                </a:lnTo>
                <a:lnTo>
                  <a:pt x="1386" y="843"/>
                </a:lnTo>
                <a:lnTo>
                  <a:pt x="1324" y="929"/>
                </a:lnTo>
                <a:lnTo>
                  <a:pt x="1264" y="1016"/>
                </a:lnTo>
                <a:lnTo>
                  <a:pt x="1207" y="1099"/>
                </a:lnTo>
                <a:lnTo>
                  <a:pt x="1154" y="1182"/>
                </a:lnTo>
                <a:lnTo>
                  <a:pt x="1104" y="1263"/>
                </a:lnTo>
                <a:lnTo>
                  <a:pt x="1058" y="1341"/>
                </a:lnTo>
                <a:lnTo>
                  <a:pt x="1016" y="1415"/>
                </a:lnTo>
                <a:lnTo>
                  <a:pt x="978" y="1487"/>
                </a:lnTo>
                <a:lnTo>
                  <a:pt x="943" y="1554"/>
                </a:lnTo>
                <a:lnTo>
                  <a:pt x="913" y="1617"/>
                </a:lnTo>
                <a:lnTo>
                  <a:pt x="886" y="1677"/>
                </a:lnTo>
                <a:lnTo>
                  <a:pt x="864" y="1730"/>
                </a:lnTo>
                <a:lnTo>
                  <a:pt x="859" y="1740"/>
                </a:lnTo>
                <a:lnTo>
                  <a:pt x="850" y="1747"/>
                </a:lnTo>
                <a:lnTo>
                  <a:pt x="841" y="1751"/>
                </a:lnTo>
                <a:lnTo>
                  <a:pt x="837" y="1751"/>
                </a:lnTo>
                <a:lnTo>
                  <a:pt x="834" y="1751"/>
                </a:lnTo>
                <a:lnTo>
                  <a:pt x="822" y="1749"/>
                </a:lnTo>
                <a:lnTo>
                  <a:pt x="811" y="1741"/>
                </a:lnTo>
                <a:lnTo>
                  <a:pt x="0" y="904"/>
                </a:lnTo>
                <a:lnTo>
                  <a:pt x="2" y="902"/>
                </a:lnTo>
                <a:lnTo>
                  <a:pt x="9" y="893"/>
                </a:lnTo>
                <a:lnTo>
                  <a:pt x="19" y="882"/>
                </a:lnTo>
                <a:lnTo>
                  <a:pt x="34" y="867"/>
                </a:lnTo>
                <a:lnTo>
                  <a:pt x="53" y="849"/>
                </a:lnTo>
                <a:lnTo>
                  <a:pt x="74" y="832"/>
                </a:lnTo>
                <a:lnTo>
                  <a:pt x="95" y="811"/>
                </a:lnTo>
                <a:lnTo>
                  <a:pt x="118" y="790"/>
                </a:lnTo>
                <a:lnTo>
                  <a:pt x="141" y="770"/>
                </a:lnTo>
                <a:lnTo>
                  <a:pt x="164" y="750"/>
                </a:lnTo>
                <a:lnTo>
                  <a:pt x="185" y="733"/>
                </a:lnTo>
                <a:lnTo>
                  <a:pt x="205" y="716"/>
                </a:lnTo>
                <a:lnTo>
                  <a:pt x="221" y="704"/>
                </a:lnTo>
                <a:lnTo>
                  <a:pt x="235" y="694"/>
                </a:lnTo>
                <a:lnTo>
                  <a:pt x="246" y="689"/>
                </a:lnTo>
                <a:lnTo>
                  <a:pt x="250" y="687"/>
                </a:lnTo>
                <a:lnTo>
                  <a:pt x="696" y="1040"/>
                </a:lnTo>
                <a:lnTo>
                  <a:pt x="728" y="1002"/>
                </a:lnTo>
                <a:lnTo>
                  <a:pt x="766" y="958"/>
                </a:lnTo>
                <a:lnTo>
                  <a:pt x="811" y="910"/>
                </a:lnTo>
                <a:lnTo>
                  <a:pt x="859" y="856"/>
                </a:lnTo>
                <a:lnTo>
                  <a:pt x="911" y="800"/>
                </a:lnTo>
                <a:lnTo>
                  <a:pt x="970" y="741"/>
                </a:lnTo>
                <a:lnTo>
                  <a:pt x="1032" y="679"/>
                </a:lnTo>
                <a:lnTo>
                  <a:pt x="1100" y="614"/>
                </a:lnTo>
                <a:lnTo>
                  <a:pt x="1172" y="547"/>
                </a:lnTo>
                <a:lnTo>
                  <a:pt x="1248" y="480"/>
                </a:lnTo>
                <a:lnTo>
                  <a:pt x="1328" y="411"/>
                </a:lnTo>
                <a:lnTo>
                  <a:pt x="1412" y="341"/>
                </a:lnTo>
                <a:lnTo>
                  <a:pt x="1498" y="272"/>
                </a:lnTo>
                <a:lnTo>
                  <a:pt x="1591" y="202"/>
                </a:lnTo>
                <a:lnTo>
                  <a:pt x="1687" y="134"/>
                </a:lnTo>
                <a:lnTo>
                  <a:pt x="1786" y="66"/>
                </a:lnTo>
                <a:lnTo>
                  <a:pt x="1889" y="0"/>
                </a:lnTo>
                <a:close/>
              </a:path>
            </a:pathLst>
          </a:custGeom>
          <a:solidFill>
            <a:srgbClr val="00B05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0000"/>
              </a:solidFill>
              <a:effectLst/>
              <a:uLnTx/>
              <a:uFillTx/>
            </a:endParaRPr>
          </a:p>
        </p:txBody>
      </p:sp>
      <p:grpSp>
        <p:nvGrpSpPr>
          <p:cNvPr id="34" name="Group 17"/>
          <p:cNvGrpSpPr/>
          <p:nvPr/>
        </p:nvGrpSpPr>
        <p:grpSpPr>
          <a:xfrm flipV="1">
            <a:off x="2258322" y="3115497"/>
            <a:ext cx="2438400" cy="2105027"/>
            <a:chOff x="608012" y="1781173"/>
            <a:chExt cx="2438400" cy="2105027"/>
          </a:xfrm>
        </p:grpSpPr>
        <p:sp>
          <p:nvSpPr>
            <p:cNvPr id="35" name="Arc 18"/>
            <p:cNvSpPr/>
            <p:nvPr/>
          </p:nvSpPr>
          <p:spPr>
            <a:xfrm>
              <a:off x="1674812" y="2514600"/>
              <a:ext cx="1371600" cy="1371600"/>
            </a:xfrm>
            <a:prstGeom prst="arc">
              <a:avLst>
                <a:gd name="adj1" fmla="val 10812873"/>
                <a:gd name="adj2" fmla="val 16131434"/>
              </a:avLst>
            </a:prstGeom>
            <a:noFill/>
            <a:ln w="76200" cap="rnd" cmpd="sng" algn="ctr">
              <a:solidFill>
                <a:srgbClr val="3BA0BB"/>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a typeface="+mn-ea"/>
                <a:cs typeface="+mn-cs"/>
              </a:endParaRPr>
            </a:p>
          </p:txBody>
        </p:sp>
        <p:sp>
          <p:nvSpPr>
            <p:cNvPr id="36" name="Freeform 19"/>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3BA0BB"/>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a typeface="+mn-ea"/>
                <a:cs typeface="+mn-cs"/>
              </a:endParaRPr>
            </a:p>
          </p:txBody>
        </p:sp>
        <p:sp>
          <p:nvSpPr>
            <p:cNvPr id="37" name="Freeform 20"/>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3BA0BB"/>
              </a:solidFill>
              <a:prstDash val="solid"/>
              <a:headEnd type="none"/>
              <a:tailEnd type="oval" w="med" len="me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38" name="Group 21"/>
          <p:cNvGrpSpPr/>
          <p:nvPr/>
        </p:nvGrpSpPr>
        <p:grpSpPr>
          <a:xfrm>
            <a:off x="3371221" y="3224854"/>
            <a:ext cx="1066800" cy="1066800"/>
            <a:chOff x="9726611" y="2667000"/>
            <a:chExt cx="1066800" cy="1066800"/>
          </a:xfrm>
        </p:grpSpPr>
        <p:sp>
          <p:nvSpPr>
            <p:cNvPr id="39" name="Oval 22"/>
            <p:cNvSpPr/>
            <p:nvPr/>
          </p:nvSpPr>
          <p:spPr>
            <a:xfrm>
              <a:off x="9726611" y="2667000"/>
              <a:ext cx="1066800" cy="1066800"/>
            </a:xfrm>
            <a:prstGeom prst="ellipse">
              <a:avLst/>
            </a:prstGeom>
            <a:solidFill>
              <a:sysClr val="window" lastClr="FFFFFF"/>
            </a:solidFill>
            <a:ln w="25400" cap="flat" cmpd="sng" algn="ctr">
              <a:noFill/>
              <a:prstDash val="solid"/>
            </a:ln>
            <a:effectLst>
              <a:outerShdw blurRad="190500" dist="88900" dir="2700000" algn="tl" rotWithShape="0">
                <a:prstClr val="black">
                  <a:alpha val="3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40" name="Oval 23"/>
            <p:cNvSpPr>
              <a:spLocks noChangeAspect="1"/>
            </p:cNvSpPr>
            <p:nvPr/>
          </p:nvSpPr>
          <p:spPr>
            <a:xfrm>
              <a:off x="9828212" y="2768601"/>
              <a:ext cx="863598" cy="863598"/>
            </a:xfrm>
            <a:prstGeom prst="ellipse">
              <a:avLst/>
            </a:prstGeom>
            <a:gradFill flip="none" rotWithShape="1">
              <a:gsLst>
                <a:gs pos="60000">
                  <a:sysClr val="window" lastClr="FFFFFF"/>
                </a:gs>
                <a:gs pos="0">
                  <a:sysClr val="window" lastClr="FFFFFF">
                    <a:lumMod val="92000"/>
                  </a:sysClr>
                </a:gs>
              </a:gsLst>
              <a:lin ang="270000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grpSp>
      <p:sp>
        <p:nvSpPr>
          <p:cNvPr id="41" name="Freeform 58"/>
          <p:cNvSpPr>
            <a:spLocks noEditPoints="1"/>
          </p:cNvSpPr>
          <p:nvPr/>
        </p:nvSpPr>
        <p:spPr bwMode="auto">
          <a:xfrm>
            <a:off x="3657376" y="3513002"/>
            <a:ext cx="494491" cy="490504"/>
          </a:xfrm>
          <a:custGeom>
            <a:avLst/>
            <a:gdLst>
              <a:gd name="T0" fmla="*/ 52 w 105"/>
              <a:gd name="T1" fmla="*/ 47 h 104"/>
              <a:gd name="T2" fmla="*/ 52 w 105"/>
              <a:gd name="T3" fmla="*/ 58 h 104"/>
              <a:gd name="T4" fmla="*/ 52 w 105"/>
              <a:gd name="T5" fmla="*/ 38 h 104"/>
              <a:gd name="T6" fmla="*/ 52 w 105"/>
              <a:gd name="T7" fmla="*/ 67 h 104"/>
              <a:gd name="T8" fmla="*/ 52 w 105"/>
              <a:gd name="T9" fmla="*/ 38 h 104"/>
              <a:gd name="T10" fmla="*/ 19 w 105"/>
              <a:gd name="T11" fmla="*/ 71 h 104"/>
              <a:gd name="T12" fmla="*/ 12 w 105"/>
              <a:gd name="T13" fmla="*/ 85 h 104"/>
              <a:gd name="T14" fmla="*/ 26 w 105"/>
              <a:gd name="T15" fmla="*/ 93 h 104"/>
              <a:gd name="T16" fmla="*/ 42 w 105"/>
              <a:gd name="T17" fmla="*/ 90 h 104"/>
              <a:gd name="T18" fmla="*/ 47 w 105"/>
              <a:gd name="T19" fmla="*/ 104 h 104"/>
              <a:gd name="T20" fmla="*/ 62 w 105"/>
              <a:gd name="T21" fmla="*/ 99 h 104"/>
              <a:gd name="T22" fmla="*/ 72 w 105"/>
              <a:gd name="T23" fmla="*/ 86 h 104"/>
              <a:gd name="T24" fmla="*/ 86 w 105"/>
              <a:gd name="T25" fmla="*/ 93 h 104"/>
              <a:gd name="T26" fmla="*/ 93 w 105"/>
              <a:gd name="T27" fmla="*/ 79 h 104"/>
              <a:gd name="T28" fmla="*/ 90 w 105"/>
              <a:gd name="T29" fmla="*/ 63 h 104"/>
              <a:gd name="T30" fmla="*/ 105 w 105"/>
              <a:gd name="T31" fmla="*/ 57 h 104"/>
              <a:gd name="T32" fmla="*/ 100 w 105"/>
              <a:gd name="T33" fmla="*/ 42 h 104"/>
              <a:gd name="T34" fmla="*/ 86 w 105"/>
              <a:gd name="T35" fmla="*/ 33 h 104"/>
              <a:gd name="T36" fmla="*/ 93 w 105"/>
              <a:gd name="T37" fmla="*/ 19 h 104"/>
              <a:gd name="T38" fmla="*/ 79 w 105"/>
              <a:gd name="T39" fmla="*/ 12 h 104"/>
              <a:gd name="T40" fmla="*/ 63 w 105"/>
              <a:gd name="T41" fmla="*/ 15 h 104"/>
              <a:gd name="T42" fmla="*/ 58 w 105"/>
              <a:gd name="T43" fmla="*/ 0 h 104"/>
              <a:gd name="T44" fmla="*/ 42 w 105"/>
              <a:gd name="T45" fmla="*/ 5 h 104"/>
              <a:gd name="T46" fmla="*/ 33 w 105"/>
              <a:gd name="T47" fmla="*/ 18 h 104"/>
              <a:gd name="T48" fmla="*/ 19 w 105"/>
              <a:gd name="T49" fmla="*/ 12 h 104"/>
              <a:gd name="T50" fmla="*/ 12 w 105"/>
              <a:gd name="T51" fmla="*/ 26 h 104"/>
              <a:gd name="T52" fmla="*/ 15 w 105"/>
              <a:gd name="T53" fmla="*/ 42 h 104"/>
              <a:gd name="T54" fmla="*/ 0 w 105"/>
              <a:gd name="T55" fmla="*/ 47 h 104"/>
              <a:gd name="T56" fmla="*/ 5 w 105"/>
              <a:gd name="T57" fmla="*/ 62 h 104"/>
              <a:gd name="T58" fmla="*/ 52 w 105"/>
              <a:gd name="T59" fmla="*/ 29 h 104"/>
              <a:gd name="T60" fmla="*/ 52 w 105"/>
              <a:gd name="T61" fmla="*/ 76 h 104"/>
              <a:gd name="T62" fmla="*/ 52 w 105"/>
              <a:gd name="T63" fmla="*/ 2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 h="104">
                <a:moveTo>
                  <a:pt x="47" y="52"/>
                </a:moveTo>
                <a:cubicBezTo>
                  <a:pt x="47" y="49"/>
                  <a:pt x="49" y="47"/>
                  <a:pt x="52" y="47"/>
                </a:cubicBezTo>
                <a:cubicBezTo>
                  <a:pt x="56" y="47"/>
                  <a:pt x="58" y="49"/>
                  <a:pt x="58" y="52"/>
                </a:cubicBezTo>
                <a:cubicBezTo>
                  <a:pt x="58" y="55"/>
                  <a:pt x="56" y="58"/>
                  <a:pt x="52" y="58"/>
                </a:cubicBezTo>
                <a:cubicBezTo>
                  <a:pt x="49" y="58"/>
                  <a:pt x="47" y="55"/>
                  <a:pt x="47" y="52"/>
                </a:cubicBezTo>
                <a:close/>
                <a:moveTo>
                  <a:pt x="52" y="38"/>
                </a:moveTo>
                <a:cubicBezTo>
                  <a:pt x="44" y="38"/>
                  <a:pt x="38" y="44"/>
                  <a:pt x="38" y="52"/>
                </a:cubicBezTo>
                <a:cubicBezTo>
                  <a:pt x="38" y="60"/>
                  <a:pt x="44" y="67"/>
                  <a:pt x="52" y="67"/>
                </a:cubicBezTo>
                <a:cubicBezTo>
                  <a:pt x="60" y="67"/>
                  <a:pt x="67" y="60"/>
                  <a:pt x="67" y="52"/>
                </a:cubicBezTo>
                <a:cubicBezTo>
                  <a:pt x="67" y="44"/>
                  <a:pt x="60" y="38"/>
                  <a:pt x="52" y="38"/>
                </a:cubicBezTo>
                <a:close/>
                <a:moveTo>
                  <a:pt x="15" y="63"/>
                </a:moveTo>
                <a:cubicBezTo>
                  <a:pt x="16" y="66"/>
                  <a:pt x="17" y="69"/>
                  <a:pt x="19" y="71"/>
                </a:cubicBezTo>
                <a:cubicBezTo>
                  <a:pt x="12" y="79"/>
                  <a:pt x="12" y="79"/>
                  <a:pt x="12" y="79"/>
                </a:cubicBezTo>
                <a:cubicBezTo>
                  <a:pt x="10" y="80"/>
                  <a:pt x="10" y="84"/>
                  <a:pt x="12" y="85"/>
                </a:cubicBezTo>
                <a:cubicBezTo>
                  <a:pt x="19" y="93"/>
                  <a:pt x="19" y="93"/>
                  <a:pt x="19" y="93"/>
                </a:cubicBezTo>
                <a:cubicBezTo>
                  <a:pt x="21" y="95"/>
                  <a:pt x="24" y="95"/>
                  <a:pt x="26" y="93"/>
                </a:cubicBezTo>
                <a:cubicBezTo>
                  <a:pt x="33" y="86"/>
                  <a:pt x="33" y="86"/>
                  <a:pt x="33" y="86"/>
                </a:cubicBezTo>
                <a:cubicBezTo>
                  <a:pt x="36" y="88"/>
                  <a:pt x="39" y="89"/>
                  <a:pt x="42" y="90"/>
                </a:cubicBezTo>
                <a:cubicBezTo>
                  <a:pt x="42" y="99"/>
                  <a:pt x="42" y="99"/>
                  <a:pt x="42" y="99"/>
                </a:cubicBezTo>
                <a:cubicBezTo>
                  <a:pt x="42" y="102"/>
                  <a:pt x="45" y="104"/>
                  <a:pt x="47" y="104"/>
                </a:cubicBezTo>
                <a:cubicBezTo>
                  <a:pt x="58" y="104"/>
                  <a:pt x="58" y="104"/>
                  <a:pt x="58" y="104"/>
                </a:cubicBezTo>
                <a:cubicBezTo>
                  <a:pt x="60" y="104"/>
                  <a:pt x="62" y="102"/>
                  <a:pt x="62" y="99"/>
                </a:cubicBezTo>
                <a:cubicBezTo>
                  <a:pt x="63" y="90"/>
                  <a:pt x="63" y="90"/>
                  <a:pt x="63" y="90"/>
                </a:cubicBezTo>
                <a:cubicBezTo>
                  <a:pt x="66" y="89"/>
                  <a:pt x="69" y="88"/>
                  <a:pt x="72" y="86"/>
                </a:cubicBezTo>
                <a:cubicBezTo>
                  <a:pt x="79" y="93"/>
                  <a:pt x="79" y="93"/>
                  <a:pt x="79" y="93"/>
                </a:cubicBezTo>
                <a:cubicBezTo>
                  <a:pt x="81" y="95"/>
                  <a:pt x="84" y="95"/>
                  <a:pt x="86" y="93"/>
                </a:cubicBezTo>
                <a:cubicBezTo>
                  <a:pt x="93" y="85"/>
                  <a:pt x="93" y="85"/>
                  <a:pt x="93" y="85"/>
                </a:cubicBezTo>
                <a:cubicBezTo>
                  <a:pt x="95" y="84"/>
                  <a:pt x="95" y="80"/>
                  <a:pt x="93" y="79"/>
                </a:cubicBezTo>
                <a:cubicBezTo>
                  <a:pt x="86" y="71"/>
                  <a:pt x="86" y="71"/>
                  <a:pt x="86" y="71"/>
                </a:cubicBezTo>
                <a:cubicBezTo>
                  <a:pt x="88" y="69"/>
                  <a:pt x="89" y="66"/>
                  <a:pt x="90" y="63"/>
                </a:cubicBezTo>
                <a:cubicBezTo>
                  <a:pt x="100" y="62"/>
                  <a:pt x="100" y="62"/>
                  <a:pt x="100" y="62"/>
                </a:cubicBezTo>
                <a:cubicBezTo>
                  <a:pt x="102" y="62"/>
                  <a:pt x="105" y="60"/>
                  <a:pt x="105" y="57"/>
                </a:cubicBezTo>
                <a:cubicBezTo>
                  <a:pt x="105" y="47"/>
                  <a:pt x="105" y="47"/>
                  <a:pt x="105" y="47"/>
                </a:cubicBezTo>
                <a:cubicBezTo>
                  <a:pt x="105" y="44"/>
                  <a:pt x="102" y="42"/>
                  <a:pt x="100" y="42"/>
                </a:cubicBezTo>
                <a:cubicBezTo>
                  <a:pt x="90" y="42"/>
                  <a:pt x="90" y="42"/>
                  <a:pt x="90" y="42"/>
                </a:cubicBezTo>
                <a:cubicBezTo>
                  <a:pt x="89" y="39"/>
                  <a:pt x="88" y="36"/>
                  <a:pt x="86" y="33"/>
                </a:cubicBezTo>
                <a:cubicBezTo>
                  <a:pt x="93" y="26"/>
                  <a:pt x="93" y="26"/>
                  <a:pt x="93" y="26"/>
                </a:cubicBezTo>
                <a:cubicBezTo>
                  <a:pt x="95" y="24"/>
                  <a:pt x="95" y="21"/>
                  <a:pt x="93" y="19"/>
                </a:cubicBezTo>
                <a:cubicBezTo>
                  <a:pt x="86" y="12"/>
                  <a:pt x="86" y="12"/>
                  <a:pt x="86" y="12"/>
                </a:cubicBezTo>
                <a:cubicBezTo>
                  <a:pt x="84" y="10"/>
                  <a:pt x="81" y="10"/>
                  <a:pt x="79" y="12"/>
                </a:cubicBezTo>
                <a:cubicBezTo>
                  <a:pt x="72" y="18"/>
                  <a:pt x="72" y="18"/>
                  <a:pt x="72" y="18"/>
                </a:cubicBezTo>
                <a:cubicBezTo>
                  <a:pt x="69" y="17"/>
                  <a:pt x="66" y="16"/>
                  <a:pt x="63" y="15"/>
                </a:cubicBezTo>
                <a:cubicBezTo>
                  <a:pt x="62" y="5"/>
                  <a:pt x="62" y="5"/>
                  <a:pt x="62" y="5"/>
                </a:cubicBezTo>
                <a:cubicBezTo>
                  <a:pt x="62" y="2"/>
                  <a:pt x="60" y="0"/>
                  <a:pt x="58" y="0"/>
                </a:cubicBezTo>
                <a:cubicBezTo>
                  <a:pt x="47" y="0"/>
                  <a:pt x="47" y="0"/>
                  <a:pt x="47" y="0"/>
                </a:cubicBezTo>
                <a:cubicBezTo>
                  <a:pt x="45" y="0"/>
                  <a:pt x="42" y="2"/>
                  <a:pt x="42" y="5"/>
                </a:cubicBezTo>
                <a:cubicBezTo>
                  <a:pt x="42" y="15"/>
                  <a:pt x="42" y="15"/>
                  <a:pt x="42" y="15"/>
                </a:cubicBezTo>
                <a:cubicBezTo>
                  <a:pt x="39" y="16"/>
                  <a:pt x="36" y="17"/>
                  <a:pt x="33" y="18"/>
                </a:cubicBezTo>
                <a:cubicBezTo>
                  <a:pt x="26" y="12"/>
                  <a:pt x="26" y="12"/>
                  <a:pt x="26" y="12"/>
                </a:cubicBezTo>
                <a:cubicBezTo>
                  <a:pt x="24" y="10"/>
                  <a:pt x="21" y="10"/>
                  <a:pt x="19" y="12"/>
                </a:cubicBezTo>
                <a:cubicBezTo>
                  <a:pt x="12" y="19"/>
                  <a:pt x="12" y="19"/>
                  <a:pt x="12" y="19"/>
                </a:cubicBezTo>
                <a:cubicBezTo>
                  <a:pt x="10" y="21"/>
                  <a:pt x="10" y="24"/>
                  <a:pt x="12" y="26"/>
                </a:cubicBezTo>
                <a:cubicBezTo>
                  <a:pt x="19" y="33"/>
                  <a:pt x="19" y="33"/>
                  <a:pt x="19" y="33"/>
                </a:cubicBezTo>
                <a:cubicBezTo>
                  <a:pt x="17" y="36"/>
                  <a:pt x="16" y="39"/>
                  <a:pt x="15" y="42"/>
                </a:cubicBezTo>
                <a:cubicBezTo>
                  <a:pt x="5" y="42"/>
                  <a:pt x="5" y="42"/>
                  <a:pt x="5" y="42"/>
                </a:cubicBezTo>
                <a:cubicBezTo>
                  <a:pt x="3" y="42"/>
                  <a:pt x="0" y="44"/>
                  <a:pt x="0" y="47"/>
                </a:cubicBezTo>
                <a:cubicBezTo>
                  <a:pt x="0" y="57"/>
                  <a:pt x="0" y="57"/>
                  <a:pt x="0" y="57"/>
                </a:cubicBezTo>
                <a:cubicBezTo>
                  <a:pt x="0" y="60"/>
                  <a:pt x="3" y="62"/>
                  <a:pt x="5" y="62"/>
                </a:cubicBezTo>
                <a:lnTo>
                  <a:pt x="15" y="63"/>
                </a:lnTo>
                <a:close/>
                <a:moveTo>
                  <a:pt x="52" y="29"/>
                </a:moveTo>
                <a:cubicBezTo>
                  <a:pt x="65" y="29"/>
                  <a:pt x="76" y="39"/>
                  <a:pt x="76" y="52"/>
                </a:cubicBezTo>
                <a:cubicBezTo>
                  <a:pt x="76" y="65"/>
                  <a:pt x="65" y="76"/>
                  <a:pt x="52" y="76"/>
                </a:cubicBezTo>
                <a:cubicBezTo>
                  <a:pt x="40" y="76"/>
                  <a:pt x="29" y="65"/>
                  <a:pt x="29" y="52"/>
                </a:cubicBezTo>
                <a:cubicBezTo>
                  <a:pt x="29" y="39"/>
                  <a:pt x="40" y="29"/>
                  <a:pt x="52" y="29"/>
                </a:cubicBezTo>
                <a:close/>
              </a:path>
            </a:pathLst>
          </a:custGeom>
          <a:solidFill>
            <a:srgbClr val="3BA0BB"/>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42" name="TextBox 46"/>
          <p:cNvSpPr txBox="1"/>
          <p:nvPr/>
        </p:nvSpPr>
        <p:spPr>
          <a:xfrm>
            <a:off x="2893064" y="2366153"/>
            <a:ext cx="2151551" cy="707886"/>
          </a:xfrm>
          <a:prstGeom prst="rect">
            <a:avLst/>
          </a:prstGeom>
          <a:noFill/>
        </p:spPr>
        <p:txBody>
          <a:bodyPr wrap="none" rtlCol="0" anchor="ctr">
            <a:spAutoFit/>
          </a:bodyPr>
          <a:lstStyle/>
          <a:p>
            <a:pPr algn="ctr" defTabSz="1218987"/>
            <a:r>
              <a:rPr lang="en-US" sz="2000" b="1" i="1" dirty="0">
                <a:solidFill>
                  <a:prstClr val="black">
                    <a:lumMod val="75000"/>
                    <a:lumOff val="25000"/>
                  </a:prstClr>
                </a:solidFill>
                <a:latin typeface="Arial" panose="020B0604020202020204" pitchFamily="34" charset="0"/>
                <a:cs typeface="Arial" panose="020B0604020202020204" pitchFamily="34" charset="0"/>
              </a:rPr>
              <a:t>September 2022</a:t>
            </a:r>
          </a:p>
          <a:p>
            <a:pPr algn="ctr" defTabSz="1218987"/>
            <a:r>
              <a:rPr lang="en-US" sz="2000" b="1" i="1" dirty="0">
                <a:solidFill>
                  <a:prstClr val="black">
                    <a:lumMod val="75000"/>
                    <a:lumOff val="25000"/>
                  </a:prstClr>
                </a:solidFill>
                <a:latin typeface="Arial" panose="020B0604020202020204" pitchFamily="34" charset="0"/>
                <a:cs typeface="Arial" panose="020B0604020202020204" pitchFamily="34" charset="0"/>
              </a:rPr>
              <a:t>M21</a:t>
            </a:r>
            <a:r>
              <a:rPr lang="en-US" sz="2000" i="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43" name="TextBox 52"/>
          <p:cNvSpPr txBox="1"/>
          <p:nvPr/>
        </p:nvSpPr>
        <p:spPr>
          <a:xfrm>
            <a:off x="1649302" y="5460150"/>
            <a:ext cx="3171284" cy="907964"/>
          </a:xfrm>
          <a:prstGeom prst="rect">
            <a:avLst/>
          </a:prstGeom>
          <a:noFill/>
        </p:spPr>
        <p:txBody>
          <a:bodyPr wrap="square" rtlCol="0" anchor="ctr">
            <a:noAutofit/>
          </a:bodyPr>
          <a:lstStyle/>
          <a:p>
            <a:pPr algn="ctr" defTabSz="1218987"/>
            <a:r>
              <a:rPr lang="en-US" sz="1600" b="1" dirty="0">
                <a:solidFill>
                  <a:srgbClr val="3BA0BB"/>
                </a:solidFill>
                <a:latin typeface="Arial" panose="020B0604020202020204" pitchFamily="34" charset="0"/>
                <a:cs typeface="Arial" panose="020B0604020202020204" pitchFamily="34" charset="0"/>
              </a:rPr>
              <a:t>Interim report for the EACEA and 2</a:t>
            </a:r>
            <a:r>
              <a:rPr lang="en-US" sz="1600" b="1" baseline="30000" dirty="0">
                <a:solidFill>
                  <a:srgbClr val="3BA0BB"/>
                </a:solidFill>
                <a:latin typeface="Arial" panose="020B0604020202020204" pitchFamily="34" charset="0"/>
                <a:cs typeface="Arial" panose="020B0604020202020204" pitchFamily="34" charset="0"/>
              </a:rPr>
              <a:t>nd</a:t>
            </a:r>
            <a:r>
              <a:rPr lang="en-US" sz="1600" b="1" dirty="0">
                <a:solidFill>
                  <a:srgbClr val="3BA0BB"/>
                </a:solidFill>
                <a:latin typeface="Arial" panose="020B0604020202020204" pitchFamily="34" charset="0"/>
                <a:cs typeface="Arial" panose="020B0604020202020204" pitchFamily="34" charset="0"/>
              </a:rPr>
              <a:t> internal reporting</a:t>
            </a:r>
          </a:p>
          <a:p>
            <a:pPr algn="ctr" defTabSz="1218987"/>
            <a:r>
              <a:rPr lang="en-US" sz="1600" b="1" u="sng" dirty="0">
                <a:latin typeface="Arial" panose="020B0604020202020204" pitchFamily="34" charset="0"/>
                <a:cs typeface="Arial" panose="020B0604020202020204" pitchFamily="34" charset="0"/>
              </a:rPr>
              <a:t>III tranche 20% of prefunding </a:t>
            </a:r>
          </a:p>
          <a:p>
            <a:pPr algn="ctr" defTabSz="1218987"/>
            <a:endParaRPr lang="en-US" sz="1200" dirty="0">
              <a:solidFill>
                <a:prstClr val="black">
                  <a:lumMod val="75000"/>
                  <a:lumOff val="25000"/>
                </a:prstClr>
              </a:solidFill>
              <a:latin typeface="Arial" panose="020B0604020202020204" pitchFamily="34" charset="0"/>
              <a:cs typeface="Arial" panose="020B0604020202020204" pitchFamily="34" charset="0"/>
            </a:endParaRPr>
          </a:p>
        </p:txBody>
      </p:sp>
      <p:grpSp>
        <p:nvGrpSpPr>
          <p:cNvPr id="44" name="Group 27"/>
          <p:cNvGrpSpPr/>
          <p:nvPr/>
        </p:nvGrpSpPr>
        <p:grpSpPr>
          <a:xfrm>
            <a:off x="4507717" y="2443016"/>
            <a:ext cx="2438400" cy="2105027"/>
            <a:chOff x="608012" y="1781173"/>
            <a:chExt cx="2438400" cy="2105027"/>
          </a:xfrm>
        </p:grpSpPr>
        <p:sp>
          <p:nvSpPr>
            <p:cNvPr id="45" name="Arc 28"/>
            <p:cNvSpPr/>
            <p:nvPr/>
          </p:nvSpPr>
          <p:spPr>
            <a:xfrm>
              <a:off x="1674812" y="2514600"/>
              <a:ext cx="1371600" cy="1371600"/>
            </a:xfrm>
            <a:prstGeom prst="arc">
              <a:avLst>
                <a:gd name="adj1" fmla="val 10812873"/>
                <a:gd name="adj2" fmla="val 16131434"/>
              </a:avLst>
            </a:prstGeom>
            <a:noFill/>
            <a:ln w="76200" cap="rnd" cmpd="sng" algn="ctr">
              <a:solidFill>
                <a:srgbClr val="896FA8"/>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a typeface="+mn-ea"/>
                <a:cs typeface="+mn-cs"/>
              </a:endParaRPr>
            </a:p>
          </p:txBody>
        </p:sp>
        <p:sp>
          <p:nvSpPr>
            <p:cNvPr id="46" name="Freeform 29"/>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896FA8"/>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a typeface="+mn-ea"/>
                <a:cs typeface="+mn-cs"/>
              </a:endParaRPr>
            </a:p>
          </p:txBody>
        </p:sp>
        <p:sp>
          <p:nvSpPr>
            <p:cNvPr id="47" name="Freeform 30"/>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896FA8"/>
              </a:solidFill>
              <a:prstDash val="solid"/>
              <a:headEnd type="none"/>
              <a:tailEnd type="oval" w="med" len="me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8" name="Group 24"/>
          <p:cNvGrpSpPr/>
          <p:nvPr/>
        </p:nvGrpSpPr>
        <p:grpSpPr>
          <a:xfrm>
            <a:off x="5638800" y="3305029"/>
            <a:ext cx="1066800" cy="1066800"/>
            <a:chOff x="9726611" y="2667000"/>
            <a:chExt cx="1066800" cy="1066800"/>
          </a:xfrm>
        </p:grpSpPr>
        <p:sp>
          <p:nvSpPr>
            <p:cNvPr id="49" name="Oval 25"/>
            <p:cNvSpPr/>
            <p:nvPr/>
          </p:nvSpPr>
          <p:spPr>
            <a:xfrm>
              <a:off x="9726611" y="2667000"/>
              <a:ext cx="1066800" cy="1066800"/>
            </a:xfrm>
            <a:prstGeom prst="ellipse">
              <a:avLst/>
            </a:prstGeom>
            <a:solidFill>
              <a:sysClr val="window" lastClr="FFFFFF"/>
            </a:solidFill>
            <a:ln w="25400" cap="flat" cmpd="sng" algn="ctr">
              <a:noFill/>
              <a:prstDash val="solid"/>
            </a:ln>
            <a:effectLst>
              <a:outerShdw blurRad="190500" dist="88900" dir="2700000" algn="tl" rotWithShape="0">
                <a:prstClr val="black">
                  <a:alpha val="3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50" name="Oval 26"/>
            <p:cNvSpPr>
              <a:spLocks noChangeAspect="1"/>
            </p:cNvSpPr>
            <p:nvPr/>
          </p:nvSpPr>
          <p:spPr>
            <a:xfrm>
              <a:off x="9828212" y="2768601"/>
              <a:ext cx="863598" cy="863598"/>
            </a:xfrm>
            <a:prstGeom prst="ellipse">
              <a:avLst/>
            </a:prstGeom>
            <a:gradFill flip="none" rotWithShape="1">
              <a:gsLst>
                <a:gs pos="60000">
                  <a:sysClr val="window" lastClr="FFFFFF"/>
                </a:gs>
                <a:gs pos="0">
                  <a:sysClr val="window" lastClr="FFFFFF">
                    <a:lumMod val="92000"/>
                  </a:sysClr>
                </a:gs>
              </a:gsLst>
              <a:lin ang="270000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grpSp>
      <p:sp>
        <p:nvSpPr>
          <p:cNvPr id="51" name="TextBox 47"/>
          <p:cNvSpPr txBox="1"/>
          <p:nvPr/>
        </p:nvSpPr>
        <p:spPr>
          <a:xfrm>
            <a:off x="5620089" y="4446541"/>
            <a:ext cx="1409360" cy="707886"/>
          </a:xfrm>
          <a:prstGeom prst="rect">
            <a:avLst/>
          </a:prstGeom>
          <a:noFill/>
        </p:spPr>
        <p:txBody>
          <a:bodyPr wrap="none" rtlCol="0" anchor="ctr">
            <a:spAutoFit/>
          </a:bodyPr>
          <a:lstStyle/>
          <a:p>
            <a:pPr algn="ctr" defTabSz="1218987"/>
            <a:r>
              <a:rPr lang="en-US" sz="2000" b="1" i="1" dirty="0">
                <a:solidFill>
                  <a:prstClr val="black">
                    <a:lumMod val="75000"/>
                    <a:lumOff val="25000"/>
                  </a:prstClr>
                </a:solidFill>
                <a:latin typeface="Arial" panose="020B0604020202020204" pitchFamily="34" charset="0"/>
                <a:cs typeface="Arial" panose="020B0604020202020204" pitchFamily="34" charset="0"/>
              </a:rPr>
              <a:t>April 2023</a:t>
            </a:r>
          </a:p>
          <a:p>
            <a:pPr algn="ctr" defTabSz="1218987"/>
            <a:r>
              <a:rPr lang="en-US" sz="2000" b="1" i="1" dirty="0">
                <a:solidFill>
                  <a:prstClr val="black">
                    <a:lumMod val="75000"/>
                    <a:lumOff val="25000"/>
                  </a:prstClr>
                </a:solidFill>
                <a:latin typeface="Arial" panose="020B0604020202020204" pitchFamily="34" charset="0"/>
                <a:cs typeface="Arial" panose="020B0604020202020204" pitchFamily="34" charset="0"/>
              </a:rPr>
              <a:t>M28</a:t>
            </a:r>
          </a:p>
        </p:txBody>
      </p:sp>
      <p:sp>
        <p:nvSpPr>
          <p:cNvPr id="52" name="TextBox 53"/>
          <p:cNvSpPr txBox="1"/>
          <p:nvPr/>
        </p:nvSpPr>
        <p:spPr>
          <a:xfrm>
            <a:off x="5178920" y="1249052"/>
            <a:ext cx="3025442" cy="907964"/>
          </a:xfrm>
          <a:prstGeom prst="rect">
            <a:avLst/>
          </a:prstGeom>
          <a:noFill/>
        </p:spPr>
        <p:txBody>
          <a:bodyPr wrap="square" rtlCol="0" anchor="ctr">
            <a:noAutofit/>
          </a:bodyPr>
          <a:lstStyle/>
          <a:p>
            <a:pPr algn="ctr" defTabSz="1218987"/>
            <a:r>
              <a:rPr lang="en-US" sz="1600" b="1" dirty="0">
                <a:solidFill>
                  <a:srgbClr val="896FA8"/>
                </a:solidFill>
                <a:latin typeface="Arial" panose="020B0604020202020204" pitchFamily="34" charset="0"/>
                <a:cs typeface="Arial" panose="020B0604020202020204" pitchFamily="34" charset="0"/>
              </a:rPr>
              <a:t>3</a:t>
            </a:r>
            <a:r>
              <a:rPr lang="en-US" sz="1600" b="1" baseline="30000" dirty="0">
                <a:solidFill>
                  <a:srgbClr val="896FA8"/>
                </a:solidFill>
                <a:latin typeface="Arial" panose="020B0604020202020204" pitchFamily="34" charset="0"/>
                <a:cs typeface="Arial" panose="020B0604020202020204" pitchFamily="34" charset="0"/>
              </a:rPr>
              <a:t>rd</a:t>
            </a:r>
            <a:r>
              <a:rPr lang="en-US" sz="1600" b="1" dirty="0">
                <a:solidFill>
                  <a:srgbClr val="896FA8"/>
                </a:solidFill>
                <a:latin typeface="Arial" panose="020B0604020202020204" pitchFamily="34" charset="0"/>
                <a:cs typeface="Arial" panose="020B0604020202020204" pitchFamily="34" charset="0"/>
              </a:rPr>
              <a:t> internal reporting</a:t>
            </a:r>
          </a:p>
          <a:p>
            <a:pPr algn="ctr" defTabSz="1218987"/>
            <a:r>
              <a:rPr lang="en-US" sz="1600" b="1" u="sng" dirty="0">
                <a:latin typeface="Arial" panose="020B0604020202020204" pitchFamily="34" charset="0"/>
                <a:cs typeface="Arial" panose="020B0604020202020204" pitchFamily="34" charset="0"/>
              </a:rPr>
              <a:t>IV tranche 20% of prefunding</a:t>
            </a:r>
            <a:endParaRPr lang="en-US" sz="12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53" name="Freeform 5"/>
          <p:cNvSpPr>
            <a:spLocks noEditPoints="1"/>
          </p:cNvSpPr>
          <p:nvPr/>
        </p:nvSpPr>
        <p:spPr bwMode="auto">
          <a:xfrm flipH="1">
            <a:off x="5932695" y="3637914"/>
            <a:ext cx="479010" cy="401031"/>
          </a:xfrm>
          <a:custGeom>
            <a:avLst/>
            <a:gdLst>
              <a:gd name="T0" fmla="*/ 97 w 106"/>
              <a:gd name="T1" fmla="*/ 74 h 89"/>
              <a:gd name="T2" fmla="*/ 106 w 106"/>
              <a:gd name="T3" fmla="*/ 65 h 89"/>
              <a:gd name="T4" fmla="*/ 106 w 106"/>
              <a:gd name="T5" fmla="*/ 9 h 89"/>
              <a:gd name="T6" fmla="*/ 97 w 106"/>
              <a:gd name="T7" fmla="*/ 0 h 89"/>
              <a:gd name="T8" fmla="*/ 48 w 106"/>
              <a:gd name="T9" fmla="*/ 0 h 89"/>
              <a:gd name="T10" fmla="*/ 39 w 106"/>
              <a:gd name="T11" fmla="*/ 9 h 89"/>
              <a:gd name="T12" fmla="*/ 39 w 106"/>
              <a:gd name="T13" fmla="*/ 18 h 89"/>
              <a:gd name="T14" fmla="*/ 26 w 106"/>
              <a:gd name="T15" fmla="*/ 18 h 89"/>
              <a:gd name="T16" fmla="*/ 18 w 106"/>
              <a:gd name="T17" fmla="*/ 21 h 89"/>
              <a:gd name="T18" fmla="*/ 7 w 106"/>
              <a:gd name="T19" fmla="*/ 33 h 89"/>
              <a:gd name="T20" fmla="*/ 4 w 106"/>
              <a:gd name="T21" fmla="*/ 40 h 89"/>
              <a:gd name="T22" fmla="*/ 4 w 106"/>
              <a:gd name="T23" fmla="*/ 63 h 89"/>
              <a:gd name="T24" fmla="*/ 0 w 106"/>
              <a:gd name="T25" fmla="*/ 68 h 89"/>
              <a:gd name="T26" fmla="*/ 5 w 106"/>
              <a:gd name="T27" fmla="*/ 74 h 89"/>
              <a:gd name="T28" fmla="*/ 13 w 106"/>
              <a:gd name="T29" fmla="*/ 74 h 89"/>
              <a:gd name="T30" fmla="*/ 29 w 106"/>
              <a:gd name="T31" fmla="*/ 89 h 89"/>
              <a:gd name="T32" fmla="*/ 46 w 106"/>
              <a:gd name="T33" fmla="*/ 74 h 89"/>
              <a:gd name="T34" fmla="*/ 62 w 106"/>
              <a:gd name="T35" fmla="*/ 74 h 89"/>
              <a:gd name="T36" fmla="*/ 78 w 106"/>
              <a:gd name="T37" fmla="*/ 89 h 89"/>
              <a:gd name="T38" fmla="*/ 95 w 106"/>
              <a:gd name="T39" fmla="*/ 74 h 89"/>
              <a:gd name="T40" fmla="*/ 97 w 106"/>
              <a:gd name="T41" fmla="*/ 74 h 89"/>
              <a:gd name="T42" fmla="*/ 35 w 106"/>
              <a:gd name="T43" fmla="*/ 73 h 89"/>
              <a:gd name="T44" fmla="*/ 29 w 106"/>
              <a:gd name="T45" fmla="*/ 78 h 89"/>
              <a:gd name="T46" fmla="*/ 24 w 106"/>
              <a:gd name="T47" fmla="*/ 73 h 89"/>
              <a:gd name="T48" fmla="*/ 29 w 106"/>
              <a:gd name="T49" fmla="*/ 67 h 89"/>
              <a:gd name="T50" fmla="*/ 35 w 106"/>
              <a:gd name="T51" fmla="*/ 73 h 89"/>
              <a:gd name="T52" fmla="*/ 84 w 106"/>
              <a:gd name="T53" fmla="*/ 73 h 89"/>
              <a:gd name="T54" fmla="*/ 78 w 106"/>
              <a:gd name="T55" fmla="*/ 78 h 89"/>
              <a:gd name="T56" fmla="*/ 73 w 106"/>
              <a:gd name="T57" fmla="*/ 73 h 89"/>
              <a:gd name="T58" fmla="*/ 78 w 106"/>
              <a:gd name="T59" fmla="*/ 67 h 89"/>
              <a:gd name="T60" fmla="*/ 84 w 106"/>
              <a:gd name="T61" fmla="*/ 73 h 89"/>
              <a:gd name="T62" fmla="*/ 15 w 106"/>
              <a:gd name="T63" fmla="*/ 47 h 89"/>
              <a:gd name="T64" fmla="*/ 15 w 106"/>
              <a:gd name="T65" fmla="*/ 41 h 89"/>
              <a:gd name="T66" fmla="*/ 18 w 106"/>
              <a:gd name="T67" fmla="*/ 37 h 89"/>
              <a:gd name="T68" fmla="*/ 22 w 106"/>
              <a:gd name="T69" fmla="*/ 32 h 89"/>
              <a:gd name="T70" fmla="*/ 27 w 106"/>
              <a:gd name="T71" fmla="*/ 29 h 89"/>
              <a:gd name="T72" fmla="*/ 39 w 106"/>
              <a:gd name="T73" fmla="*/ 29 h 89"/>
              <a:gd name="T74" fmla="*/ 39 w 106"/>
              <a:gd name="T75" fmla="*/ 47 h 89"/>
              <a:gd name="T76" fmla="*/ 15 w 106"/>
              <a:gd name="T77" fmla="*/ 4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89">
                <a:moveTo>
                  <a:pt x="97" y="74"/>
                </a:moveTo>
                <a:cubicBezTo>
                  <a:pt x="102" y="74"/>
                  <a:pt x="106" y="70"/>
                  <a:pt x="106" y="65"/>
                </a:cubicBezTo>
                <a:cubicBezTo>
                  <a:pt x="106" y="9"/>
                  <a:pt x="106" y="9"/>
                  <a:pt x="106" y="9"/>
                </a:cubicBezTo>
                <a:cubicBezTo>
                  <a:pt x="106" y="4"/>
                  <a:pt x="102" y="0"/>
                  <a:pt x="97" y="0"/>
                </a:cubicBezTo>
                <a:cubicBezTo>
                  <a:pt x="48" y="0"/>
                  <a:pt x="48" y="0"/>
                  <a:pt x="48" y="0"/>
                </a:cubicBezTo>
                <a:cubicBezTo>
                  <a:pt x="43" y="0"/>
                  <a:pt x="39" y="4"/>
                  <a:pt x="39" y="9"/>
                </a:cubicBezTo>
                <a:cubicBezTo>
                  <a:pt x="39" y="18"/>
                  <a:pt x="39" y="18"/>
                  <a:pt x="39" y="18"/>
                </a:cubicBezTo>
                <a:cubicBezTo>
                  <a:pt x="26" y="18"/>
                  <a:pt x="26" y="18"/>
                  <a:pt x="26" y="18"/>
                </a:cubicBezTo>
                <a:cubicBezTo>
                  <a:pt x="23" y="18"/>
                  <a:pt x="20" y="19"/>
                  <a:pt x="18" y="21"/>
                </a:cubicBezTo>
                <a:cubicBezTo>
                  <a:pt x="7" y="33"/>
                  <a:pt x="7" y="33"/>
                  <a:pt x="7" y="33"/>
                </a:cubicBezTo>
                <a:cubicBezTo>
                  <a:pt x="5" y="35"/>
                  <a:pt x="4" y="37"/>
                  <a:pt x="4" y="40"/>
                </a:cubicBezTo>
                <a:cubicBezTo>
                  <a:pt x="4" y="63"/>
                  <a:pt x="4" y="63"/>
                  <a:pt x="4" y="63"/>
                </a:cubicBezTo>
                <a:cubicBezTo>
                  <a:pt x="1" y="63"/>
                  <a:pt x="0" y="65"/>
                  <a:pt x="0" y="68"/>
                </a:cubicBezTo>
                <a:cubicBezTo>
                  <a:pt x="0" y="71"/>
                  <a:pt x="2" y="74"/>
                  <a:pt x="5" y="74"/>
                </a:cubicBezTo>
                <a:cubicBezTo>
                  <a:pt x="13" y="74"/>
                  <a:pt x="13" y="74"/>
                  <a:pt x="13" y="74"/>
                </a:cubicBezTo>
                <a:cubicBezTo>
                  <a:pt x="13" y="82"/>
                  <a:pt x="21" y="89"/>
                  <a:pt x="29" y="89"/>
                </a:cubicBezTo>
                <a:cubicBezTo>
                  <a:pt x="38" y="89"/>
                  <a:pt x="46" y="82"/>
                  <a:pt x="46" y="74"/>
                </a:cubicBezTo>
                <a:cubicBezTo>
                  <a:pt x="62" y="74"/>
                  <a:pt x="62" y="74"/>
                  <a:pt x="62" y="74"/>
                </a:cubicBezTo>
                <a:cubicBezTo>
                  <a:pt x="62" y="82"/>
                  <a:pt x="69" y="89"/>
                  <a:pt x="78" y="89"/>
                </a:cubicBezTo>
                <a:cubicBezTo>
                  <a:pt x="87" y="89"/>
                  <a:pt x="94" y="82"/>
                  <a:pt x="95" y="74"/>
                </a:cubicBezTo>
                <a:lnTo>
                  <a:pt x="97" y="74"/>
                </a:lnTo>
                <a:close/>
                <a:moveTo>
                  <a:pt x="35" y="73"/>
                </a:moveTo>
                <a:cubicBezTo>
                  <a:pt x="35" y="76"/>
                  <a:pt x="33" y="78"/>
                  <a:pt x="29" y="78"/>
                </a:cubicBezTo>
                <a:cubicBezTo>
                  <a:pt x="26" y="78"/>
                  <a:pt x="24" y="76"/>
                  <a:pt x="24" y="73"/>
                </a:cubicBezTo>
                <a:cubicBezTo>
                  <a:pt x="24" y="69"/>
                  <a:pt x="26" y="67"/>
                  <a:pt x="29" y="67"/>
                </a:cubicBezTo>
                <a:cubicBezTo>
                  <a:pt x="33" y="67"/>
                  <a:pt x="35" y="69"/>
                  <a:pt x="35" y="73"/>
                </a:cubicBezTo>
                <a:close/>
                <a:moveTo>
                  <a:pt x="84" y="73"/>
                </a:moveTo>
                <a:cubicBezTo>
                  <a:pt x="84" y="76"/>
                  <a:pt x="81" y="78"/>
                  <a:pt x="78" y="78"/>
                </a:cubicBezTo>
                <a:cubicBezTo>
                  <a:pt x="75" y="78"/>
                  <a:pt x="73" y="76"/>
                  <a:pt x="73" y="73"/>
                </a:cubicBezTo>
                <a:cubicBezTo>
                  <a:pt x="73" y="69"/>
                  <a:pt x="75" y="67"/>
                  <a:pt x="78" y="67"/>
                </a:cubicBezTo>
                <a:cubicBezTo>
                  <a:pt x="81" y="67"/>
                  <a:pt x="84" y="69"/>
                  <a:pt x="84" y="73"/>
                </a:cubicBezTo>
                <a:close/>
                <a:moveTo>
                  <a:pt x="15" y="47"/>
                </a:moveTo>
                <a:cubicBezTo>
                  <a:pt x="15" y="41"/>
                  <a:pt x="15" y="41"/>
                  <a:pt x="15" y="41"/>
                </a:cubicBezTo>
                <a:cubicBezTo>
                  <a:pt x="15" y="39"/>
                  <a:pt x="16" y="38"/>
                  <a:pt x="18" y="37"/>
                </a:cubicBezTo>
                <a:cubicBezTo>
                  <a:pt x="22" y="32"/>
                  <a:pt x="22" y="32"/>
                  <a:pt x="22" y="32"/>
                </a:cubicBezTo>
                <a:cubicBezTo>
                  <a:pt x="24" y="30"/>
                  <a:pt x="25" y="29"/>
                  <a:pt x="27" y="29"/>
                </a:cubicBezTo>
                <a:cubicBezTo>
                  <a:pt x="39" y="29"/>
                  <a:pt x="39" y="29"/>
                  <a:pt x="39" y="29"/>
                </a:cubicBezTo>
                <a:cubicBezTo>
                  <a:pt x="39" y="47"/>
                  <a:pt x="39" y="47"/>
                  <a:pt x="39" y="47"/>
                </a:cubicBezTo>
                <a:lnTo>
                  <a:pt x="15" y="47"/>
                </a:lnTo>
                <a:close/>
              </a:path>
            </a:pathLst>
          </a:custGeom>
          <a:solidFill>
            <a:srgbClr val="896FA8"/>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nvGrpSpPr>
          <p:cNvPr id="54" name="Group 31"/>
          <p:cNvGrpSpPr/>
          <p:nvPr/>
        </p:nvGrpSpPr>
        <p:grpSpPr>
          <a:xfrm flipV="1">
            <a:off x="6769883" y="3187155"/>
            <a:ext cx="2438400" cy="2105027"/>
            <a:chOff x="608012" y="1781173"/>
            <a:chExt cx="2438400" cy="2105027"/>
          </a:xfrm>
        </p:grpSpPr>
        <p:sp>
          <p:nvSpPr>
            <p:cNvPr id="55" name="Arc 32"/>
            <p:cNvSpPr/>
            <p:nvPr/>
          </p:nvSpPr>
          <p:spPr>
            <a:xfrm>
              <a:off x="1674812" y="2514600"/>
              <a:ext cx="1371600" cy="1371600"/>
            </a:xfrm>
            <a:prstGeom prst="arc">
              <a:avLst>
                <a:gd name="adj1" fmla="val 10812873"/>
                <a:gd name="adj2" fmla="val 16131434"/>
              </a:avLst>
            </a:prstGeom>
            <a:noFill/>
            <a:ln w="76200" cap="rnd" cmpd="sng" algn="ctr">
              <a:solidFill>
                <a:srgbClr val="55983A"/>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33"/>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55983A"/>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34"/>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55983A"/>
              </a:solidFill>
              <a:prstDash val="solid"/>
              <a:headEnd type="none"/>
              <a:tailEnd type="oval" w="med" len="me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58" name="Group 35"/>
          <p:cNvGrpSpPr/>
          <p:nvPr/>
        </p:nvGrpSpPr>
        <p:grpSpPr>
          <a:xfrm>
            <a:off x="7897792" y="3305029"/>
            <a:ext cx="1066800" cy="1066800"/>
            <a:chOff x="9726611" y="2667000"/>
            <a:chExt cx="1066800" cy="1066800"/>
          </a:xfrm>
        </p:grpSpPr>
        <p:sp>
          <p:nvSpPr>
            <p:cNvPr id="59" name="Oval 36"/>
            <p:cNvSpPr/>
            <p:nvPr/>
          </p:nvSpPr>
          <p:spPr>
            <a:xfrm>
              <a:off x="9726611" y="2667000"/>
              <a:ext cx="1066800" cy="1066800"/>
            </a:xfrm>
            <a:prstGeom prst="ellipse">
              <a:avLst/>
            </a:prstGeom>
            <a:solidFill>
              <a:sysClr val="window" lastClr="FFFFFF"/>
            </a:solidFill>
            <a:ln w="25400" cap="flat" cmpd="sng" algn="ctr">
              <a:noFill/>
              <a:prstDash val="solid"/>
            </a:ln>
            <a:effectLst>
              <a:outerShdw blurRad="190500" dist="88900" dir="2700000" algn="tl" rotWithShape="0">
                <a:prstClr val="black">
                  <a:alpha val="3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60" name="Oval 37"/>
            <p:cNvSpPr>
              <a:spLocks noChangeAspect="1"/>
            </p:cNvSpPr>
            <p:nvPr/>
          </p:nvSpPr>
          <p:spPr>
            <a:xfrm>
              <a:off x="9828212" y="2768601"/>
              <a:ext cx="863598" cy="863598"/>
            </a:xfrm>
            <a:prstGeom prst="ellipse">
              <a:avLst/>
            </a:prstGeom>
            <a:gradFill flip="none" rotWithShape="1">
              <a:gsLst>
                <a:gs pos="60000">
                  <a:sysClr val="window" lastClr="FFFFFF"/>
                </a:gs>
                <a:gs pos="0">
                  <a:sysClr val="window" lastClr="FFFFFF">
                    <a:lumMod val="92000"/>
                  </a:sysClr>
                </a:gs>
              </a:gsLst>
              <a:lin ang="270000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grpSp>
      <p:sp>
        <p:nvSpPr>
          <p:cNvPr id="61" name="TextBox 48"/>
          <p:cNvSpPr txBox="1"/>
          <p:nvPr/>
        </p:nvSpPr>
        <p:spPr>
          <a:xfrm>
            <a:off x="7782703" y="2320342"/>
            <a:ext cx="1239442" cy="1015663"/>
          </a:xfrm>
          <a:prstGeom prst="rect">
            <a:avLst/>
          </a:prstGeom>
          <a:noFill/>
        </p:spPr>
        <p:txBody>
          <a:bodyPr wrap="none" rtlCol="0" anchor="ctr">
            <a:spAutoFit/>
          </a:bodyPr>
          <a:lstStyle/>
          <a:p>
            <a:pPr algn="ctr" defTabSz="1218987"/>
            <a:r>
              <a:rPr lang="en-US" sz="2000" b="1" i="1" dirty="0">
                <a:solidFill>
                  <a:prstClr val="black">
                    <a:lumMod val="75000"/>
                    <a:lumOff val="25000"/>
                  </a:prstClr>
                </a:solidFill>
                <a:latin typeface="Arial" panose="020B0604020202020204" pitchFamily="34" charset="0"/>
                <a:cs typeface="Arial" panose="020B0604020202020204" pitchFamily="34" charset="0"/>
              </a:rPr>
              <a:t>January </a:t>
            </a:r>
          </a:p>
          <a:p>
            <a:pPr algn="ctr" defTabSz="1218987"/>
            <a:r>
              <a:rPr lang="en-US" sz="2000" b="1" i="1" dirty="0">
                <a:solidFill>
                  <a:prstClr val="black">
                    <a:lumMod val="75000"/>
                    <a:lumOff val="25000"/>
                  </a:prstClr>
                </a:solidFill>
                <a:latin typeface="Arial" panose="020B0604020202020204" pitchFamily="34" charset="0"/>
                <a:cs typeface="Arial" panose="020B0604020202020204" pitchFamily="34" charset="0"/>
              </a:rPr>
              <a:t>2024</a:t>
            </a:r>
          </a:p>
          <a:p>
            <a:pPr algn="ctr" defTabSz="1218987"/>
            <a:r>
              <a:rPr lang="en-US" sz="2000" b="1" i="1" dirty="0">
                <a:solidFill>
                  <a:prstClr val="black">
                    <a:lumMod val="75000"/>
                    <a:lumOff val="25000"/>
                  </a:prstClr>
                </a:solidFill>
                <a:latin typeface="Arial" panose="020B0604020202020204" pitchFamily="34" charset="0"/>
                <a:cs typeface="Arial" panose="020B0604020202020204" pitchFamily="34" charset="0"/>
              </a:rPr>
              <a:t>M36</a:t>
            </a:r>
          </a:p>
        </p:txBody>
      </p:sp>
      <p:sp>
        <p:nvSpPr>
          <p:cNvPr id="62" name="TextBox 54"/>
          <p:cNvSpPr txBox="1"/>
          <p:nvPr/>
        </p:nvSpPr>
        <p:spPr>
          <a:xfrm>
            <a:off x="6072105" y="5557586"/>
            <a:ext cx="2845097" cy="907964"/>
          </a:xfrm>
          <a:prstGeom prst="rect">
            <a:avLst/>
          </a:prstGeom>
          <a:noFill/>
        </p:spPr>
        <p:txBody>
          <a:bodyPr wrap="square" rtlCol="0" anchor="ctr">
            <a:noAutofit/>
          </a:bodyPr>
          <a:lstStyle/>
          <a:p>
            <a:pPr algn="ctr" defTabSz="1218987"/>
            <a:r>
              <a:rPr lang="en-US" sz="1600" b="1" dirty="0">
                <a:solidFill>
                  <a:srgbClr val="55983A"/>
                </a:solidFill>
                <a:latin typeface="Arial" panose="020B0604020202020204" pitchFamily="34" charset="0"/>
                <a:cs typeface="Arial" panose="020B0604020202020204" pitchFamily="34" charset="0"/>
              </a:rPr>
              <a:t>After the approval of the Final report to EACEA</a:t>
            </a:r>
          </a:p>
          <a:p>
            <a:pPr algn="ctr" defTabSz="1218987"/>
            <a:r>
              <a:rPr lang="en-US" sz="1600" b="1" u="sng" dirty="0">
                <a:latin typeface="Arial" panose="020B0604020202020204" pitchFamily="34" charset="0"/>
                <a:cs typeface="Arial" panose="020B0604020202020204" pitchFamily="34" charset="0"/>
              </a:rPr>
              <a:t>V tranche 10% of funding</a:t>
            </a:r>
          </a:p>
          <a:p>
            <a:pPr algn="ctr" defTabSz="1218987"/>
            <a:r>
              <a:rPr lang="en-US" sz="1600" b="1" u="sng" dirty="0">
                <a:latin typeface="Arial" panose="020B0604020202020204" pitchFamily="34" charset="0"/>
                <a:cs typeface="Arial" panose="020B0604020202020204" pitchFamily="34" charset="0"/>
              </a:rPr>
              <a:t>Approximately April 2024</a:t>
            </a:r>
          </a:p>
          <a:p>
            <a:pPr algn="ctr" defTabSz="1218987"/>
            <a:endParaRPr lang="en-US" sz="12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63" name="Freeform 57"/>
          <p:cNvSpPr>
            <a:spLocks noEditPoints="1"/>
          </p:cNvSpPr>
          <p:nvPr/>
        </p:nvSpPr>
        <p:spPr bwMode="auto">
          <a:xfrm>
            <a:off x="8204362" y="3586199"/>
            <a:ext cx="504463" cy="504461"/>
          </a:xfrm>
          <a:custGeom>
            <a:avLst/>
            <a:gdLst>
              <a:gd name="T0" fmla="*/ 20 w 107"/>
              <a:gd name="T1" fmla="*/ 26 h 107"/>
              <a:gd name="T2" fmla="*/ 20 w 107"/>
              <a:gd name="T3" fmla="*/ 27 h 107"/>
              <a:gd name="T4" fmla="*/ 26 w 107"/>
              <a:gd name="T5" fmla="*/ 65 h 107"/>
              <a:gd name="T6" fmla="*/ 49 w 107"/>
              <a:gd name="T7" fmla="*/ 83 h 107"/>
              <a:gd name="T8" fmla="*/ 54 w 107"/>
              <a:gd name="T9" fmla="*/ 85 h 107"/>
              <a:gd name="T10" fmla="*/ 58 w 107"/>
              <a:gd name="T11" fmla="*/ 83 h 107"/>
              <a:gd name="T12" fmla="*/ 81 w 107"/>
              <a:gd name="T13" fmla="*/ 65 h 107"/>
              <a:gd name="T14" fmla="*/ 87 w 107"/>
              <a:gd name="T15" fmla="*/ 27 h 107"/>
              <a:gd name="T16" fmla="*/ 87 w 107"/>
              <a:gd name="T17" fmla="*/ 26 h 107"/>
              <a:gd name="T18" fmla="*/ 84 w 107"/>
              <a:gd name="T19" fmla="*/ 22 h 107"/>
              <a:gd name="T20" fmla="*/ 54 w 107"/>
              <a:gd name="T21" fmla="*/ 19 h 107"/>
              <a:gd name="T22" fmla="*/ 23 w 107"/>
              <a:gd name="T23" fmla="*/ 22 h 107"/>
              <a:gd name="T24" fmla="*/ 20 w 107"/>
              <a:gd name="T25" fmla="*/ 26 h 107"/>
              <a:gd name="T26" fmla="*/ 0 w 107"/>
              <a:gd name="T27" fmla="*/ 14 h 107"/>
              <a:gd name="T28" fmla="*/ 0 w 107"/>
              <a:gd name="T29" fmla="*/ 14 h 107"/>
              <a:gd name="T30" fmla="*/ 9 w 107"/>
              <a:gd name="T31" fmla="*/ 76 h 107"/>
              <a:gd name="T32" fmla="*/ 46 w 107"/>
              <a:gd name="T33" fmla="*/ 104 h 107"/>
              <a:gd name="T34" fmla="*/ 54 w 107"/>
              <a:gd name="T35" fmla="*/ 107 h 107"/>
              <a:gd name="T36" fmla="*/ 61 w 107"/>
              <a:gd name="T37" fmla="*/ 104 h 107"/>
              <a:gd name="T38" fmla="*/ 98 w 107"/>
              <a:gd name="T39" fmla="*/ 76 h 107"/>
              <a:gd name="T40" fmla="*/ 107 w 107"/>
              <a:gd name="T41" fmla="*/ 14 h 107"/>
              <a:gd name="T42" fmla="*/ 107 w 107"/>
              <a:gd name="T43" fmla="*/ 14 h 107"/>
              <a:gd name="T44" fmla="*/ 102 w 107"/>
              <a:gd name="T45" fmla="*/ 7 h 107"/>
              <a:gd name="T46" fmla="*/ 54 w 107"/>
              <a:gd name="T47" fmla="*/ 0 h 107"/>
              <a:gd name="T48" fmla="*/ 5 w 107"/>
              <a:gd name="T49" fmla="*/ 7 h 107"/>
              <a:gd name="T50" fmla="*/ 0 w 107"/>
              <a:gd name="T51" fmla="*/ 14 h 107"/>
              <a:gd name="T52" fmla="*/ 11 w 107"/>
              <a:gd name="T53" fmla="*/ 21 h 107"/>
              <a:gd name="T54" fmla="*/ 15 w 107"/>
              <a:gd name="T55" fmla="*/ 16 h 107"/>
              <a:gd name="T56" fmla="*/ 54 w 107"/>
              <a:gd name="T57" fmla="*/ 11 h 107"/>
              <a:gd name="T58" fmla="*/ 92 w 107"/>
              <a:gd name="T59" fmla="*/ 16 h 107"/>
              <a:gd name="T60" fmla="*/ 96 w 107"/>
              <a:gd name="T61" fmla="*/ 21 h 107"/>
              <a:gd name="T62" fmla="*/ 96 w 107"/>
              <a:gd name="T63" fmla="*/ 21 h 107"/>
              <a:gd name="T64" fmla="*/ 89 w 107"/>
              <a:gd name="T65" fmla="*/ 71 h 107"/>
              <a:gd name="T66" fmla="*/ 60 w 107"/>
              <a:gd name="T67" fmla="*/ 93 h 107"/>
              <a:gd name="T68" fmla="*/ 54 w 107"/>
              <a:gd name="T69" fmla="*/ 95 h 107"/>
              <a:gd name="T70" fmla="*/ 48 w 107"/>
              <a:gd name="T71" fmla="*/ 93 h 107"/>
              <a:gd name="T72" fmla="*/ 18 w 107"/>
              <a:gd name="T73" fmla="*/ 71 h 107"/>
              <a:gd name="T74" fmla="*/ 11 w 107"/>
              <a:gd name="T75" fmla="*/ 2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 h="107">
                <a:moveTo>
                  <a:pt x="20" y="26"/>
                </a:moveTo>
                <a:cubicBezTo>
                  <a:pt x="20" y="27"/>
                  <a:pt x="20" y="27"/>
                  <a:pt x="20" y="27"/>
                </a:cubicBezTo>
                <a:cubicBezTo>
                  <a:pt x="21" y="46"/>
                  <a:pt x="25" y="64"/>
                  <a:pt x="26" y="65"/>
                </a:cubicBezTo>
                <a:cubicBezTo>
                  <a:pt x="30" y="71"/>
                  <a:pt x="42" y="79"/>
                  <a:pt x="49" y="83"/>
                </a:cubicBezTo>
                <a:cubicBezTo>
                  <a:pt x="51" y="84"/>
                  <a:pt x="52" y="85"/>
                  <a:pt x="54" y="85"/>
                </a:cubicBezTo>
                <a:cubicBezTo>
                  <a:pt x="55" y="85"/>
                  <a:pt x="57" y="84"/>
                  <a:pt x="58" y="83"/>
                </a:cubicBezTo>
                <a:cubicBezTo>
                  <a:pt x="65" y="79"/>
                  <a:pt x="77" y="71"/>
                  <a:pt x="81" y="65"/>
                </a:cubicBezTo>
                <a:cubicBezTo>
                  <a:pt x="83" y="64"/>
                  <a:pt x="86" y="46"/>
                  <a:pt x="87" y="27"/>
                </a:cubicBezTo>
                <a:cubicBezTo>
                  <a:pt x="87" y="26"/>
                  <a:pt x="87" y="26"/>
                  <a:pt x="87" y="26"/>
                </a:cubicBezTo>
                <a:cubicBezTo>
                  <a:pt x="87" y="25"/>
                  <a:pt x="86" y="23"/>
                  <a:pt x="84" y="22"/>
                </a:cubicBezTo>
                <a:cubicBezTo>
                  <a:pt x="76" y="20"/>
                  <a:pt x="63" y="19"/>
                  <a:pt x="54" y="19"/>
                </a:cubicBezTo>
                <a:cubicBezTo>
                  <a:pt x="44" y="19"/>
                  <a:pt x="31" y="20"/>
                  <a:pt x="23" y="22"/>
                </a:cubicBezTo>
                <a:cubicBezTo>
                  <a:pt x="21" y="23"/>
                  <a:pt x="20" y="25"/>
                  <a:pt x="20" y="26"/>
                </a:cubicBezTo>
                <a:close/>
                <a:moveTo>
                  <a:pt x="0" y="14"/>
                </a:moveTo>
                <a:cubicBezTo>
                  <a:pt x="0" y="14"/>
                  <a:pt x="0" y="14"/>
                  <a:pt x="0" y="14"/>
                </a:cubicBezTo>
                <a:cubicBezTo>
                  <a:pt x="1" y="45"/>
                  <a:pt x="6" y="73"/>
                  <a:pt x="9" y="76"/>
                </a:cubicBezTo>
                <a:cubicBezTo>
                  <a:pt x="15" y="84"/>
                  <a:pt x="35" y="97"/>
                  <a:pt x="46" y="104"/>
                </a:cubicBezTo>
                <a:cubicBezTo>
                  <a:pt x="49" y="105"/>
                  <a:pt x="51" y="107"/>
                  <a:pt x="54" y="107"/>
                </a:cubicBezTo>
                <a:cubicBezTo>
                  <a:pt x="56" y="107"/>
                  <a:pt x="59" y="105"/>
                  <a:pt x="61" y="104"/>
                </a:cubicBezTo>
                <a:cubicBezTo>
                  <a:pt x="72" y="97"/>
                  <a:pt x="92" y="84"/>
                  <a:pt x="98" y="76"/>
                </a:cubicBezTo>
                <a:cubicBezTo>
                  <a:pt x="101" y="73"/>
                  <a:pt x="106" y="45"/>
                  <a:pt x="107" y="14"/>
                </a:cubicBezTo>
                <a:cubicBezTo>
                  <a:pt x="107" y="14"/>
                  <a:pt x="107" y="14"/>
                  <a:pt x="107" y="14"/>
                </a:cubicBezTo>
                <a:cubicBezTo>
                  <a:pt x="107" y="11"/>
                  <a:pt x="105" y="8"/>
                  <a:pt x="102" y="7"/>
                </a:cubicBezTo>
                <a:cubicBezTo>
                  <a:pt x="89" y="3"/>
                  <a:pt x="70" y="0"/>
                  <a:pt x="54" y="0"/>
                </a:cubicBezTo>
                <a:cubicBezTo>
                  <a:pt x="38" y="0"/>
                  <a:pt x="18" y="3"/>
                  <a:pt x="5" y="7"/>
                </a:cubicBezTo>
                <a:cubicBezTo>
                  <a:pt x="2" y="8"/>
                  <a:pt x="0" y="11"/>
                  <a:pt x="0" y="14"/>
                </a:cubicBezTo>
                <a:close/>
                <a:moveTo>
                  <a:pt x="11" y="21"/>
                </a:moveTo>
                <a:cubicBezTo>
                  <a:pt x="11" y="19"/>
                  <a:pt x="13" y="17"/>
                  <a:pt x="15" y="16"/>
                </a:cubicBezTo>
                <a:cubicBezTo>
                  <a:pt x="25" y="12"/>
                  <a:pt x="41" y="11"/>
                  <a:pt x="54" y="11"/>
                </a:cubicBezTo>
                <a:cubicBezTo>
                  <a:pt x="66" y="11"/>
                  <a:pt x="82" y="12"/>
                  <a:pt x="92" y="16"/>
                </a:cubicBezTo>
                <a:cubicBezTo>
                  <a:pt x="95" y="17"/>
                  <a:pt x="96" y="19"/>
                  <a:pt x="96" y="21"/>
                </a:cubicBezTo>
                <a:cubicBezTo>
                  <a:pt x="96" y="21"/>
                  <a:pt x="96" y="21"/>
                  <a:pt x="96" y="21"/>
                </a:cubicBezTo>
                <a:cubicBezTo>
                  <a:pt x="95" y="46"/>
                  <a:pt x="91" y="68"/>
                  <a:pt x="89" y="71"/>
                </a:cubicBezTo>
                <a:cubicBezTo>
                  <a:pt x="84" y="77"/>
                  <a:pt x="68" y="88"/>
                  <a:pt x="60" y="93"/>
                </a:cubicBezTo>
                <a:cubicBezTo>
                  <a:pt x="57" y="94"/>
                  <a:pt x="56" y="95"/>
                  <a:pt x="54" y="95"/>
                </a:cubicBezTo>
                <a:cubicBezTo>
                  <a:pt x="51" y="95"/>
                  <a:pt x="50" y="94"/>
                  <a:pt x="48" y="93"/>
                </a:cubicBezTo>
                <a:cubicBezTo>
                  <a:pt x="39" y="88"/>
                  <a:pt x="23" y="77"/>
                  <a:pt x="18" y="71"/>
                </a:cubicBezTo>
                <a:cubicBezTo>
                  <a:pt x="16" y="68"/>
                  <a:pt x="12" y="46"/>
                  <a:pt x="11" y="21"/>
                </a:cubicBezTo>
                <a:close/>
              </a:path>
            </a:pathLst>
          </a:custGeom>
          <a:solidFill>
            <a:srgbClr val="55983A"/>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cxnSp>
        <p:nvCxnSpPr>
          <p:cNvPr id="69" name="Straight Connector 4"/>
          <p:cNvCxnSpPr/>
          <p:nvPr/>
        </p:nvCxnSpPr>
        <p:spPr>
          <a:xfrm>
            <a:off x="204234" y="6721475"/>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6164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idx="1"/>
          </p:nvPr>
        </p:nvSpPr>
        <p:spPr>
          <a:xfrm>
            <a:off x="457200" y="1628800"/>
            <a:ext cx="8229600" cy="4608511"/>
          </a:xfrm>
        </p:spPr>
        <p:txBody>
          <a:bodyPr/>
          <a:lstStyle/>
          <a:p>
            <a:pPr marL="457200" lvl="1" indent="0">
              <a:buNone/>
            </a:pPr>
            <a:r>
              <a:rPr lang="en-GB" sz="2500" b="1" dirty="0"/>
              <a:t>         </a:t>
            </a:r>
            <a:endParaRPr lang="en-GB" sz="2300" dirty="0"/>
          </a:p>
        </p:txBody>
      </p:sp>
      <p:sp>
        <p:nvSpPr>
          <p:cNvPr id="4" name="Slide Number Placeholder 3"/>
          <p:cNvSpPr>
            <a:spLocks noGrp="1"/>
          </p:cNvSpPr>
          <p:nvPr>
            <p:ph type="sldNum" sz="quarter" idx="12"/>
          </p:nvPr>
        </p:nvSpPr>
        <p:spPr/>
        <p:txBody>
          <a:bodyPr/>
          <a:lstStyle/>
          <a:p>
            <a:fld id="{14F0E55B-1EBF-4C63-9883-404455EB20A7}" type="slidenum">
              <a:rPr lang="en-GB" altLang="en-US" smtClean="0"/>
              <a:pPr/>
              <a:t>5</a:t>
            </a:fld>
            <a:endParaRPr lang="en-GB" altLang="en-US"/>
          </a:p>
        </p:txBody>
      </p:sp>
      <p:sp>
        <p:nvSpPr>
          <p:cNvPr id="3" name="Rectangle 1"/>
          <p:cNvSpPr>
            <a:spLocks noChangeArrowheads="1"/>
          </p:cNvSpPr>
          <p:nvPr/>
        </p:nvSpPr>
        <p:spPr bwMode="auto">
          <a:xfrm>
            <a:off x="169122" y="780557"/>
            <a:ext cx="8136904" cy="1197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lgn="ctr">
              <a:spcBef>
                <a:spcPct val="20000"/>
              </a:spcBef>
              <a:buClr>
                <a:srgbClr val="009FBA"/>
              </a:buClr>
            </a:pPr>
            <a:r>
              <a:rPr lang="en-GB" altLang="en-US" sz="2500" b="1" dirty="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UNI-TEL ESTIMATED BUDGET OF THE ACTION</a:t>
            </a:r>
          </a:p>
          <a:p>
            <a:pPr lvl="1" algn="ctr">
              <a:spcBef>
                <a:spcPct val="20000"/>
              </a:spcBef>
              <a:buClr>
                <a:srgbClr val="009FBA"/>
              </a:buClr>
            </a:pPr>
            <a:r>
              <a:rPr lang="en-GB" altLang="en-US" sz="2500" b="1" dirty="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(Annex III of Grant Agreement)</a:t>
            </a:r>
          </a:p>
          <a:p>
            <a:pPr lvl="1" algn="ctr">
              <a:spcBef>
                <a:spcPct val="20000"/>
              </a:spcBef>
              <a:buClr>
                <a:srgbClr val="009FBA"/>
              </a:buClr>
            </a:pPr>
            <a:r>
              <a:rPr lang="en-GB" altLang="en-US" sz="1400" b="1" dirty="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Maximum Contribution to the Project Costs</a:t>
            </a:r>
            <a:endParaRPr kumimoji="0" lang="en-GB"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sp>
        <p:nvSpPr>
          <p:cNvPr id="9" name="CasellaDiTesto 8"/>
          <p:cNvSpPr txBox="1"/>
          <p:nvPr/>
        </p:nvSpPr>
        <p:spPr>
          <a:xfrm>
            <a:off x="1403648" y="2924944"/>
            <a:ext cx="6840760" cy="1200329"/>
          </a:xfrm>
          <a:prstGeom prst="rect">
            <a:avLst/>
          </a:prstGeom>
          <a:noFill/>
        </p:spPr>
        <p:txBody>
          <a:bodyPr wrap="square" rtlCol="0">
            <a:spAutoFit/>
          </a:bodyPr>
          <a:lstStyle/>
          <a:p>
            <a:endParaRPr lang="it-IT" dirty="0"/>
          </a:p>
          <a:p>
            <a:endParaRPr lang="it-IT" dirty="0"/>
          </a:p>
          <a:p>
            <a:endParaRPr lang="it-IT" dirty="0"/>
          </a:p>
          <a:p>
            <a:endParaRPr lang="it-IT" dirty="0"/>
          </a:p>
        </p:txBody>
      </p:sp>
      <p:graphicFrame>
        <p:nvGraphicFramePr>
          <p:cNvPr id="15" name="Tabella 14"/>
          <p:cNvGraphicFramePr>
            <a:graphicFrameLocks noGrp="1"/>
          </p:cNvGraphicFramePr>
          <p:nvPr>
            <p:extLst>
              <p:ext uri="{D42A27DB-BD31-4B8C-83A1-F6EECF244321}">
                <p14:modId xmlns:p14="http://schemas.microsoft.com/office/powerpoint/2010/main" val="2076541584"/>
              </p:ext>
            </p:extLst>
          </p:nvPr>
        </p:nvGraphicFramePr>
        <p:xfrm>
          <a:off x="1098883" y="2483429"/>
          <a:ext cx="6890951" cy="2695915"/>
        </p:xfrm>
        <a:graphic>
          <a:graphicData uri="http://schemas.openxmlformats.org/drawingml/2006/table">
            <a:tbl>
              <a:tblPr firstRow="1" firstCol="1" bandRow="1">
                <a:tableStyleId>{5C22544A-7EE6-4342-B048-85BDC9FD1C3A}</a:tableStyleId>
              </a:tblPr>
              <a:tblGrid>
                <a:gridCol w="2581218">
                  <a:extLst>
                    <a:ext uri="{9D8B030D-6E8A-4147-A177-3AD203B41FA5}">
                      <a16:colId xmlns:a16="http://schemas.microsoft.com/office/drawing/2014/main" val="2186842616"/>
                    </a:ext>
                  </a:extLst>
                </a:gridCol>
                <a:gridCol w="2413353">
                  <a:extLst>
                    <a:ext uri="{9D8B030D-6E8A-4147-A177-3AD203B41FA5}">
                      <a16:colId xmlns:a16="http://schemas.microsoft.com/office/drawing/2014/main" val="2654541979"/>
                    </a:ext>
                  </a:extLst>
                </a:gridCol>
                <a:gridCol w="1896380">
                  <a:extLst>
                    <a:ext uri="{9D8B030D-6E8A-4147-A177-3AD203B41FA5}">
                      <a16:colId xmlns:a16="http://schemas.microsoft.com/office/drawing/2014/main" val="2731828833"/>
                    </a:ext>
                  </a:extLst>
                </a:gridCol>
              </a:tblGrid>
              <a:tr h="335112">
                <a:tc>
                  <a:txBody>
                    <a:bodyPr/>
                    <a:lstStyle/>
                    <a:p>
                      <a:pPr algn="ctr">
                        <a:lnSpc>
                          <a:spcPct val="107000"/>
                        </a:lnSpc>
                        <a:spcAft>
                          <a:spcPts val="0"/>
                        </a:spcAft>
                      </a:pPr>
                      <a:r>
                        <a:rPr lang="en-GB" sz="1600" dirty="0">
                          <a:effectLst/>
                        </a:rPr>
                        <a:t>HEADINGS</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a:effectLst/>
                        </a:rPr>
                        <a:t>TOTAL EURO</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3714406"/>
                  </a:ext>
                </a:extLst>
              </a:tr>
              <a:tr h="335112">
                <a:tc>
                  <a:txBody>
                    <a:bodyPr/>
                    <a:lstStyle/>
                    <a:p>
                      <a:pPr algn="ctr">
                        <a:lnSpc>
                          <a:spcPct val="107000"/>
                        </a:lnSpc>
                        <a:spcAft>
                          <a:spcPts val="0"/>
                        </a:spcAft>
                      </a:pPr>
                      <a:r>
                        <a:rPr lang="en-GB" sz="1600" dirty="0">
                          <a:effectLst/>
                        </a:rPr>
                        <a:t>STAFF COSTS</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dirty="0">
                          <a:effectLst/>
                        </a:rPr>
                        <a:t>348.284,00</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9965201"/>
                  </a:ext>
                </a:extLst>
              </a:tr>
              <a:tr h="335112">
                <a:tc>
                  <a:txBody>
                    <a:bodyPr/>
                    <a:lstStyle/>
                    <a:p>
                      <a:pPr algn="ctr">
                        <a:lnSpc>
                          <a:spcPct val="107000"/>
                        </a:lnSpc>
                        <a:spcAft>
                          <a:spcPts val="0"/>
                        </a:spcAft>
                      </a:pPr>
                      <a:r>
                        <a:rPr lang="en-GB" sz="1600">
                          <a:effectLst/>
                        </a:rPr>
                        <a:t>TRAVEL COSTS</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dirty="0">
                          <a:effectLst/>
                        </a:rPr>
                        <a:t>121.885,00</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0351763"/>
                  </a:ext>
                </a:extLst>
              </a:tr>
              <a:tr h="335112">
                <a:tc>
                  <a:txBody>
                    <a:bodyPr/>
                    <a:lstStyle/>
                    <a:p>
                      <a:pPr algn="ctr">
                        <a:lnSpc>
                          <a:spcPct val="107000"/>
                        </a:lnSpc>
                        <a:spcAft>
                          <a:spcPts val="0"/>
                        </a:spcAft>
                      </a:pPr>
                      <a:r>
                        <a:rPr lang="en-GB" sz="1600">
                          <a:effectLst/>
                        </a:rPr>
                        <a:t>COST OF STAY</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dirty="0">
                          <a:effectLst/>
                        </a:rPr>
                        <a:t>179.040,00</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8838464"/>
                  </a:ext>
                </a:extLst>
              </a:tr>
              <a:tr h="335112">
                <a:tc>
                  <a:txBody>
                    <a:bodyPr/>
                    <a:lstStyle/>
                    <a:p>
                      <a:pPr algn="ctr">
                        <a:lnSpc>
                          <a:spcPct val="107000"/>
                        </a:lnSpc>
                        <a:spcAft>
                          <a:spcPts val="0"/>
                        </a:spcAft>
                      </a:pPr>
                      <a:r>
                        <a:rPr lang="en-GB"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dirty="0">
                          <a:effectLst/>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2228582"/>
                  </a:ext>
                </a:extLst>
              </a:tr>
              <a:tr h="350131">
                <a:tc>
                  <a:txBody>
                    <a:bodyPr/>
                    <a:lstStyle/>
                    <a:p>
                      <a:pPr algn="ctr">
                        <a:lnSpc>
                          <a:spcPct val="107000"/>
                        </a:lnSpc>
                        <a:spcAft>
                          <a:spcPts val="0"/>
                        </a:spcAft>
                      </a:pPr>
                      <a:r>
                        <a:rPr lang="en-GB" sz="1600">
                          <a:effectLst/>
                        </a:rPr>
                        <a:t>EQUIPMENT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a:effectLst/>
                        </a:rPr>
                        <a:t>158.550,00</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6395655"/>
                  </a:ext>
                </a:extLst>
              </a:tr>
              <a:tr h="335112">
                <a:tc>
                  <a:txBody>
                    <a:bodyPr/>
                    <a:lstStyle/>
                    <a:p>
                      <a:pPr algn="ctr">
                        <a:lnSpc>
                          <a:spcPct val="107000"/>
                        </a:lnSpc>
                        <a:spcAft>
                          <a:spcPts val="0"/>
                        </a:spcAft>
                      </a:pPr>
                      <a:r>
                        <a:rPr lang="en-GB" sz="1600">
                          <a:effectLst/>
                        </a:rPr>
                        <a:t>SUBCONTRACTING</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dirty="0">
                          <a:effectLst/>
                        </a:rPr>
                        <a:t>69.300,00</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4953263"/>
                  </a:ext>
                </a:extLst>
              </a:tr>
              <a:tr h="335112">
                <a:tc>
                  <a:txBody>
                    <a:bodyPr/>
                    <a:lstStyle/>
                    <a:p>
                      <a:pPr algn="ctr">
                        <a:lnSpc>
                          <a:spcPct val="107000"/>
                        </a:lnSpc>
                        <a:spcAft>
                          <a:spcPts val="0"/>
                        </a:spcAft>
                      </a:pPr>
                      <a:r>
                        <a:rPr lang="en-GB" sz="1600" dirty="0">
                          <a:effectLst/>
                        </a:rPr>
                        <a:t>TOTAL BUDGET</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a:effectLst/>
                        </a:rPr>
                        <a:t>877.059,00</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0541623"/>
                  </a:ext>
                </a:extLst>
              </a:tr>
            </a:tbl>
          </a:graphicData>
        </a:graphic>
      </p:graphicFrame>
      <p:sp>
        <p:nvSpPr>
          <p:cNvPr id="12" name="Rettangolo 11"/>
          <p:cNvSpPr/>
          <p:nvPr/>
        </p:nvSpPr>
        <p:spPr>
          <a:xfrm>
            <a:off x="1115616" y="4157036"/>
            <a:ext cx="6890951" cy="670243"/>
          </a:xfrm>
          <a:prstGeom prst="rect">
            <a:avLst/>
          </a:prstGeom>
          <a:noFill/>
          <a:ln w="5715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a:off x="1098884" y="2826050"/>
            <a:ext cx="6890951" cy="997827"/>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llout 1 16"/>
          <p:cNvSpPr/>
          <p:nvPr/>
        </p:nvSpPr>
        <p:spPr>
          <a:xfrm>
            <a:off x="85688" y="3092076"/>
            <a:ext cx="1080120" cy="576064"/>
          </a:xfrm>
          <a:prstGeom prst="borderCallout1">
            <a:avLst>
              <a:gd name="adj1" fmla="val 100151"/>
              <a:gd name="adj2" fmla="val 13127"/>
              <a:gd name="adj3" fmla="val 100290"/>
              <a:gd name="adj4" fmla="val 82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rPr>
              <a:t>UNITS COSTS</a:t>
            </a:r>
          </a:p>
        </p:txBody>
      </p:sp>
      <p:sp>
        <p:nvSpPr>
          <p:cNvPr id="18" name="Callout 1 17"/>
          <p:cNvSpPr/>
          <p:nvPr/>
        </p:nvSpPr>
        <p:spPr>
          <a:xfrm>
            <a:off x="85688" y="4206344"/>
            <a:ext cx="1080120" cy="576064"/>
          </a:xfrm>
          <a:prstGeom prst="borderCallout1">
            <a:avLst>
              <a:gd name="adj1" fmla="val 100151"/>
              <a:gd name="adj2" fmla="val 13127"/>
              <a:gd name="adj3" fmla="val 100290"/>
              <a:gd name="adj4" fmla="val 82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rPr>
              <a:t>ACTUAL COSTS</a:t>
            </a:r>
          </a:p>
        </p:txBody>
      </p:sp>
      <p:pic>
        <p:nvPicPr>
          <p:cNvPr id="19" name="Immagin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382743"/>
            <a:ext cx="708587" cy="902002"/>
          </a:xfrm>
          <a:prstGeom prst="rect">
            <a:avLst/>
          </a:prstGeom>
        </p:spPr>
      </p:pic>
      <p:sp>
        <p:nvSpPr>
          <p:cNvPr id="2" name="CasellaDiTesto 1"/>
          <p:cNvSpPr txBox="1"/>
          <p:nvPr/>
        </p:nvSpPr>
        <p:spPr>
          <a:xfrm>
            <a:off x="457200" y="5733256"/>
            <a:ext cx="8363272" cy="646331"/>
          </a:xfrm>
          <a:prstGeom prst="rect">
            <a:avLst/>
          </a:prstGeom>
          <a:noFill/>
        </p:spPr>
        <p:txBody>
          <a:bodyPr wrap="square" rtlCol="0">
            <a:spAutoFit/>
          </a:bodyPr>
          <a:lstStyle/>
          <a:p>
            <a:r>
              <a:rPr lang="it-IT" dirty="0" smtClean="0"/>
              <a:t>The </a:t>
            </a:r>
            <a:r>
              <a:rPr lang="it-IT" dirty="0" err="1" smtClean="0"/>
              <a:t>expenses</a:t>
            </a:r>
            <a:r>
              <a:rPr lang="it-IT" dirty="0" smtClean="0"/>
              <a:t> </a:t>
            </a:r>
            <a:r>
              <a:rPr lang="it-IT" dirty="0" err="1" smtClean="0"/>
              <a:t>related</a:t>
            </a:r>
            <a:r>
              <a:rPr lang="it-IT" dirty="0" smtClean="0"/>
              <a:t> to the </a:t>
            </a:r>
            <a:r>
              <a:rPr lang="it-IT" dirty="0" err="1" smtClean="0"/>
              <a:t>meetings</a:t>
            </a:r>
            <a:r>
              <a:rPr lang="it-IT" dirty="0" smtClean="0"/>
              <a:t> </a:t>
            </a:r>
            <a:r>
              <a:rPr lang="it-IT" dirty="0"/>
              <a:t>(</a:t>
            </a:r>
            <a:r>
              <a:rPr lang="it-IT" dirty="0" err="1"/>
              <a:t>travel</a:t>
            </a:r>
            <a:r>
              <a:rPr lang="it-IT" dirty="0"/>
              <a:t> and </a:t>
            </a:r>
            <a:r>
              <a:rPr lang="it-IT" dirty="0" err="1"/>
              <a:t>costs</a:t>
            </a:r>
            <a:r>
              <a:rPr lang="it-IT" dirty="0"/>
              <a:t> of stay</a:t>
            </a:r>
            <a:r>
              <a:rPr lang="it-IT" dirty="0" smtClean="0"/>
              <a:t>) </a:t>
            </a:r>
            <a:r>
              <a:rPr lang="it-IT" dirty="0" err="1"/>
              <a:t>that</a:t>
            </a:r>
            <a:r>
              <a:rPr lang="it-IT" dirty="0"/>
              <a:t> </a:t>
            </a:r>
            <a:r>
              <a:rPr lang="it-IT" dirty="0" err="1"/>
              <a:t>we</a:t>
            </a:r>
            <a:r>
              <a:rPr lang="it-IT" dirty="0"/>
              <a:t> </a:t>
            </a:r>
            <a:r>
              <a:rPr lang="it-IT" dirty="0" err="1"/>
              <a:t>will</a:t>
            </a:r>
            <a:r>
              <a:rPr lang="it-IT" dirty="0"/>
              <a:t> </a:t>
            </a:r>
            <a:r>
              <a:rPr lang="it-IT" dirty="0" err="1"/>
              <a:t>not</a:t>
            </a:r>
            <a:r>
              <a:rPr lang="it-IT" dirty="0"/>
              <a:t> be </a:t>
            </a:r>
            <a:r>
              <a:rPr lang="it-IT" dirty="0" err="1"/>
              <a:t>able</a:t>
            </a:r>
            <a:r>
              <a:rPr lang="it-IT" dirty="0"/>
              <a:t> to </a:t>
            </a:r>
            <a:r>
              <a:rPr lang="it-IT" dirty="0" err="1" smtClean="0"/>
              <a:t>organise</a:t>
            </a:r>
            <a:r>
              <a:rPr lang="it-IT" dirty="0" smtClean="0"/>
              <a:t> </a:t>
            </a:r>
            <a:r>
              <a:rPr lang="it-IT" dirty="0" err="1"/>
              <a:t>will</a:t>
            </a:r>
            <a:r>
              <a:rPr lang="it-IT" dirty="0"/>
              <a:t> be </a:t>
            </a:r>
            <a:r>
              <a:rPr lang="it-IT" dirty="0" smtClean="0"/>
              <a:t>set </a:t>
            </a:r>
            <a:r>
              <a:rPr lang="it-IT" dirty="0" err="1" smtClean="0"/>
              <a:t>aside</a:t>
            </a:r>
            <a:endParaRPr lang="it-IT" dirty="0"/>
          </a:p>
        </p:txBody>
      </p:sp>
    </p:spTree>
    <p:extLst>
      <p:ext uri="{BB962C8B-B14F-4D97-AF65-F5344CB8AC3E}">
        <p14:creationId xmlns:p14="http://schemas.microsoft.com/office/powerpoint/2010/main" val="22771686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a:bodyPr>
          <a:lstStyle/>
          <a:p>
            <a:pPr algn="ctr"/>
            <a:r>
              <a:rPr lang="fr-BE" sz="2800" b="1" dirty="0" err="1">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Funding</a:t>
            </a:r>
            <a:r>
              <a:rPr lang="fr-BE" sz="28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 </a:t>
            </a:r>
            <a:r>
              <a:rPr lang="fr-BE" sz="2800" b="1" dirty="0" err="1">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rule</a:t>
            </a:r>
            <a:r>
              <a:rPr lang="fr-BE" sz="28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  &amp; Financing </a:t>
            </a:r>
            <a:r>
              <a:rPr lang="fr-BE" sz="2800" b="1" dirty="0" err="1">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approach</a:t>
            </a:r>
            <a:endParaRPr lang="fr-BE" sz="28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endParaRPr>
          </a:p>
        </p:txBody>
      </p:sp>
      <p:sp>
        <p:nvSpPr>
          <p:cNvPr id="83971" name="Rectangle 3"/>
          <p:cNvSpPr>
            <a:spLocks noGrp="1" noChangeArrowheads="1"/>
          </p:cNvSpPr>
          <p:nvPr>
            <p:ph idx="1"/>
          </p:nvPr>
        </p:nvSpPr>
        <p:spPr>
          <a:xfrm>
            <a:off x="628650" y="1825624"/>
            <a:ext cx="7886700" cy="3673081"/>
          </a:xfrm>
        </p:spPr>
        <p:txBody>
          <a:bodyPr>
            <a:normAutofit/>
          </a:bodyPr>
          <a:lstStyle/>
          <a:p>
            <a:pPr marL="0" indent="0" algn="ctr">
              <a:buNone/>
            </a:pPr>
            <a:endParaRPr lang="en-GB" sz="2000" b="1" i="0" u="sng" dirty="0" smtClean="0"/>
          </a:p>
          <a:p>
            <a:pPr marL="0" indent="0" algn="just">
              <a:buNone/>
            </a:pPr>
            <a:r>
              <a:rPr lang="en-US" sz="2000" dirty="0" smtClean="0"/>
              <a:t>Capacity-building projects in the field of higher education incur a large variety of costs, including staff costs, travel costs and costs of stay, equipment costs, sub-contracting costs, costs for dissemination of information, publishing, translation, overheads costs, etc. </a:t>
            </a:r>
            <a:endParaRPr lang="en-GB" sz="2000" b="1" dirty="0" smtClean="0"/>
          </a:p>
          <a:p>
            <a:pPr marL="0" indent="0" algn="just">
              <a:buNone/>
            </a:pPr>
            <a:endParaRPr lang="en-US" sz="2000" dirty="0" smtClean="0"/>
          </a:p>
          <a:p>
            <a:pPr marL="0" indent="0" algn="just">
              <a:buNone/>
            </a:pPr>
            <a:r>
              <a:rPr lang="en-US" sz="2000" dirty="0" smtClean="0"/>
              <a:t>The </a:t>
            </a:r>
            <a:r>
              <a:rPr lang="en-US" sz="2000" b="1" dirty="0"/>
              <a:t>word "grant" refers to the amount of financing </a:t>
            </a:r>
            <a:r>
              <a:rPr lang="en-US" sz="2000" dirty="0"/>
              <a:t>that may be requested from the programme, representing the European Union financial contribution to the project, and </a:t>
            </a:r>
            <a:r>
              <a:rPr lang="en-US" sz="2000" b="1" dirty="0"/>
              <a:t>should not be mistaken with the total costs of a project which also includes co-funding </a:t>
            </a:r>
            <a:r>
              <a:rPr lang="en-US" sz="2000" dirty="0"/>
              <a:t>from the partner institutions and external stakeholders. </a:t>
            </a:r>
            <a:endParaRPr lang="en-GB" sz="1800" b="1" i="0" dirty="0" smtClean="0"/>
          </a:p>
          <a:p>
            <a:pPr marL="0" indent="0">
              <a:buNone/>
            </a:pPr>
            <a:endParaRPr lang="en-US" altLang="en-US" sz="1800" dirty="0" smtClean="0"/>
          </a:p>
          <a:p>
            <a:pPr marL="0" indent="0">
              <a:buNone/>
            </a:pPr>
            <a:endParaRPr lang="en-GB" sz="1800" i="0" dirty="0" smtClean="0"/>
          </a:p>
          <a:p>
            <a:pPr>
              <a:buFontTx/>
              <a:buChar char="-"/>
            </a:pPr>
            <a:endParaRPr lang="en-GB" sz="2000" i="0" dirty="0" smtClean="0"/>
          </a:p>
          <a:p>
            <a:pPr marL="0" indent="0" algn="ctr"/>
            <a:endParaRPr lang="en-GB" sz="2000" b="1" i="0" dirty="0"/>
          </a:p>
        </p:txBody>
      </p:sp>
      <p:sp>
        <p:nvSpPr>
          <p:cNvPr id="6" name="Slide Number Placeholder 5"/>
          <p:cNvSpPr>
            <a:spLocks noGrp="1"/>
          </p:cNvSpPr>
          <p:nvPr>
            <p:ph type="sldNum" sz="quarter" idx="12"/>
          </p:nvPr>
        </p:nvSpPr>
        <p:spPr/>
        <p:txBody>
          <a:bodyPr/>
          <a:lstStyle/>
          <a:p>
            <a:fld id="{14F0E55B-1EBF-4C63-9883-404455EB20A7}" type="slidenum">
              <a:rPr lang="en-GB" altLang="en-US" smtClean="0"/>
              <a:pPr/>
              <a:t>6</a:t>
            </a:fld>
            <a:endParaRPr lang="en-GB" altLang="en-US"/>
          </a:p>
        </p:txBody>
      </p:sp>
      <p:sp>
        <p:nvSpPr>
          <p:cNvPr id="2" name="Not Equal 1"/>
          <p:cNvSpPr/>
          <p:nvPr/>
        </p:nvSpPr>
        <p:spPr bwMode="auto">
          <a:xfrm>
            <a:off x="5148064" y="3284984"/>
            <a:ext cx="792088" cy="144016"/>
          </a:xfrm>
          <a:prstGeom prst="mathNotEqual">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Verdana" pitchFamily="34" charset="0"/>
            </a:endParaRPr>
          </a:p>
        </p:txBody>
      </p:sp>
      <p:sp>
        <p:nvSpPr>
          <p:cNvPr id="5" name="Not Equal 4"/>
          <p:cNvSpPr/>
          <p:nvPr/>
        </p:nvSpPr>
        <p:spPr bwMode="auto">
          <a:xfrm>
            <a:off x="1835696" y="5983312"/>
            <a:ext cx="914400" cy="914400"/>
          </a:xfrm>
          <a:prstGeom prst="mathNotEqual">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504" y="197970"/>
            <a:ext cx="791944" cy="1008112"/>
          </a:xfrm>
          <a:prstGeom prst="rect">
            <a:avLst/>
          </a:prstGeom>
        </p:spPr>
      </p:pic>
    </p:spTree>
    <p:extLst>
      <p:ext uri="{BB962C8B-B14F-4D97-AF65-F5344CB8AC3E}">
        <p14:creationId xmlns:p14="http://schemas.microsoft.com/office/powerpoint/2010/main" val="206871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11560" y="581670"/>
            <a:ext cx="7070526" cy="759098"/>
          </a:xfrm>
        </p:spPr>
        <p:txBody>
          <a:bodyPr>
            <a:normAutofit/>
          </a:bodyPr>
          <a:lstStyle/>
          <a:p>
            <a:pPr algn="ctr"/>
            <a:r>
              <a:rPr lang="fr-BE" sz="2800" b="1" dirty="0" err="1">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Funding</a:t>
            </a:r>
            <a:r>
              <a:rPr lang="fr-BE" sz="28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 </a:t>
            </a:r>
            <a:r>
              <a:rPr lang="fr-BE" sz="2800" b="1" dirty="0" err="1">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rule</a:t>
            </a:r>
            <a:r>
              <a:rPr lang="fr-BE" sz="28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  &amp; Financing </a:t>
            </a:r>
            <a:r>
              <a:rPr lang="fr-BE" sz="2800" b="1" dirty="0" err="1">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approach</a:t>
            </a:r>
            <a:endParaRPr lang="fr-BE" sz="28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endParaRPr>
          </a:p>
        </p:txBody>
      </p:sp>
      <p:sp>
        <p:nvSpPr>
          <p:cNvPr id="83971" name="Rectangle 3"/>
          <p:cNvSpPr>
            <a:spLocks noGrp="1" noChangeArrowheads="1"/>
          </p:cNvSpPr>
          <p:nvPr>
            <p:ph idx="1"/>
          </p:nvPr>
        </p:nvSpPr>
        <p:spPr/>
        <p:txBody>
          <a:bodyPr/>
          <a:lstStyle/>
          <a:p>
            <a:pPr marL="0" indent="0" algn="ctr">
              <a:buNone/>
            </a:pPr>
            <a:endParaRPr lang="en-GB" sz="2000" b="1" i="0" u="sng" dirty="0"/>
          </a:p>
          <a:p>
            <a:pPr marL="0" indent="0" algn="ctr">
              <a:buNone/>
            </a:pPr>
            <a:endParaRPr lang="en-GB" sz="2000" b="1" i="0" u="sng" dirty="0"/>
          </a:p>
          <a:p>
            <a:pPr marL="0" indent="0" algn="ctr">
              <a:buNone/>
            </a:pPr>
            <a:endParaRPr lang="en-GB" sz="2000" b="1" i="0" u="sng" dirty="0"/>
          </a:p>
          <a:p>
            <a:pPr marL="0" indent="0" algn="ctr">
              <a:buNone/>
            </a:pPr>
            <a:endParaRPr lang="en-GB" sz="2000" b="1" i="0" dirty="0"/>
          </a:p>
          <a:p>
            <a:pPr marL="0" indent="0" algn="ctr">
              <a:buNone/>
            </a:pPr>
            <a:endParaRPr lang="en-GB" sz="2000" b="1" i="0" dirty="0"/>
          </a:p>
          <a:p>
            <a:pPr marL="0" indent="0">
              <a:buNone/>
            </a:pPr>
            <a:endParaRPr lang="en-GB" sz="1800" b="1" i="0" dirty="0"/>
          </a:p>
          <a:p>
            <a:pPr marL="0" indent="0">
              <a:buNone/>
            </a:pPr>
            <a:endParaRPr lang="en-US" altLang="en-US" sz="1800" dirty="0"/>
          </a:p>
          <a:p>
            <a:pPr marL="0" indent="0">
              <a:buNone/>
            </a:pPr>
            <a:endParaRPr lang="en-GB" sz="1800" i="0" dirty="0"/>
          </a:p>
          <a:p>
            <a:pPr>
              <a:buFontTx/>
              <a:buChar char="-"/>
            </a:pPr>
            <a:endParaRPr lang="en-GB" sz="2000" i="0" dirty="0"/>
          </a:p>
          <a:p>
            <a:pPr marL="0" indent="0" algn="ctr"/>
            <a:endParaRPr lang="en-GB" sz="2000" b="1" i="0" dirty="0"/>
          </a:p>
        </p:txBody>
      </p:sp>
      <p:sp>
        <p:nvSpPr>
          <p:cNvPr id="6" name="Slide Number Placeholder 5"/>
          <p:cNvSpPr>
            <a:spLocks noGrp="1"/>
          </p:cNvSpPr>
          <p:nvPr>
            <p:ph type="sldNum" sz="quarter" idx="12"/>
          </p:nvPr>
        </p:nvSpPr>
        <p:spPr/>
        <p:txBody>
          <a:bodyPr/>
          <a:lstStyle/>
          <a:p>
            <a:fld id="{14F0E55B-1EBF-4C63-9883-404455EB20A7}" type="slidenum">
              <a:rPr lang="en-GB" altLang="en-US" smtClean="0"/>
              <a:pPr/>
              <a:t>7</a:t>
            </a:fld>
            <a:endParaRPr lang="en-GB" altLang="en-US"/>
          </a:p>
        </p:txBody>
      </p:sp>
      <p:sp>
        <p:nvSpPr>
          <p:cNvPr id="2" name="Not Equal 1"/>
          <p:cNvSpPr/>
          <p:nvPr/>
        </p:nvSpPr>
        <p:spPr bwMode="auto">
          <a:xfrm>
            <a:off x="5148064" y="3284984"/>
            <a:ext cx="792088" cy="144016"/>
          </a:xfrm>
          <a:prstGeom prst="mathNotEqual">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Verdana" pitchFamily="34" charset="0"/>
            </a:endParaRPr>
          </a:p>
        </p:txBody>
      </p:sp>
      <p:sp>
        <p:nvSpPr>
          <p:cNvPr id="7" name="Round Diagonal Corner Rectangle 6"/>
          <p:cNvSpPr/>
          <p:nvPr/>
        </p:nvSpPr>
        <p:spPr bwMode="auto">
          <a:xfrm>
            <a:off x="297504" y="1554010"/>
            <a:ext cx="8548992" cy="2581132"/>
          </a:xfrm>
          <a:prstGeom prst="round2DiagRect">
            <a:avLst/>
          </a:prstGeom>
          <a:ln>
            <a:headEnd type="none" w="med" len="med"/>
            <a:tailEnd type="none" w="med" len="med"/>
          </a:ln>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algn="ctr">
              <a:spcBef>
                <a:spcPct val="20000"/>
              </a:spcBef>
              <a:buClr>
                <a:srgbClr val="FFFFFF"/>
              </a:buClr>
            </a:pPr>
            <a:r>
              <a:rPr lang="en-US" sz="2000" b="1" dirty="0">
                <a:solidFill>
                  <a:schemeClr val="accent1">
                    <a:lumMod val="50000"/>
                  </a:schemeClr>
                </a:solidFill>
              </a:rPr>
              <a:t>The </a:t>
            </a:r>
            <a:r>
              <a:rPr lang="en-US" sz="2000" b="1" i="1" u="sng" dirty="0">
                <a:solidFill>
                  <a:schemeClr val="accent1">
                    <a:lumMod val="50000"/>
                  </a:schemeClr>
                </a:solidFill>
              </a:rPr>
              <a:t>financial support </a:t>
            </a:r>
            <a:r>
              <a:rPr lang="en-US" sz="2000" b="1" dirty="0">
                <a:solidFill>
                  <a:schemeClr val="accent1">
                    <a:lumMod val="50000"/>
                  </a:schemeClr>
                </a:solidFill>
              </a:rPr>
              <a:t>to Erasmus+ Capacity-building projects is based on an </a:t>
            </a:r>
            <a:r>
              <a:rPr lang="en-US" sz="2000" b="1" i="1" u="sng" dirty="0">
                <a:solidFill>
                  <a:schemeClr val="accent1">
                    <a:lumMod val="50000"/>
                  </a:schemeClr>
                </a:solidFill>
              </a:rPr>
              <a:t>estimated budget </a:t>
            </a:r>
            <a:r>
              <a:rPr lang="en-US" sz="2000" b="1" dirty="0">
                <a:solidFill>
                  <a:schemeClr val="accent1">
                    <a:lumMod val="50000"/>
                  </a:schemeClr>
                </a:solidFill>
              </a:rPr>
              <a:t>combining contribution to unit costs and actual/real costs. </a:t>
            </a:r>
          </a:p>
          <a:p>
            <a:pPr algn="ctr">
              <a:spcBef>
                <a:spcPct val="20000"/>
              </a:spcBef>
              <a:buClr>
                <a:srgbClr val="FFFFFF"/>
              </a:buClr>
            </a:pPr>
            <a:r>
              <a:rPr lang="en-GB" sz="2000" b="1" dirty="0">
                <a:solidFill>
                  <a:srgbClr val="FF0000"/>
                </a:solidFill>
              </a:rPr>
              <a:t>Co-funding principle</a:t>
            </a:r>
            <a:endParaRPr lang="en-GB" sz="1400" b="1" dirty="0">
              <a:solidFill>
                <a:srgbClr val="FF0000"/>
              </a:solidFill>
            </a:endParaRPr>
          </a:p>
          <a:p>
            <a:pPr algn="ctr">
              <a:spcBef>
                <a:spcPct val="20000"/>
              </a:spcBef>
              <a:buClr>
                <a:srgbClr val="FFFFFF"/>
              </a:buClr>
            </a:pPr>
            <a:r>
              <a:rPr lang="en-GB" sz="2000" b="1" dirty="0">
                <a:solidFill>
                  <a:srgbClr val="0F5494"/>
                </a:solidFill>
              </a:rPr>
              <a:t>Grant  ≠ Total costs </a:t>
            </a:r>
            <a:r>
              <a:rPr lang="en-GB" sz="2000" dirty="0">
                <a:solidFill>
                  <a:srgbClr val="0F5494"/>
                </a:solidFill>
              </a:rPr>
              <a:t>of the project</a:t>
            </a:r>
          </a:p>
          <a:p>
            <a:pPr algn="ctr">
              <a:spcBef>
                <a:spcPct val="20000"/>
              </a:spcBef>
              <a:buClr>
                <a:srgbClr val="FFFFFF"/>
              </a:buClr>
            </a:pPr>
            <a:r>
              <a:rPr lang="en-US" dirty="0">
                <a:solidFill>
                  <a:srgbClr val="0F5494"/>
                </a:solidFill>
              </a:rPr>
              <a:t>Co-financing implies that the EU grant may not finance the entire costs of the project</a:t>
            </a:r>
            <a:r>
              <a:rPr lang="en-GB" dirty="0">
                <a:solidFill>
                  <a:srgbClr val="0F5494"/>
                </a:solidFill>
              </a:rPr>
              <a:t> </a:t>
            </a:r>
            <a:r>
              <a:rPr lang="en-US" dirty="0">
                <a:solidFill>
                  <a:srgbClr val="0F5494"/>
                </a:solidFill>
              </a:rPr>
              <a:t>Applicants do not have to provide information about sources of funding other than the EU grant, nor they have to justify the costs incurred by the project.</a:t>
            </a:r>
            <a:endParaRPr lang="en-GB" dirty="0">
              <a:solidFill>
                <a:srgbClr val="0F5494"/>
              </a:solidFill>
            </a:endParaRPr>
          </a:p>
        </p:txBody>
      </p:sp>
      <p:sp>
        <p:nvSpPr>
          <p:cNvPr id="8" name="Round Diagonal Corner Rectangle 7"/>
          <p:cNvSpPr/>
          <p:nvPr/>
        </p:nvSpPr>
        <p:spPr bwMode="auto">
          <a:xfrm>
            <a:off x="352935" y="4596532"/>
            <a:ext cx="8500683" cy="1757176"/>
          </a:xfrm>
          <a:prstGeom prst="round2DiagRect">
            <a:avLst/>
          </a:prstGeom>
          <a:ln>
            <a:headEnd type="none" w="med" len="med"/>
            <a:tailEnd type="none" w="med" len="med"/>
          </a:ln>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indent="0" algn="ctr">
              <a:spcBef>
                <a:spcPct val="20000"/>
              </a:spcBef>
              <a:buClr>
                <a:srgbClr val="FFFFFF"/>
              </a:buClr>
              <a:buNone/>
            </a:pPr>
            <a:r>
              <a:rPr lang="en-GB" sz="2000" b="1" dirty="0">
                <a:solidFill>
                  <a:srgbClr val="FF0000"/>
                </a:solidFill>
              </a:rPr>
              <a:t>Grant (combination of two different financing approaches)</a:t>
            </a:r>
          </a:p>
          <a:p>
            <a:pPr indent="-77788">
              <a:spcBef>
                <a:spcPct val="20000"/>
              </a:spcBef>
              <a:buClr>
                <a:srgbClr val="0F5494"/>
              </a:buClr>
              <a:buFont typeface="Wingdings" panose="05000000000000000000" pitchFamily="2" charset="2"/>
              <a:buChar char="Ø"/>
            </a:pPr>
            <a:r>
              <a:rPr lang="en-GB" sz="2000" b="1" dirty="0"/>
              <a:t>  </a:t>
            </a:r>
            <a:r>
              <a:rPr lang="en-GB" sz="2000" b="1" dirty="0">
                <a:solidFill>
                  <a:srgbClr val="0F5494"/>
                </a:solidFill>
              </a:rPr>
              <a:t>UC:</a:t>
            </a:r>
            <a:r>
              <a:rPr lang="en-GB" sz="2000" dirty="0">
                <a:solidFill>
                  <a:srgbClr val="0F5494"/>
                </a:solidFill>
              </a:rPr>
              <a:t> Unit Costs (</a:t>
            </a:r>
            <a:r>
              <a:rPr lang="en-GB" sz="2000" b="1" dirty="0">
                <a:solidFill>
                  <a:srgbClr val="0F5494"/>
                </a:solidFill>
              </a:rPr>
              <a:t>Staff</a:t>
            </a:r>
            <a:r>
              <a:rPr lang="en-GB" sz="2000" dirty="0">
                <a:solidFill>
                  <a:srgbClr val="0F5494"/>
                </a:solidFill>
              </a:rPr>
              <a:t>, </a:t>
            </a:r>
            <a:r>
              <a:rPr lang="en-GB" sz="2000" b="1" dirty="0">
                <a:solidFill>
                  <a:srgbClr val="0F5494"/>
                </a:solidFill>
              </a:rPr>
              <a:t>Travel</a:t>
            </a:r>
            <a:r>
              <a:rPr lang="en-GB" sz="2000" dirty="0">
                <a:solidFill>
                  <a:srgbClr val="0F5494"/>
                </a:solidFill>
              </a:rPr>
              <a:t> and </a:t>
            </a:r>
            <a:r>
              <a:rPr lang="en-GB" sz="2000" b="1" dirty="0">
                <a:solidFill>
                  <a:srgbClr val="0F5494"/>
                </a:solidFill>
              </a:rPr>
              <a:t>Costs of stay</a:t>
            </a:r>
            <a:r>
              <a:rPr lang="en-GB" sz="2000" dirty="0">
                <a:solidFill>
                  <a:srgbClr val="0F5494"/>
                </a:solidFill>
              </a:rPr>
              <a:t>)</a:t>
            </a:r>
            <a:endParaRPr lang="en-GB" sz="2000" b="1" u="sng" kern="0" dirty="0">
              <a:solidFill>
                <a:srgbClr val="BBE0E3">
                  <a:lumMod val="50000"/>
                </a:srgbClr>
              </a:solidFill>
            </a:endParaRPr>
          </a:p>
          <a:p>
            <a:pPr indent="-77788">
              <a:spcBef>
                <a:spcPct val="20000"/>
              </a:spcBef>
              <a:buClr>
                <a:srgbClr val="0F5494"/>
              </a:buClr>
              <a:buFont typeface="Wingdings" panose="05000000000000000000" pitchFamily="2" charset="2"/>
              <a:buChar char="Ø"/>
            </a:pPr>
            <a:r>
              <a:rPr lang="en-GB" sz="2000" b="1" dirty="0">
                <a:solidFill>
                  <a:srgbClr val="0F5494"/>
                </a:solidFill>
              </a:rPr>
              <a:t>  AC: </a:t>
            </a:r>
            <a:r>
              <a:rPr lang="en-GB" sz="2000" dirty="0">
                <a:solidFill>
                  <a:srgbClr val="0F5494"/>
                </a:solidFill>
              </a:rPr>
              <a:t>Actual costs (</a:t>
            </a:r>
            <a:r>
              <a:rPr lang="en-GB" sz="2000" b="1" dirty="0">
                <a:solidFill>
                  <a:srgbClr val="0F5494"/>
                </a:solidFill>
              </a:rPr>
              <a:t>Equipment</a:t>
            </a:r>
            <a:r>
              <a:rPr lang="en-GB" sz="2000" dirty="0">
                <a:solidFill>
                  <a:srgbClr val="0F5494"/>
                </a:solidFill>
              </a:rPr>
              <a:t>, </a:t>
            </a:r>
            <a:r>
              <a:rPr lang="en-GB" sz="2000" b="1" dirty="0">
                <a:solidFill>
                  <a:srgbClr val="0F5494"/>
                </a:solidFill>
              </a:rPr>
              <a:t>Subcontracting</a:t>
            </a:r>
            <a:r>
              <a:rPr lang="en-GB" sz="2000" dirty="0">
                <a:solidFill>
                  <a:srgbClr val="0F5494"/>
                </a:solidFill>
              </a:rPr>
              <a:t> and Exceptional costs)</a:t>
            </a:r>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504" y="197970"/>
            <a:ext cx="791944" cy="1008112"/>
          </a:xfrm>
          <a:prstGeom prst="rect">
            <a:avLst/>
          </a:prstGeom>
        </p:spPr>
      </p:pic>
    </p:spTree>
    <p:extLst>
      <p:ext uri="{BB962C8B-B14F-4D97-AF65-F5344CB8AC3E}">
        <p14:creationId xmlns:p14="http://schemas.microsoft.com/office/powerpoint/2010/main" val="1560681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a:bodyPr>
          <a:lstStyle/>
          <a:p>
            <a:pPr algn="ctr">
              <a:buClr>
                <a:schemeClr val="bg1"/>
              </a:buClr>
            </a:pPr>
            <a:r>
              <a:rPr lang="en-GB" sz="3600" b="1" dirty="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UNIT COST - DEFINITION</a:t>
            </a:r>
            <a:endParaRPr lang="en-US" altLang="en-US" sz="3600" b="1" dirty="0">
              <a:solidFill>
                <a:srgbClr val="0F5494"/>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14F0E55B-1EBF-4C63-9883-404455EB20A7}" type="slidenum">
              <a:rPr lang="en-GB" altLang="en-US" smtClean="0"/>
              <a:pPr/>
              <a:t>8</a:t>
            </a:fld>
            <a:endParaRPr lang="en-GB" altLang="en-US"/>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223655"/>
            <a:ext cx="769803" cy="979928"/>
          </a:xfrm>
          <a:prstGeom prst="rect">
            <a:avLst/>
          </a:prstGeom>
        </p:spPr>
      </p:pic>
      <p:sp>
        <p:nvSpPr>
          <p:cNvPr id="2" name="Segnaposto contenuto 1"/>
          <p:cNvSpPr>
            <a:spLocks noGrp="1"/>
          </p:cNvSpPr>
          <p:nvPr>
            <p:ph idx="1"/>
          </p:nvPr>
        </p:nvSpPr>
        <p:spPr/>
        <p:txBody>
          <a:bodyPr/>
          <a:lstStyle/>
          <a:p>
            <a:endParaRPr lang="it-IT" dirty="0"/>
          </a:p>
        </p:txBody>
      </p:sp>
      <p:pic>
        <p:nvPicPr>
          <p:cNvPr id="4" name="Immagin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02568" y="1452077"/>
            <a:ext cx="7127957" cy="5048971"/>
          </a:xfrm>
          <a:prstGeom prst="rect">
            <a:avLst/>
          </a:prstGeom>
        </p:spPr>
      </p:pic>
    </p:spTree>
    <p:extLst>
      <p:ext uri="{BB962C8B-B14F-4D97-AF65-F5344CB8AC3E}">
        <p14:creationId xmlns:p14="http://schemas.microsoft.com/office/powerpoint/2010/main" val="1304387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28650" y="365126"/>
            <a:ext cx="7039694" cy="1156295"/>
          </a:xfrm>
        </p:spPr>
        <p:txBody>
          <a:bodyPr>
            <a:normAutofit/>
          </a:bodyPr>
          <a:lstStyle/>
          <a:p>
            <a:pPr algn="ctr"/>
            <a:r>
              <a:rPr lang="en-GB" sz="2700" b="1" dirty="0">
                <a:solidFill>
                  <a:srgbClr val="0F5494"/>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UNIT COSTS - STAFF COSTS</a:t>
            </a:r>
            <a:endParaRPr lang="en-US" altLang="en-US" dirty="0"/>
          </a:p>
        </p:txBody>
      </p:sp>
      <p:sp>
        <p:nvSpPr>
          <p:cNvPr id="83971" name="Rectangle 3"/>
          <p:cNvSpPr>
            <a:spLocks noGrp="1" noChangeArrowheads="1"/>
          </p:cNvSpPr>
          <p:nvPr>
            <p:ph idx="1"/>
          </p:nvPr>
        </p:nvSpPr>
        <p:spPr>
          <a:xfrm>
            <a:off x="484634" y="2643777"/>
            <a:ext cx="8208912" cy="2745458"/>
          </a:xfrm>
        </p:spPr>
        <p:txBody>
          <a:bodyPr>
            <a:noAutofit/>
          </a:bodyPr>
          <a:lstStyle/>
          <a:p>
            <a:pPr marL="0" indent="0">
              <a:buNone/>
            </a:pPr>
            <a:r>
              <a:rPr lang="en-GB" sz="2000" b="1" i="0" dirty="0">
                <a:solidFill>
                  <a:schemeClr val="accent1">
                    <a:lumMod val="50000"/>
                  </a:schemeClr>
                </a:solidFill>
              </a:rPr>
              <a:t>Unit cost </a:t>
            </a:r>
            <a:r>
              <a:rPr lang="en-GB" sz="2000" i="0" dirty="0">
                <a:solidFill>
                  <a:schemeClr val="accent1">
                    <a:lumMod val="50000"/>
                  </a:schemeClr>
                </a:solidFill>
              </a:rPr>
              <a:t>= amount in Euro per working day per staff (not linked to the actual level of remuneration in the salary slip)</a:t>
            </a:r>
          </a:p>
          <a:p>
            <a:pPr marL="0" indent="0">
              <a:lnSpc>
                <a:spcPct val="120000"/>
              </a:lnSpc>
              <a:buNone/>
            </a:pPr>
            <a:r>
              <a:rPr lang="en-GB" sz="2000" b="1" i="0" dirty="0">
                <a:solidFill>
                  <a:schemeClr val="accent1">
                    <a:lumMod val="50000"/>
                  </a:schemeClr>
                </a:solidFill>
              </a:rPr>
              <a:t>Calculation          3 variables</a:t>
            </a:r>
            <a:r>
              <a:rPr lang="en-GB" sz="2000" i="0" dirty="0">
                <a:solidFill>
                  <a:schemeClr val="accent1">
                    <a:lumMod val="50000"/>
                  </a:schemeClr>
                </a:solidFill>
              </a:rPr>
              <a:t>: staff category, country, number of days </a:t>
            </a:r>
          </a:p>
          <a:p>
            <a:pPr marL="0" indent="0">
              <a:lnSpc>
                <a:spcPct val="120000"/>
              </a:lnSpc>
              <a:buNone/>
            </a:pPr>
            <a:r>
              <a:rPr lang="en-GB" sz="2000" b="1" i="0" dirty="0">
                <a:solidFill>
                  <a:schemeClr val="accent1">
                    <a:lumMod val="50000"/>
                  </a:schemeClr>
                </a:solidFill>
              </a:rPr>
              <a:t>Categories: </a:t>
            </a:r>
            <a:r>
              <a:rPr lang="en-GB" sz="2000" i="0" dirty="0">
                <a:solidFill>
                  <a:schemeClr val="accent1">
                    <a:lumMod val="50000"/>
                  </a:schemeClr>
                </a:solidFill>
              </a:rPr>
              <a:t>Managers, Researchers/Teachers/Trainers, Technical, Administrative </a:t>
            </a:r>
          </a:p>
          <a:p>
            <a:pPr marL="0" indent="0">
              <a:lnSpc>
                <a:spcPct val="120000"/>
              </a:lnSpc>
              <a:buNone/>
            </a:pPr>
            <a:r>
              <a:rPr lang="en-GB" sz="2000" dirty="0">
                <a:solidFill>
                  <a:schemeClr val="accent1">
                    <a:lumMod val="50000"/>
                  </a:schemeClr>
                </a:solidFill>
              </a:rPr>
              <a:t>*Formal contractual relationship with a beneficiary organisation</a:t>
            </a:r>
            <a:r>
              <a:rPr lang="en-GB" sz="2000" b="1" dirty="0">
                <a:solidFill>
                  <a:schemeClr val="accent1">
                    <a:lumMod val="50000"/>
                  </a:schemeClr>
                </a:solidFill>
              </a:rPr>
              <a:t> </a:t>
            </a:r>
            <a:endParaRPr lang="en-GB" sz="2000" b="1" dirty="0"/>
          </a:p>
          <a:p>
            <a:pPr marL="0" indent="0">
              <a:lnSpc>
                <a:spcPct val="120000"/>
              </a:lnSpc>
              <a:buNone/>
            </a:pPr>
            <a:endParaRPr lang="en-GB" sz="2000" i="0" dirty="0">
              <a:solidFill>
                <a:schemeClr val="accent1">
                  <a:lumMod val="50000"/>
                </a:schemeClr>
              </a:solidFill>
            </a:endParaRPr>
          </a:p>
        </p:txBody>
      </p:sp>
      <p:sp>
        <p:nvSpPr>
          <p:cNvPr id="3" name="Slide Number Placeholder 2"/>
          <p:cNvSpPr>
            <a:spLocks noGrp="1"/>
          </p:cNvSpPr>
          <p:nvPr>
            <p:ph type="sldNum" sz="quarter" idx="12"/>
          </p:nvPr>
        </p:nvSpPr>
        <p:spPr/>
        <p:txBody>
          <a:bodyPr/>
          <a:lstStyle/>
          <a:p>
            <a:fld id="{14F0E55B-1EBF-4C63-9883-404455EB20A7}" type="slidenum">
              <a:rPr lang="en-GB" altLang="en-US" smtClean="0"/>
              <a:pPr/>
              <a:t>9</a:t>
            </a:fld>
            <a:endParaRPr lang="en-GB" altLang="en-US"/>
          </a:p>
        </p:txBody>
      </p:sp>
      <p:sp>
        <p:nvSpPr>
          <p:cNvPr id="2" name="Right Arrow 1"/>
          <p:cNvSpPr/>
          <p:nvPr/>
        </p:nvSpPr>
        <p:spPr bwMode="auto">
          <a:xfrm>
            <a:off x="1907704" y="3423817"/>
            <a:ext cx="288032" cy="216024"/>
          </a:xfrm>
          <a:prstGeom prst="rightArrow">
            <a:avLst/>
          </a:prstGeom>
          <a:solidFill>
            <a:srgbClr val="0F5494"/>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effectLst/>
              <a:latin typeface="Verdana" pitchFamily="34" charset="0"/>
            </a:endParaRPr>
          </a:p>
        </p:txBody>
      </p:sp>
      <p:sp>
        <p:nvSpPr>
          <p:cNvPr id="8" name="Round Diagonal Corner Rectangle 7"/>
          <p:cNvSpPr/>
          <p:nvPr/>
        </p:nvSpPr>
        <p:spPr bwMode="auto">
          <a:xfrm>
            <a:off x="628650" y="1408418"/>
            <a:ext cx="7920880" cy="1080119"/>
          </a:xfrm>
          <a:prstGeom prst="round2DiagRect">
            <a:avLst/>
          </a:prstGeom>
          <a:ln>
            <a:headEnd type="none" w="med" len="med"/>
            <a:tailEnd type="none" w="med" len="med"/>
          </a:ln>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3175" lvl="1" algn="ctr"/>
            <a:endParaRPr lang="en-GB" sz="1600" i="1" u="sng" dirty="0"/>
          </a:p>
          <a:p>
            <a:pPr marL="3175" lvl="1" algn="ctr"/>
            <a:r>
              <a:rPr lang="en-GB" sz="2000" dirty="0">
                <a:solidFill>
                  <a:srgbClr val="0F5494"/>
                </a:solidFill>
              </a:rPr>
              <a:t>Contribution to Institutions for </a:t>
            </a:r>
            <a:r>
              <a:rPr lang="en-GB" sz="2000" b="1" dirty="0">
                <a:solidFill>
                  <a:srgbClr val="0F5494"/>
                </a:solidFill>
              </a:rPr>
              <a:t>Staff</a:t>
            </a:r>
            <a:r>
              <a:rPr lang="en-GB" sz="2000" dirty="0">
                <a:solidFill>
                  <a:srgbClr val="0F5494"/>
                </a:solidFill>
              </a:rPr>
              <a:t>* performing tasks necessary to achieve the objectives of the project</a:t>
            </a:r>
            <a:endParaRPr lang="en-GB" sz="2000" i="1" dirty="0">
              <a:solidFill>
                <a:srgbClr val="0F5494"/>
              </a:solidFill>
              <a:latin typeface="Verdana" pitchFamily="34" charset="0"/>
            </a:endParaRPr>
          </a:p>
        </p:txBody>
      </p:sp>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41" y="116632"/>
            <a:ext cx="3261859" cy="717112"/>
          </a:xfrm>
          <a:prstGeom prst="rect">
            <a:avLst/>
          </a:prstGeom>
        </p:spPr>
      </p:pic>
      <p:pic>
        <p:nvPicPr>
          <p:cNvPr id="12" name="Immagin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812" y="305412"/>
            <a:ext cx="769803" cy="979928"/>
          </a:xfrm>
          <a:prstGeom prst="rect">
            <a:avLst/>
          </a:prstGeom>
        </p:spPr>
      </p:pic>
    </p:spTree>
    <p:extLst>
      <p:ext uri="{BB962C8B-B14F-4D97-AF65-F5344CB8AC3E}">
        <p14:creationId xmlns:p14="http://schemas.microsoft.com/office/powerpoint/2010/main" val="323762362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TotalTime>
  <Words>3453</Words>
  <Application>Microsoft Office PowerPoint</Application>
  <PresentationFormat>Presentazione su schermo (4:3)</PresentationFormat>
  <Paragraphs>694</Paragraphs>
  <Slides>46</Slides>
  <Notes>46</Notes>
  <HiddenSlides>16</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46</vt:i4>
      </vt:variant>
    </vt:vector>
  </HeadingPairs>
  <TitlesOfParts>
    <vt:vector size="55" baseType="lpstr">
      <vt:lpstr>Arial</vt:lpstr>
      <vt:lpstr>Calibri</vt:lpstr>
      <vt:lpstr>Calibri Light</vt:lpstr>
      <vt:lpstr>Dotum</vt:lpstr>
      <vt:lpstr>Tahoma</vt:lpstr>
      <vt:lpstr>Times New Roman</vt:lpstr>
      <vt:lpstr>Verdana</vt:lpstr>
      <vt:lpstr>Wingdings</vt:lpstr>
      <vt:lpstr>Tema di Office</vt:lpstr>
      <vt:lpstr>Presentazione standard di PowerPoint</vt:lpstr>
      <vt:lpstr>OVERVIEW</vt:lpstr>
      <vt:lpstr>KEY DOCUMENTS </vt:lpstr>
      <vt:lpstr>Official UNI-TEL Budget </vt:lpstr>
      <vt:lpstr>Presentazione standard di PowerPoint</vt:lpstr>
      <vt:lpstr>Funding rule  &amp; Financing approach</vt:lpstr>
      <vt:lpstr>Funding rule  &amp; Financing approach</vt:lpstr>
      <vt:lpstr>UNIT COST - DEFINITION</vt:lpstr>
      <vt:lpstr>UNIT COSTS - STAFF COSTS</vt:lpstr>
      <vt:lpstr>UNIT COSTS - STAFF COSTS</vt:lpstr>
      <vt:lpstr> STAFF costs - Supporting documents</vt:lpstr>
      <vt:lpstr> STAFF costs - Supporting documents</vt:lpstr>
      <vt:lpstr> STAFF costs - Supporting documents</vt:lpstr>
      <vt:lpstr> STAFF costs - Supporting documents</vt:lpstr>
      <vt:lpstr>Actual costs</vt:lpstr>
      <vt:lpstr>Actual costs - Definition</vt:lpstr>
      <vt:lpstr>Actual costs - Equipment SEE YOUR BUDGET</vt:lpstr>
      <vt:lpstr>Actual costs – Subcontracting SEE YOUR BUDGET</vt:lpstr>
      <vt:lpstr> Actual costs </vt:lpstr>
      <vt:lpstr>Actual costs - Supporting documents</vt:lpstr>
      <vt:lpstr>Actual costs - Recommendations</vt:lpstr>
      <vt:lpstr> Eligible Costs</vt:lpstr>
      <vt:lpstr>Ineligible Costs </vt:lpstr>
      <vt:lpstr>Presentazione standard di PowerPoint</vt:lpstr>
      <vt:lpstr>Presentazione standard di PowerPoint</vt:lpstr>
      <vt:lpstr>Payment’s Process &amp; Condor requirements</vt:lpstr>
      <vt:lpstr>Reporting and scheduling of payments  IRANIAN partners  </vt:lpstr>
      <vt:lpstr>Reporting and scheduling of payments  EUROPEAN partners </vt:lpstr>
      <vt:lpstr>NEXT Reporting and scheduling of payments</vt:lpstr>
      <vt:lpstr>Presentazione standard di PowerPoint</vt:lpstr>
      <vt:lpstr>UNIT COSTS</vt:lpstr>
      <vt:lpstr>UNIT COST - DEFINITION</vt:lpstr>
      <vt:lpstr>Check &amp; Audits</vt:lpstr>
      <vt:lpstr>Travel costs and Costs of Stay</vt:lpstr>
      <vt:lpstr>Travel costs: rules</vt:lpstr>
      <vt:lpstr>Travel costs: rules</vt:lpstr>
      <vt:lpstr>Costs of stay: specific rules</vt:lpstr>
      <vt:lpstr>TRAVEL AND COST OF STAY: Supporting documents</vt:lpstr>
      <vt:lpstr>Important recommendations for Equipment </vt:lpstr>
      <vt:lpstr>Important recommendations for Equipment </vt:lpstr>
      <vt:lpstr> Exchange rate</vt:lpstr>
      <vt:lpstr>Exchange rate</vt:lpstr>
      <vt:lpstr>Exchange rate</vt:lpstr>
      <vt:lpstr>Amendments</vt:lpstr>
      <vt:lpstr>Amendments: Budget Transfers (between budget headings)</vt:lpstr>
      <vt:lpstr>Presentazione standard di PowerPoint</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saiallu</dc:creator>
  <cp:lastModifiedBy>Ilaria Reggiani</cp:lastModifiedBy>
  <cp:revision>1387</cp:revision>
  <cp:lastPrinted>2019-02-22T13:50:57Z</cp:lastPrinted>
  <dcterms:created xsi:type="dcterms:W3CDTF">2015-11-26T07:45:18Z</dcterms:created>
  <dcterms:modified xsi:type="dcterms:W3CDTF">2021-09-28T10:01:45Z</dcterms:modified>
</cp:coreProperties>
</file>