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88150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TWg03d8YBQL4e1iSqqDKIJWSg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95F747-1640-4A99-BA32-A45B202B10FE}">
  <a:tblStyle styleId="{FF95F747-1640-4A99-BA32-A45B202B10F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5F7"/>
          </a:solidFill>
        </a:fill>
      </a:tcStyle>
    </a:wholeTbl>
    <a:band1H>
      <a:tcTxStyle b="off" i="off"/>
      <a:tcStyle>
        <a:fill>
          <a:solidFill>
            <a:srgbClr val="D5EBE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5EBEE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8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i-FI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1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1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4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14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1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valkoinen">
  <p:cSld name="Otsikko valkoine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353129" y="6356350"/>
            <a:ext cx="14645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30" y="5935127"/>
            <a:ext cx="2374370" cy="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valkoinen">
  <p:cSld name="Sisältö ja kuva valkoine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/>
          <p:nvPr>
            <p:ph idx="2" type="pic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9"/>
          <p:cNvSpPr txBox="1"/>
          <p:nvPr>
            <p:ph idx="1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"/>
              <a:buNone/>
              <a:defRPr sz="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3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- musta">
  <p:cSld name="Sisältö ja kuva - musta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/>
          <p:nvPr>
            <p:ph idx="2" type="pic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0"/>
          <p:cNvSpPr txBox="1"/>
          <p:nvPr>
            <p:ph idx="1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3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- vihreä">
  <p:cSld name="Sisältö ja kuva - vihreä"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/>
          <p:nvPr>
            <p:ph idx="2" type="pic"/>
          </p:nvPr>
        </p:nvSpPr>
        <p:spPr>
          <a:xfrm>
            <a:off x="69678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1"/>
          <p:cNvSpPr txBox="1"/>
          <p:nvPr>
            <p:ph idx="1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3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- violetti">
  <p:cSld name="Sisältö ja kuva - violetti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>
            <p:ph idx="2" type="pic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2"/>
          <p:cNvSpPr txBox="1"/>
          <p:nvPr>
            <p:ph idx="1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00"/>
              <a:buNone/>
              <a:defRPr sz="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3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- turkoosi">
  <p:cSld name="Sisältö ja kuva - turkoosi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/>
          <p:nvPr>
            <p:ph idx="2" type="pic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3"/>
          <p:cNvSpPr txBox="1"/>
          <p:nvPr>
            <p:ph idx="1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00"/>
              <a:buNone/>
              <a:defRPr sz="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ältö ja kuva - punainen">
  <p:cSld name="Sisältö ja kuva - punainen">
    <p:bg>
      <p:bgPr>
        <a:solidFill>
          <a:schemeClr val="accent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/>
          <p:nvPr>
            <p:ph idx="2" type="pic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4"/>
          <p:cNvSpPr txBox="1"/>
          <p:nvPr>
            <p:ph type="title"/>
          </p:nvPr>
        </p:nvSpPr>
        <p:spPr>
          <a:xfrm>
            <a:off x="1078029" y="397575"/>
            <a:ext cx="5017972" cy="12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" type="body"/>
          </p:nvPr>
        </p:nvSpPr>
        <p:spPr>
          <a:xfrm>
            <a:off x="1078027" y="1887088"/>
            <a:ext cx="5017971" cy="4013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 rot="2700000">
            <a:off x="6722429" y="3215374"/>
            <a:ext cx="427255" cy="427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00"/>
              <a:buNone/>
              <a:defRPr sz="4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ja sisältö - musta">
  <p:cSld name="Kuva ja sisältö - musta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/>
          <p:nvPr>
            <p:ph idx="2" type="pic"/>
          </p:nvPr>
        </p:nvSpPr>
        <p:spPr>
          <a:xfrm>
            <a:off x="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5"/>
          <p:cNvSpPr txBox="1"/>
          <p:nvPr>
            <p:ph type="title"/>
          </p:nvPr>
        </p:nvSpPr>
        <p:spPr>
          <a:xfrm>
            <a:off x="6007798" y="404038"/>
            <a:ext cx="5017972" cy="1229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6007796" y="1864243"/>
            <a:ext cx="5017971" cy="421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3" type="body"/>
          </p:nvPr>
        </p:nvSpPr>
        <p:spPr>
          <a:xfrm rot="2700000">
            <a:off x="5024861" y="3215374"/>
            <a:ext cx="427255" cy="4272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5" name="Google Shape;1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ja sisältö - valkoinen">
  <p:cSld name="Kuva ja sisältö - valkoinen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/>
          <p:nvPr>
            <p:ph idx="2" type="pic"/>
          </p:nvPr>
        </p:nvSpPr>
        <p:spPr>
          <a:xfrm>
            <a:off x="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6"/>
          <p:cNvSpPr txBox="1"/>
          <p:nvPr>
            <p:ph type="title"/>
          </p:nvPr>
        </p:nvSpPr>
        <p:spPr>
          <a:xfrm>
            <a:off x="6007798" y="404038"/>
            <a:ext cx="5017972" cy="1229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" type="body"/>
          </p:nvPr>
        </p:nvSpPr>
        <p:spPr>
          <a:xfrm>
            <a:off x="6007796" y="1864243"/>
            <a:ext cx="5017971" cy="421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idx="3" type="body"/>
          </p:nvPr>
        </p:nvSpPr>
        <p:spPr>
          <a:xfrm rot="2700000">
            <a:off x="5024861" y="3215374"/>
            <a:ext cx="427255" cy="42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1" name="Google Shape;12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30" y="5914740"/>
            <a:ext cx="2374370" cy="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ja sisältö - violetti">
  <p:cSld name="Kuva ja sisältö - violetti"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/>
          <p:nvPr>
            <p:ph idx="2" type="pic"/>
          </p:nvPr>
        </p:nvSpPr>
        <p:spPr>
          <a:xfrm>
            <a:off x="0" y="0"/>
            <a:ext cx="5219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7"/>
          <p:cNvSpPr txBox="1"/>
          <p:nvPr>
            <p:ph type="title"/>
          </p:nvPr>
        </p:nvSpPr>
        <p:spPr>
          <a:xfrm>
            <a:off x="6007798" y="404038"/>
            <a:ext cx="5017972" cy="1229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" type="body"/>
          </p:nvPr>
        </p:nvSpPr>
        <p:spPr>
          <a:xfrm>
            <a:off x="6007796" y="1864243"/>
            <a:ext cx="5017971" cy="421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3" type="body"/>
          </p:nvPr>
        </p:nvSpPr>
        <p:spPr>
          <a:xfrm rot="2700000">
            <a:off x="5024861" y="3215374"/>
            <a:ext cx="427255" cy="427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7" name="Google Shape;12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punainen">
  <p:cSld name="Väliotsikko punainen">
    <p:bg>
      <p:bgPr>
        <a:solidFill>
          <a:schemeClr val="accent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 txBox="1"/>
          <p:nvPr>
            <p:ph type="title"/>
          </p:nvPr>
        </p:nvSpPr>
        <p:spPr>
          <a:xfrm>
            <a:off x="831850" y="924026"/>
            <a:ext cx="5264150" cy="1337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" name="Google Shape;13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valkoinen">
  <p:cSld name="Kansi valkoine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868018" y="4745772"/>
            <a:ext cx="7480852" cy="328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0560" y="5191347"/>
            <a:ext cx="3190045" cy="118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8047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7" name="Google Shape;27;p21"/>
          <p:cNvSpPr txBox="1"/>
          <p:nvPr>
            <p:ph idx="2" type="subTitle"/>
          </p:nvPr>
        </p:nvSpPr>
        <p:spPr>
          <a:xfrm>
            <a:off x="868018" y="3973860"/>
            <a:ext cx="7478692" cy="67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1"/>
          <p:cNvSpPr txBox="1"/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1" sz="9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vihreä">
  <p:cSld name="Väliotsikko vihreä">
    <p:bg>
      <p:bgPr>
        <a:solidFill>
          <a:schemeClr val="accent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9"/>
          <p:cNvSpPr txBox="1"/>
          <p:nvPr>
            <p:ph type="title"/>
          </p:nvPr>
        </p:nvSpPr>
        <p:spPr>
          <a:xfrm>
            <a:off x="831850" y="924026"/>
            <a:ext cx="5264150" cy="1337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violetti">
  <p:cSld name="Väliotsikko violetti"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0"/>
          <p:cNvSpPr txBox="1"/>
          <p:nvPr>
            <p:ph type="title"/>
          </p:nvPr>
        </p:nvSpPr>
        <p:spPr>
          <a:xfrm>
            <a:off x="831850" y="924026"/>
            <a:ext cx="5264150" cy="1337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turkoosi">
  <p:cSld name="Väliotsikko turkoosi"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 txBox="1"/>
          <p:nvPr>
            <p:ph type="title"/>
          </p:nvPr>
        </p:nvSpPr>
        <p:spPr>
          <a:xfrm>
            <a:off x="831850" y="924026"/>
            <a:ext cx="5264150" cy="1337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ppu">
  <p:cSld name="Loppu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8109" y="2352016"/>
            <a:ext cx="5795784" cy="2153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2"/>
          <p:cNvSpPr txBox="1"/>
          <p:nvPr>
            <p:ph idx="1" type="subTitle"/>
          </p:nvPr>
        </p:nvSpPr>
        <p:spPr>
          <a:xfrm>
            <a:off x="2355574" y="4831894"/>
            <a:ext cx="7480852" cy="505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3" name="Google Shape;143;p42"/>
          <p:cNvSpPr txBox="1"/>
          <p:nvPr>
            <p:ph idx="2" type="body"/>
          </p:nvPr>
        </p:nvSpPr>
        <p:spPr>
          <a:xfrm>
            <a:off x="2356654" y="5491071"/>
            <a:ext cx="7478692" cy="3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musta">
  <p:cSld name="Kansi musta">
    <p:bg>
      <p:bgPr>
        <a:solidFill>
          <a:schemeClr val="dk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868018" y="4745772"/>
            <a:ext cx="7478692" cy="3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9366" y="5193622"/>
            <a:ext cx="3192434" cy="11820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8047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22"/>
          <p:cNvSpPr txBox="1"/>
          <p:nvPr>
            <p:ph idx="2" type="subTitle"/>
          </p:nvPr>
        </p:nvSpPr>
        <p:spPr>
          <a:xfrm>
            <a:off x="868018" y="3973860"/>
            <a:ext cx="7478692" cy="67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2"/>
          <p:cNvSpPr txBox="1"/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 violetti">
  <p:cSld name="Kansi violetti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868018" y="3973860"/>
            <a:ext cx="7478692" cy="674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68018" y="4745772"/>
            <a:ext cx="7478692" cy="3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80475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9366" y="5193622"/>
            <a:ext cx="3192434" cy="118208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3"/>
          <p:cNvSpPr txBox="1"/>
          <p:nvPr>
            <p:ph type="ctrTitle"/>
          </p:nvPr>
        </p:nvSpPr>
        <p:spPr>
          <a:xfrm>
            <a:off x="868018" y="910802"/>
            <a:ext cx="10440000" cy="2751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valkoinen">
  <p:cSld name="Otsikko ja sisältö valkoine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1078028" y="1825625"/>
            <a:ext cx="10145029" cy="40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" name="Google Shape;4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30" y="5935127"/>
            <a:ext cx="2374370" cy="8832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4"/>
          <p:cNvSpPr txBox="1"/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353129" y="6356350"/>
            <a:ext cx="14645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musta" showMasterSp="0">
  <p:cSld name="Otsikko ja sisältö musta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8353129" y="6356350"/>
            <a:ext cx="14645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1078028" y="1825625"/>
            <a:ext cx="10145029" cy="40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1352" y="5935987"/>
            <a:ext cx="2380647" cy="881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 txBox="1"/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palstaa">
  <p:cSld name="Otsikko ja kaksi palsta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8353129" y="6356350"/>
            <a:ext cx="14645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>
            <a:off x="1078028" y="1825625"/>
            <a:ext cx="4932000" cy="40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2" type="body"/>
          </p:nvPr>
        </p:nvSpPr>
        <p:spPr>
          <a:xfrm>
            <a:off x="6291057" y="1825625"/>
            <a:ext cx="4932000" cy="406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30" y="5935127"/>
            <a:ext cx="2374370" cy="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8610600" y="6356350"/>
            <a:ext cx="1207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17630" y="5935127"/>
            <a:ext cx="2374370" cy="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ingressi">
  <p:cSld name="Otsikko ja ingressi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547200" y="1673225"/>
            <a:ext cx="4780800" cy="351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>
            <a:off x="7272000" y="1227388"/>
            <a:ext cx="4534256" cy="4403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7464" y="2075205"/>
            <a:ext cx="1757071" cy="270758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12070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8" name="Google Shape;78;p28"/>
          <p:cNvSpPr txBox="1"/>
          <p:nvPr>
            <p:ph idx="10" type="dt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" name="Google Shape;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7630" y="5935127"/>
            <a:ext cx="2374370" cy="88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0.png"/><Relationship Id="rId6" Type="http://schemas.openxmlformats.org/officeDocument/2006/relationships/image" Target="../media/image13.jpg"/><Relationship Id="rId7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/>
          <p:nvPr>
            <p:ph type="title"/>
          </p:nvPr>
        </p:nvSpPr>
        <p:spPr>
          <a:xfrm>
            <a:off x="1191098" y="1068072"/>
            <a:ext cx="9068863" cy="1479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fi-FI" sz="3600">
                <a:solidFill>
                  <a:srgbClr val="002060"/>
                </a:solidFill>
              </a:rPr>
              <a:t>Work package (WP) 2: </a:t>
            </a:r>
            <a:br>
              <a:rPr lang="fi-FI" sz="3600">
                <a:solidFill>
                  <a:srgbClr val="002060"/>
                </a:solidFill>
              </a:rPr>
            </a:br>
            <a:r>
              <a:rPr lang="fi-FI" sz="3600">
                <a:solidFill>
                  <a:srgbClr val="002060"/>
                </a:solidFill>
              </a:rPr>
              <a:t>The development of UNI-TEL training path </a:t>
            </a:r>
            <a:br>
              <a:rPr lang="fi-FI" sz="3600">
                <a:solidFill>
                  <a:srgbClr val="002060"/>
                </a:solidFill>
              </a:rPr>
            </a:br>
            <a:r>
              <a:rPr lang="fi-FI" sz="3600">
                <a:solidFill>
                  <a:srgbClr val="002060"/>
                </a:solidFill>
              </a:rPr>
              <a:t>(e-course)  </a:t>
            </a:r>
            <a:br>
              <a:rPr lang="fi-FI"/>
            </a:br>
            <a:endParaRPr/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612" y="190455"/>
            <a:ext cx="2361209" cy="87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831152" y="5713228"/>
            <a:ext cx="74036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University of Turku, Finland (P2)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7826" y="2391937"/>
            <a:ext cx="3967127" cy="322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1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682325"/>
                <a:gridCol w="8509675"/>
              </a:tblGrid>
              <a:tr h="573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MODULE 2: Student-centered learning in practice and in STEM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32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2.1.</a:t>
                      </a:r>
                      <a:r>
                        <a:rPr b="1" lang="fi-FI" sz="16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to build learner-centered e-learning 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413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t/>
                      </a:r>
                      <a:endParaRPr b="0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main principles, means and methods of learner-centeredness and how to adapt this information in e-learning design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004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2.2. Engaging and motivating students with real-world problems in STEM teaching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Based on creating a student’s understanding of the applicability, necessity, and relevance of STEM knowledge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9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2.3. Student engagement and motivation through voluntary subject choice and flexibility in STEM teaching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fi-FI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Based on strengthening the student's motivation through arising personal interest and flexible teaching arrangements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52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2.4. Building and utilizing community and collaboration in e-learning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/>
                        <a:t>Based on arising the student’s social motivation and reinforcing learning through interaction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7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2.5. Case example(s) of online implementations of STEM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Introducing interesting practices in STEM-related e-learning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7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2.6.</a:t>
                      </a:r>
                      <a:r>
                        <a:rPr b="1" lang="fi-FI" sz="16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OER in online oriented STEM teaching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Introducing interesting STEM-related open educational resourses (OER)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1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682325"/>
                <a:gridCol w="8509675"/>
              </a:tblGrid>
              <a:tr h="565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MODULE 3: Methods and tools of TEL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30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3.1. Building the cornerstones: Teamwork and IT support in universities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Perspectives and key issues for building an institutional e-learning team to ensure quality implementations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8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3.2. Web applications, tools and programs – examples and practices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Introduction of selected web applications, tools and programs (and resources where to find more)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3.3. Activating methods and online tools to enrich online learning 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fi-FI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Introduction of selected activating methods and online tools (and resources where to find more)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</a:tr>
              <a:tr h="149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3.4. Pedagogical models of e-learning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Introducing different pedagogical models such as exploratory learning, project learning, problem-based learning, community learning, phenomenon-based learning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5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3.5.</a:t>
                      </a:r>
                      <a:r>
                        <a:rPr b="1" lang="fi-FI" sz="16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Implementing advanced virtual learning 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Implementing virtual labs, remote labs, simulations, educational games etc.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3.6. Best practices of TEL 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Selected good TEL practices to inspire and arise students’ own thinking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1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682325"/>
                <a:gridCol w="8509675"/>
              </a:tblGrid>
              <a:tr h="565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MODULE 4: </a:t>
                      </a:r>
                      <a:r>
                        <a:rPr b="1" lang="fi-FI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Cooperation with the industry and working life relevant skills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30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4.1. 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Generic skills of STEM experts (21</a:t>
                      </a:r>
                      <a:r>
                        <a:rPr b="1" baseline="30000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century skills)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Generic (or transferable) skills and supporting their development in university studies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Char char="-"/>
                      </a:pPr>
                      <a:r>
                        <a:rPr lang="fi-FI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WP1 / Addendum for Skills and competences of the Universities’ lecturers in line with the digital education era</a:t>
                      </a:r>
                      <a:endParaRPr b="1" i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8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4.2. 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University-Business collaboration: An overview and some examples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 from Iran and Europe (utilizing WP1)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4.3. 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University’s Technology Transfer (TT) strategies and ecosystems in various universities in Europe and Iran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fi-FI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to know and learn from cases from Iran and Europe</a:t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</a:tr>
              <a:tr h="149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4.4. 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Embedding Enterprise in the Curriculum I: Internships, alumni speakers in the university, company visits etc.(synchronizing with 4.5.)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 topics 4.4. and 4.5 different forms of “student oriented” ways to support industry relevant skills are presented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02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4.5.</a:t>
                      </a:r>
                      <a:r>
                        <a:rPr b="1" lang="fi-FI" sz="16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fi-FI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Embedding Enterprise in the Curriculum II: Joint Masters’ thesis assignments at companies, project assignments etc. (synchronizing with 4.4.)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4.6. </a:t>
                      </a:r>
                      <a:r>
                        <a:rPr b="1" i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be discussed</a:t>
                      </a:r>
                      <a:endParaRPr b="1" i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Input from WP1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13"/>
          <p:cNvGraphicFramePr/>
          <p:nvPr/>
        </p:nvGraphicFramePr>
        <p:xfrm>
          <a:off x="-143225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825550"/>
                <a:gridCol w="8509675"/>
              </a:tblGrid>
              <a:tr h="565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MODULE 5: </a:t>
                      </a:r>
                      <a:r>
                        <a:rPr b="1" lang="fi-FI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Assessment and feedback as a part of teaching and learning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30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5.1.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Lessons learned from the national survey in Iran: Student opinions (WP1) on the role assessment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8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5.2.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Self-evaluation and peer evaluation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 ways to utilize self-evaluation and peer-evaluation as a part of 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5.3. Plagiarism detection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i="0" lang="fi-FI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Ways to avoid cheating in virtual learning</a:t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</a:tr>
              <a:tr h="149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5.4.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Learning analytics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concept of learning analytics and different tools for that to follow up and support 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5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5.5. Electronic exams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Electronic exams as a way for flexible and reliable assessment for 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5.6.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Automatization of feedback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Finding cost-effective ways to support learning 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1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682325"/>
                <a:gridCol w="8509675"/>
              </a:tblGrid>
              <a:tr h="565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i-FI" sz="2000" u="none" cap="none" strike="noStrike"/>
                        <a:t>MODULE 6: </a:t>
                      </a:r>
                      <a:r>
                        <a:rPr b="1" lang="fi-FI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Modernization of teaching 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30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6.1.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Strategies and policies supporting development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Getting to know the university level strategies and policies from Iran and EU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8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6.2.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 assurance (QA) standards of e-learning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Getting to know different standards of e-learning</a:t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8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6.3.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Degree evaluation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fi-FI" sz="1800" u="none" cap="none" strike="noStrike"/>
                        <a:t>How universities are evaluating the learning results of students and how students are evaluating teaching on degree level?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68575" marL="68575"/>
                </a:tc>
              </a:tr>
              <a:tr h="149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6.4. How to utilize feedback as a source of development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How the results of different evaluations are utilized by the teachers, departements and by the university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95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6.5.</a:t>
                      </a:r>
                      <a:r>
                        <a:rPr b="1" lang="fi-FI" sz="18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fi-FI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Curriculum development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strategies and methods for curriculum development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Utilizing the results of WP1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i-FI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6.6. Staff development as a tool for development</a:t>
                      </a:r>
                      <a:endParaRPr b="1"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Staff development in the strategies and policy documents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 ways of staff development: training, mentoring, self-study, peer-learning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/>
          <p:nvPr>
            <p:ph type="title"/>
          </p:nvPr>
        </p:nvSpPr>
        <p:spPr>
          <a:xfrm>
            <a:off x="1078028" y="438150"/>
            <a:ext cx="10145029" cy="632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fi-FI">
                <a:solidFill>
                  <a:srgbClr val="002060"/>
                </a:solidFill>
              </a:rPr>
              <a:t>Next steps (1/2)</a:t>
            </a:r>
            <a:endParaRPr/>
          </a:p>
        </p:txBody>
      </p:sp>
      <p:graphicFrame>
        <p:nvGraphicFramePr>
          <p:cNvPr id="305" name="Google Shape;305;p15"/>
          <p:cNvGraphicFramePr/>
          <p:nvPr/>
        </p:nvGraphicFramePr>
        <p:xfrm>
          <a:off x="1257300" y="123651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{FF95F747-1640-4A99-BA32-A45B202B10FE}</a:tableStyleId>
              </a:tblPr>
              <a:tblGrid>
                <a:gridCol w="5538350"/>
                <a:gridCol w="4218700"/>
              </a:tblGrid>
              <a:tr h="253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WHAT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WHEN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39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Presenting the draft of the modules and topics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Project meeting 13</a:t>
                      </a:r>
                      <a:r>
                        <a:rPr baseline="30000" lang="fi-FI" sz="1800" u="none" cap="none" strike="noStrike"/>
                        <a:t>th</a:t>
                      </a:r>
                      <a:r>
                        <a:rPr lang="fi-FI" sz="1800" u="none" cap="none" strike="noStrike"/>
                        <a:t> Dec 2021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16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Modifying modules and topics according the meeting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December 2021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4002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Presenting the curriculum (the modules and topics) for the Pedagogical Development Team (PDT)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Pedagogical Development Team meeting: Tuesday 11</a:t>
                      </a:r>
                      <a:r>
                        <a:rPr baseline="30000" lang="fi-FI" sz="1800" u="none" cap="none" strike="noStrike"/>
                        <a:t>th</a:t>
                      </a:r>
                      <a:r>
                        <a:rPr lang="fi-FI" sz="1800" u="none" cap="none" strike="noStrike"/>
                        <a:t> January 2022?</a:t>
                      </a:r>
                      <a:endParaRPr sz="1800" u="none" cap="none" strike="noStrike"/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 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939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Selection of modules and topics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3-4 topics / partner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January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530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PDT Meeting?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End of January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>
            <p:ph type="title"/>
          </p:nvPr>
        </p:nvSpPr>
        <p:spPr>
          <a:xfrm>
            <a:off x="1023485" y="261505"/>
            <a:ext cx="10145029" cy="39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fi-FI" sz="2800">
                <a:solidFill>
                  <a:srgbClr val="002060"/>
                </a:solidFill>
              </a:rPr>
              <a:t>Next steps (2/2)</a:t>
            </a:r>
            <a:endParaRPr/>
          </a:p>
        </p:txBody>
      </p:sp>
      <p:graphicFrame>
        <p:nvGraphicFramePr>
          <p:cNvPr id="311" name="Google Shape;311;p16"/>
          <p:cNvGraphicFramePr/>
          <p:nvPr/>
        </p:nvGraphicFramePr>
        <p:xfrm>
          <a:off x="1078028" y="83127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{FF95F747-1640-4A99-BA32-A45B202B10FE}</a:tableStyleId>
              </a:tblPr>
              <a:tblGrid>
                <a:gridCol w="6035075"/>
                <a:gridCol w="3441450"/>
              </a:tblGrid>
              <a:tr h="13503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Material production 1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learning outcomes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slides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Activating assignments/topic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Module specific project work assignment (by UTU)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February - March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Peer-feedback (cross-evaluation) by a selected partner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Beginning of April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Improvement of the materials according the feedback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April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Material production 2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video/audio lessons</a:t>
                      </a:r>
                      <a:endParaRPr sz="1800" u="none" cap="none" strike="noStrike"/>
                    </a:p>
                    <a:p>
                      <a:pPr indent="-342900" lvl="1" marL="8001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∙"/>
                      </a:pPr>
                      <a:r>
                        <a:rPr lang="fi-FI" sz="1800" u="none" cap="none" strike="noStrike"/>
                        <a:t>lecture notes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April – May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Peer-feedback / cross-evaluation by a selected partner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May-June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Improvement of the materials according the feedback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Materials ready 15</a:t>
                      </a:r>
                      <a:r>
                        <a:rPr baseline="30000" lang="fi-FI" sz="1800" u="none" cap="none" strike="noStrike"/>
                        <a:t>th</a:t>
                      </a:r>
                      <a:r>
                        <a:rPr lang="fi-FI" sz="1800" u="none" cap="none" strike="noStrike"/>
                        <a:t> June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  <a:tr h="500150">
                <a:tc>
                  <a:txBody>
                    <a:bodyPr/>
                    <a:lstStyle/>
                    <a:p>
                      <a:pPr indent="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Uploading materials in e-learning platform (realized by P4 – PRISMA)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i-FI" sz="1800" u="none" cap="none" strike="noStrike"/>
                        <a:t>July 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5450" marL="55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fi-FI"/>
              <a:t>Discussion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/>
          <p:nvPr>
            <p:ph type="title"/>
          </p:nvPr>
        </p:nvSpPr>
        <p:spPr>
          <a:xfrm>
            <a:off x="1927369" y="895066"/>
            <a:ext cx="8275192" cy="12923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i="1" lang="fi-FI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Looking forward to develop the course further with all the partners!</a:t>
            </a:r>
            <a:endParaRPr i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323" name="Google Shape;3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4394" y="314498"/>
            <a:ext cx="2407627" cy="89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158" y="2466900"/>
            <a:ext cx="1822541" cy="218180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8"/>
          <p:cNvSpPr txBox="1"/>
          <p:nvPr/>
        </p:nvSpPr>
        <p:spPr>
          <a:xfrm>
            <a:off x="84944" y="4648709"/>
            <a:ext cx="31168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Matti Lappalainen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7420" y="2445085"/>
            <a:ext cx="1671265" cy="22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7683372" y="4688847"/>
            <a:ext cx="23809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Pasi Malinen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63195" y="2445085"/>
            <a:ext cx="1639517" cy="22437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3192472" y="4676874"/>
            <a:ext cx="23809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Heli Brander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2317722" y="5325818"/>
            <a:ext cx="8150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i-FI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University of Turku (UTU) Training Team (WP2)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81175" y="2476971"/>
            <a:ext cx="1651521" cy="2199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8"/>
          <p:cNvSpPr txBox="1"/>
          <p:nvPr/>
        </p:nvSpPr>
        <p:spPr>
          <a:xfrm>
            <a:off x="5442571" y="4688847"/>
            <a:ext cx="23809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Timo Halttunen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/>
          <p:nvPr/>
        </p:nvSpPr>
        <p:spPr>
          <a:xfrm>
            <a:off x="2767513" y="3381657"/>
            <a:ext cx="4621696" cy="97403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2880852" y="2084439"/>
            <a:ext cx="4395019" cy="1061884"/>
          </a:xfrm>
          <a:prstGeom prst="roundRect">
            <a:avLst>
              <a:gd fmla="val 16667" name="adj"/>
            </a:avLst>
          </a:prstGeom>
          <a:solidFill>
            <a:srgbClr val="F5FEC1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>
            <p:ph type="title"/>
          </p:nvPr>
        </p:nvSpPr>
        <p:spPr>
          <a:xfrm>
            <a:off x="1510630" y="4355691"/>
            <a:ext cx="9108192" cy="1560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i="1" lang="fi-FI" sz="3200">
                <a:solidFill>
                  <a:srgbClr val="002060"/>
                </a:solidFill>
              </a:rPr>
              <a:t>WP2 contributes to enhance skills and competences of </a:t>
            </a:r>
            <a:br>
              <a:rPr b="0" i="1" lang="fi-FI" sz="3200">
                <a:solidFill>
                  <a:srgbClr val="002060"/>
                </a:solidFill>
              </a:rPr>
            </a:br>
            <a:br>
              <a:rPr b="0" i="1" lang="fi-FI" sz="3200">
                <a:solidFill>
                  <a:srgbClr val="002060"/>
                </a:solidFill>
              </a:rPr>
            </a:br>
            <a:r>
              <a:rPr b="0" i="1" lang="fi-FI" sz="3200">
                <a:solidFill>
                  <a:srgbClr val="002060"/>
                </a:solidFill>
              </a:rPr>
              <a:t>		professors/lectures                </a:t>
            </a:r>
            <a:br>
              <a:rPr b="0" i="1" lang="fi-FI" sz="3200">
                <a:solidFill>
                  <a:srgbClr val="002060"/>
                </a:solidFill>
              </a:rPr>
            </a:br>
            <a:br>
              <a:rPr b="0" i="1" lang="fi-FI" sz="3200">
                <a:solidFill>
                  <a:srgbClr val="002060"/>
                </a:solidFill>
              </a:rPr>
            </a:br>
            <a:br>
              <a:rPr b="0" i="1" lang="fi-FI" sz="3200">
                <a:solidFill>
                  <a:srgbClr val="002060"/>
                </a:solidFill>
              </a:rPr>
            </a:br>
            <a:r>
              <a:rPr b="0" i="1" lang="fi-FI" sz="3200">
                <a:solidFill>
                  <a:srgbClr val="002060"/>
                </a:solidFill>
              </a:rPr>
              <a:t>               instructional designers </a:t>
            </a:r>
            <a:br>
              <a:rPr b="0" i="1" lang="fi-FI" sz="3200">
                <a:solidFill>
                  <a:srgbClr val="002060"/>
                </a:solidFill>
              </a:rPr>
            </a:br>
            <a:br>
              <a:rPr b="0" i="1" lang="fi-FI" sz="3200">
                <a:solidFill>
                  <a:srgbClr val="002060"/>
                </a:solidFill>
              </a:rPr>
            </a:br>
            <a:r>
              <a:rPr b="0" i="1" lang="fi-FI" sz="3200">
                <a:solidFill>
                  <a:srgbClr val="002060"/>
                </a:solidFill>
              </a:rPr>
              <a:t>on innovative collaborative ICT-based practices as a means to increase curriculum modernisation and internationalisation.</a:t>
            </a:r>
            <a:endParaRPr b="0" i="1" sz="3200">
              <a:solidFill>
                <a:srgbClr val="002060"/>
              </a:solidFill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160" name="Google Shape;1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37" y="438978"/>
            <a:ext cx="2361209" cy="87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/>
          <p:nvPr/>
        </p:nvSpPr>
        <p:spPr>
          <a:xfrm>
            <a:off x="1078028" y="4748981"/>
            <a:ext cx="3602127" cy="52110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1078028" y="3657600"/>
            <a:ext cx="3336656" cy="51127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078028" y="2585884"/>
            <a:ext cx="1851985" cy="52111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1078028" y="1425677"/>
            <a:ext cx="1616011" cy="540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37" y="438978"/>
            <a:ext cx="2361209" cy="87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 txBox="1"/>
          <p:nvPr>
            <p:ph type="title"/>
          </p:nvPr>
        </p:nvSpPr>
        <p:spPr>
          <a:xfrm>
            <a:off x="1078028" y="438150"/>
            <a:ext cx="8488009" cy="1252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fi-FI" sz="3200">
                <a:solidFill>
                  <a:srgbClr val="002060"/>
                </a:solidFill>
              </a:rPr>
              <a:t>General learning objectives of the course</a:t>
            </a:r>
            <a:br>
              <a:rPr lang="fi-FI" sz="3200">
                <a:solidFill>
                  <a:srgbClr val="002060"/>
                </a:solidFill>
              </a:rPr>
            </a:br>
            <a:endParaRPr sz="3200">
              <a:solidFill>
                <a:srgbClr val="002060"/>
              </a:solidFill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1078028" y="1504335"/>
            <a:ext cx="10629388" cy="4154984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Pedagogy </a:t>
            </a:r>
            <a:r>
              <a:rPr b="0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Industry-relevant, working life oriented pedagogies such as project-based learning and problem-based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1200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Technology </a:t>
            </a:r>
            <a:r>
              <a:rPr b="0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learn the principles of digitalization and enabling technologies that lead to innovative pedagogical practices;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Process development </a:t>
            </a:r>
            <a:r>
              <a:rPr b="0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learn technologies, protocols and tools for applying ICT in processes and services;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Transformation, change </a:t>
            </a:r>
            <a:r>
              <a:rPr b="0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be able to implement a project for the digital transformation of a process, area, or department.</a:t>
            </a:r>
            <a:endParaRPr b="0" i="1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>
            <p:ph type="title"/>
          </p:nvPr>
        </p:nvSpPr>
        <p:spPr>
          <a:xfrm>
            <a:off x="1042702" y="1186394"/>
            <a:ext cx="8543050" cy="767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fi-FI" sz="3600">
                <a:solidFill>
                  <a:srgbClr val="002060"/>
                </a:solidFill>
              </a:rPr>
              <a:t>Structure of the training path (e-course)</a:t>
            </a:r>
            <a:br>
              <a:rPr lang="fi-FI">
                <a:solidFill>
                  <a:srgbClr val="002060"/>
                </a:solidFill>
              </a:rPr>
            </a:br>
            <a:endParaRPr/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177" name="Google Shape;1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6220" y="438150"/>
            <a:ext cx="2361209" cy="87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/>
          <p:nvPr/>
        </p:nvSpPr>
        <p:spPr>
          <a:xfrm>
            <a:off x="1479131" y="2001575"/>
            <a:ext cx="1351721" cy="1063487"/>
          </a:xfrm>
          <a:prstGeom prst="roundRect">
            <a:avLst>
              <a:gd fmla="val 16667" name="adj"/>
            </a:avLst>
          </a:prstGeom>
          <a:solidFill>
            <a:srgbClr val="D2BFEB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Webinar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4755874" y="1984883"/>
            <a:ext cx="1351721" cy="1063487"/>
          </a:xfrm>
          <a:prstGeom prst="roundRect">
            <a:avLst>
              <a:gd fmla="val 16667" name="adj"/>
            </a:avLst>
          </a:prstGeom>
          <a:solidFill>
            <a:srgbClr val="D2BFEB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Webinar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7610889" y="1965540"/>
            <a:ext cx="1351721" cy="1063487"/>
          </a:xfrm>
          <a:prstGeom prst="roundRect">
            <a:avLst>
              <a:gd fmla="val 16667" name="adj"/>
            </a:avLst>
          </a:prstGeom>
          <a:solidFill>
            <a:srgbClr val="D2BFEB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Webinar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554301" y="3206867"/>
            <a:ext cx="1541471" cy="1483843"/>
          </a:xfrm>
          <a:prstGeom prst="roundRect">
            <a:avLst>
              <a:gd fmla="val 16667" name="adj"/>
            </a:avLst>
          </a:prstGeom>
          <a:solidFill>
            <a:srgbClr val="ECFF84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Face to face session in own university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17443" y="1639957"/>
            <a:ext cx="11400183" cy="357808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3446934" y="3900037"/>
            <a:ext cx="337931" cy="325036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2666994" y="388123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 flipH="1" rot="10800000">
            <a:off x="2895681" y="4230391"/>
            <a:ext cx="337931" cy="325035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2289090" y="379454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3980619" y="393685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3568591" y="426624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2375858" y="337069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2840828" y="3409536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3821592" y="3549899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3515760" y="3438872"/>
            <a:ext cx="303976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8027870" y="3849809"/>
            <a:ext cx="337931" cy="325036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flipH="1" rot="9233193">
            <a:off x="5149510" y="3465827"/>
            <a:ext cx="337931" cy="325035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4807499" y="3879850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7504080" y="3879850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8705234" y="3488025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5261366" y="3894866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9177523" y="354976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7552243" y="341948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/>
          <p:nvPr/>
        </p:nvSpPr>
        <p:spPr>
          <a:xfrm>
            <a:off x="8013652" y="343423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8954315" y="4242169"/>
            <a:ext cx="303976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7929840" y="4292644"/>
            <a:ext cx="337931" cy="325036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 flipH="1" rot="10800000">
            <a:off x="5121707" y="4302804"/>
            <a:ext cx="337931" cy="325035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2479588" y="426624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4682364" y="432620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9347652" y="4148701"/>
            <a:ext cx="337931" cy="314090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4004228" y="4341850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4746350" y="3455723"/>
            <a:ext cx="303976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8861350" y="3853065"/>
            <a:ext cx="337931" cy="325036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1057784" y="5766872"/>
            <a:ext cx="337931" cy="325036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1395715" y="5724047"/>
            <a:ext cx="28081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video-audio lessons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2218543" y="3277254"/>
            <a:ext cx="1006394" cy="136774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3397470" y="3286761"/>
            <a:ext cx="1076746" cy="142073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4691563" y="3301959"/>
            <a:ext cx="1011885" cy="142073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7263009" y="3293835"/>
            <a:ext cx="1182103" cy="142073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8568591" y="3291676"/>
            <a:ext cx="1300514" cy="142073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740098" y="6219919"/>
            <a:ext cx="655617" cy="38459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1413432" y="6235184"/>
            <a:ext cx="55447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i-FI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modules (agreed together with all partners)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4112594" y="5301809"/>
            <a:ext cx="4126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DURATION: 4 MONTHS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10028074" y="3216439"/>
            <a:ext cx="1541471" cy="1483843"/>
          </a:xfrm>
          <a:prstGeom prst="roundRect">
            <a:avLst>
              <a:gd fmla="val 16667" name="adj"/>
            </a:avLst>
          </a:prstGeom>
          <a:solidFill>
            <a:srgbClr val="ECFF84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i-FI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Face to face session in own university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7342844" y="4271807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9446238" y="380955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5897942" y="3327421"/>
            <a:ext cx="1060272" cy="142073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989819" y="4296463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6063827" y="3926838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5989820" y="3478162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6384121" y="3522264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6513057" y="3914868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6394099" y="4311219"/>
            <a:ext cx="337931" cy="303144"/>
          </a:xfrm>
          <a:prstGeom prst="ellipse">
            <a:avLst/>
          </a:prstGeom>
          <a:solidFill>
            <a:srgbClr val="5665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042702" y="4718159"/>
            <a:ext cx="10169089" cy="4688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i-FI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INDIVIDUAL PROJECT WORK/PLAN supported by the course assignments</a:t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/>
          <p:nvPr/>
        </p:nvSpPr>
        <p:spPr>
          <a:xfrm>
            <a:off x="3120887" y="3140765"/>
            <a:ext cx="6887817" cy="10302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1729409" y="2494722"/>
            <a:ext cx="5416826" cy="50689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238" name="Google Shape;2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37" y="438978"/>
            <a:ext cx="2361209" cy="87761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"/>
          <p:cNvSpPr/>
          <p:nvPr/>
        </p:nvSpPr>
        <p:spPr>
          <a:xfrm>
            <a:off x="875071" y="877786"/>
            <a:ext cx="10405841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i-FI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Target audience (participants) of the designed course: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fi-FI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training is designed for 91 participants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i-FI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least 13 participants from each </a:t>
            </a:r>
            <a:r>
              <a:rPr b="0" i="0" lang="fi-FI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Iranian partner institution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i-FI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70 % professors/lecturers, 30 % technical staff/instructional designers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"/>
          <p:cNvSpPr/>
          <p:nvPr/>
        </p:nvSpPr>
        <p:spPr>
          <a:xfrm>
            <a:off x="1032387" y="1238865"/>
            <a:ext cx="5850194" cy="855406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7E94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8449728" y="2571102"/>
            <a:ext cx="3342218" cy="2017721"/>
          </a:xfrm>
          <a:prstGeom prst="ellipse">
            <a:avLst/>
          </a:prstGeom>
          <a:noFill/>
          <a:ln cap="flat" cmpd="sng" w="82550">
            <a:solidFill>
              <a:srgbClr val="5791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>
            <p:ph type="title"/>
          </p:nvPr>
        </p:nvSpPr>
        <p:spPr>
          <a:xfrm>
            <a:off x="808288" y="438978"/>
            <a:ext cx="8445042" cy="439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fi-FI" sz="3200">
                <a:solidFill>
                  <a:srgbClr val="002060"/>
                </a:solidFill>
              </a:rPr>
              <a:t>WP 2.4 </a:t>
            </a:r>
            <a:r>
              <a:rPr i="1" lang="fi-FI" sz="3200">
                <a:solidFill>
                  <a:srgbClr val="002060"/>
                </a:solidFill>
              </a:rPr>
              <a:t>Development of the UNI-TEL e-course</a:t>
            </a:r>
            <a:endParaRPr sz="3200">
              <a:solidFill>
                <a:srgbClr val="002060"/>
              </a:solidFill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247" name="Google Shape;2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37" y="413822"/>
            <a:ext cx="2361209" cy="87761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8542839" y="3629974"/>
            <a:ext cx="3249107" cy="2207375"/>
          </a:xfrm>
          <a:prstGeom prst="ellipse">
            <a:avLst/>
          </a:prstGeom>
          <a:noFill/>
          <a:ln cap="flat" cmpd="sng" w="793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8662797" y="2798977"/>
            <a:ext cx="29160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PEDAGOGICAL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8707301" y="4665374"/>
            <a:ext cx="29201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 CONTENT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1128430" y="1434582"/>
            <a:ext cx="7239067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BY UTILIZING THE RESULTS OF WP1: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EU HEIs and Iranian HEIs will </a:t>
            </a:r>
            <a:r>
              <a:rPr b="1" i="1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co-develop</a:t>
            </a: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the syllabus and learning material according  the training path (WP2.1):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audio/video lessons,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presentations,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videos,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quizzes,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questionnaires,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projects,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additional learning resources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b="0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literature. </a:t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1853514" y="2014150"/>
            <a:ext cx="8093676" cy="19213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fi-FI">
                <a:solidFill>
                  <a:srgbClr val="002060"/>
                </a:solidFill>
              </a:rPr>
              <a:t>SUGGESTION OF E-COURSE’S MODULES AND TOPICS – INTRODUCTION BY UTU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https://lh3.googleusercontent.com/ehaKvbI1A1jnIeLI2yfQUDUfVd4_5Q0A6rUyv69doimeYUbwA8YtacWUYEgeuowDvdSn4RRlGN2p-AB-9Gzx112pgFTGa90JYPYfphEtZlhdomuq3lTnlsq67NNE0Kk5U7ko7Kc" id="257" name="Google Shape;2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037" y="413822"/>
            <a:ext cx="2361209" cy="877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/>
          <p:nvPr>
            <p:ph type="title"/>
          </p:nvPr>
        </p:nvSpPr>
        <p:spPr>
          <a:xfrm>
            <a:off x="1078028" y="438150"/>
            <a:ext cx="10145029" cy="580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fi-FI" sz="3200">
                <a:solidFill>
                  <a:srgbClr val="002060"/>
                </a:solidFill>
              </a:rPr>
              <a:t>A suggestion for the modules:</a:t>
            </a: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994900" y="1298863"/>
            <a:ext cx="10788390" cy="5847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1: Orientation to the course and modern concepts of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2: Student-centered learning in practice and in 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3: Methods and tools of 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4: Cooperation with the industry and working life relevant skills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5: Assessment and feedback as a part of teaching and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MODULE 6: Modernization of teaching 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Google Shape;269;p9"/>
          <p:cNvGraphicFramePr/>
          <p:nvPr/>
        </p:nvGraphicFramePr>
        <p:xfrm>
          <a:off x="0" y="-304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{FF95F747-1640-4A99-BA32-A45B202B10FE}</a:tableStyleId>
              </a:tblPr>
              <a:tblGrid>
                <a:gridCol w="3409700"/>
                <a:gridCol w="8782300"/>
              </a:tblGrid>
              <a:tr h="3829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i-FI" sz="2000" u="none" cap="none" strike="noStrike"/>
                        <a:t>MODULE 1: Orientation to the course and modern concepts of learning</a:t>
                      </a:r>
                      <a:endParaRPr b="1" sz="20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11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1.1. Orientation to the course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Course’s aims and objectives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Structure and contents of studying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Methods of studying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Role and requirements of participants</a:t>
                      </a:r>
                      <a:endParaRPr sz="1400" u="none" cap="none" strike="noStrike"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Guidance and support provided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41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b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1.2. Opportunities and challenges of e-learning in Iranian HEIs - perspectives and practical experiences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667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b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are based on the WP1 report: e.g. </a:t>
                      </a:r>
                      <a:r>
                        <a:rPr i="1" lang="fi-FI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Addendum for Skills and competences of the Universities’ lecturers in line with the digital education era</a:t>
                      </a:r>
                      <a:endParaRPr b="1" i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0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1.3. The concept, models and implementations of e-learning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History and diversity of the concept of e-learning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Alternative ways to utilize network as part of the learning environment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 of alternative well-working implementations of e-learning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18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1.4. Designing quality e-learning 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Perspectives on quality e-learning (according to research)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Basic principles for designing quality learning (learning is not knowledge transfer but rather based on the student’s activity)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Changing role of a teacher into instructor (who organizes and moderates activities in a learning environment, develops community culture and supports students’ path to facilitate learning)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Aspects needed in quality e-learning design: content expertise, target group knowledge, pedagogical expertise, technical expertise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Usability of the e-learning environment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Char char="-"/>
                      </a:pPr>
                      <a:r>
                        <a:rPr b="0" lang="fi-FI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Features of a quality e-learning environment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0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1.5. Process of e-Learning Design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2413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t/>
                      </a:r>
                      <a:endParaRPr b="0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The steps for planning an online course (including objectives, contents, materials, activity, assignments, assessment etc.)</a:t>
                      </a:r>
                      <a:r>
                        <a:rPr b="1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 writing an online course script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47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fi-FI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1.6 Project work as a part of training</a:t>
                      </a:r>
                      <a:endParaRPr b="1"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-"/>
                      </a:pPr>
                      <a:r>
                        <a:rPr b="0" lang="fi-FI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Personal/collegial developing project work – what, why, when and how </a:t>
                      </a:r>
                      <a:endParaRPr b="1"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TU-20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8C8D2"/>
      </a:accent1>
      <a:accent2>
        <a:srgbClr val="9063CD"/>
      </a:accent2>
      <a:accent3>
        <a:srgbClr val="ADCB00"/>
      </a:accent3>
      <a:accent4>
        <a:srgbClr val="F8485E"/>
      </a:accent4>
      <a:accent5>
        <a:srgbClr val="868686"/>
      </a:accent5>
      <a:accent6>
        <a:srgbClr val="D9D9D9"/>
      </a:accent6>
      <a:hlink>
        <a:srgbClr val="9063CD"/>
      </a:hlink>
      <a:folHlink>
        <a:srgbClr val="9063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2018-08-30T06:12:36Z</dcterms:created>
  <dc:creator>Matti Lappalainen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0x010100A407D4FD17612942B689264A64C80E05</vt:lpwstr>
  </property>
</Properties>
</file>