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8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 showSpecialPlsOnTitleSld="0">
  <p:sldMasterIdLst>
    <p:sldMasterId id="2147483648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</p:sldIdLst>
  <p:sldSz cy="6858000" cx="9144000"/>
  <p:notesSz cx="6858000" cy="9144000"/>
  <p:embeddedFontLst>
    <p:embeddedFont>
      <p:font typeface="Merriweather Sans"/>
      <p:regular r:id="rId19"/>
      <p:bold r:id="rId20"/>
      <p:italic r:id="rId21"/>
      <p:boldItalic r:id="rId22"/>
    </p:embeddedFont>
    <p:embeddedFont>
      <p:font typeface="Tahoma"/>
      <p:regular r:id="rId23"/>
      <p:bold r:id="rId24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  <p:ext uri="http://customooxmlschemas.google.com/">
      <go:slidesCustomData xmlns:go="http://customooxmlschemas.google.com/" r:id="rId25" roundtripDataSignature="AMtx7mixD6yADVmO2MlT+IdKZZTASlx6x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2880"/>
      </p:guideLst>
    </p:cSldViewPr>
  </p:slideViewPr>
  <p:notesViewPr>
    <p:cSldViewPr snapToGrid="0">
      <p:cViewPr varScale="1">
        <p:scale>
          <a:sx n="100" d="100"/>
          <a:sy n="100" d="100"/>
        </p:scale>
        <p:origin x="0" y="0"/>
      </p:cViewPr>
      <p:guideLst>
        <p:guide pos="2880" orient="horz"/>
        <p:guide pos="2160"/>
      </p:guideLst>
    </p:cSldViewPr>
  </p:notes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MerriweatherSans-bold.fntdata"/><Relationship Id="rId22" Type="http://schemas.openxmlformats.org/officeDocument/2006/relationships/font" Target="fonts/MerriweatherSans-boldItalic.fntdata"/><Relationship Id="rId21" Type="http://schemas.openxmlformats.org/officeDocument/2006/relationships/font" Target="fonts/MerriweatherSans-italic.fntdata"/><Relationship Id="rId24" Type="http://schemas.openxmlformats.org/officeDocument/2006/relationships/font" Target="fonts/Tahoma-bold.fntdata"/><Relationship Id="rId23" Type="http://schemas.openxmlformats.org/officeDocument/2006/relationships/font" Target="fonts/Tahoma-regular.fntdata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5" Type="http://customschemas.google.com/relationships/presentationmetadata" Target="meta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font" Target="fonts/MerriweatherSans-regular.fntdata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36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spcBef>
                <a:spcPts val="36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spcBef>
                <a:spcPts val="36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36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spcBef>
                <a:spcPts val="36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Merriweather Sans"/>
              <a:ea typeface="Merriweather Sans"/>
              <a:cs typeface="Merriweather Sans"/>
              <a:sym typeface="Merriweather Sans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86" name="Google Shape;86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7" name="Google Shape;87;p1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p10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23" name="Google Shape;223;p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4" name="Google Shape;224;p10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9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p11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41" name="Google Shape;241;p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2" name="Google Shape;242;p11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4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Google Shape;255;p12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56" name="Google Shape;256;p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7" name="Google Shape;257;p12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2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Google Shape;273;p13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74" name="Google Shape;274;p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5" name="Google Shape;275;p13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2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96" name="Google Shape;96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7" name="Google Shape;97;p2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3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11" name="Google Shape;111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2" name="Google Shape;112;p3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4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26" name="Google Shape;126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7" name="Google Shape;127;p4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5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41" name="Google Shape;141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2" name="Google Shape;142;p5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4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6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56" name="Google Shape;156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7" name="Google Shape;157;p6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9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7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71" name="Google Shape;171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2" name="Google Shape;172;p7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4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p8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86" name="Google Shape;186;p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7" name="Google Shape;187;p8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9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p9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01" name="Google Shape;201;p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2" name="Google Shape;202;p9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iapositiva titolo" type="title">
  <p:cSld name="TITLE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15"/>
          <p:cNvSpPr txBox="1"/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None/>
              <a:defRPr sz="2800"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" name="Google Shape;17;p15"/>
          <p:cNvSpPr txBox="1"/>
          <p:nvPr>
            <p:ph idx="1" type="subTitle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18" name="Google Shape;18;p15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15"/>
          <p:cNvSpPr txBox="1"/>
          <p:nvPr>
            <p:ph idx="11" type="ftr"/>
          </p:nvPr>
        </p:nvSpPr>
        <p:spPr>
          <a:xfrm>
            <a:off x="2771800" y="6356350"/>
            <a:ext cx="3464024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1">
                <a:solidFill>
                  <a:srgbClr val="006600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" name="Google Shape;20;p15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spcAft>
                <a:spcPts val="0"/>
              </a:spcAft>
              <a:buNone/>
              <a:defRPr/>
            </a:lvl1pPr>
            <a:lvl2pPr indent="0" lvl="1" marL="0" algn="r">
              <a:spcBef>
                <a:spcPts val="0"/>
              </a:spcBef>
              <a:spcAft>
                <a:spcPts val="0"/>
              </a:spcAft>
              <a:buNone/>
              <a:defRPr/>
            </a:lvl2pPr>
            <a:lvl3pPr indent="0" lvl="2" marL="0" algn="r">
              <a:spcBef>
                <a:spcPts val="0"/>
              </a:spcBef>
              <a:spcAft>
                <a:spcPts val="0"/>
              </a:spcAft>
              <a:buNone/>
              <a:defRPr/>
            </a:lvl3pPr>
            <a:lvl4pPr indent="0" lvl="3" marL="0" algn="r">
              <a:spcBef>
                <a:spcPts val="0"/>
              </a:spcBef>
              <a:spcAft>
                <a:spcPts val="0"/>
              </a:spcAft>
              <a:buNone/>
              <a:defRPr/>
            </a:lvl4pPr>
            <a:lvl5pPr indent="0" lvl="4" marL="0" algn="r">
              <a:spcBef>
                <a:spcPts val="0"/>
              </a:spcBef>
              <a:spcAft>
                <a:spcPts val="0"/>
              </a:spcAft>
              <a:buNone/>
              <a:defRPr/>
            </a:lvl5pPr>
            <a:lvl6pPr indent="0" lvl="5" marL="0" algn="r">
              <a:spcBef>
                <a:spcPts val="0"/>
              </a:spcBef>
              <a:spcAft>
                <a:spcPts val="0"/>
              </a:spcAft>
              <a:buNone/>
              <a:defRPr/>
            </a:lvl6pPr>
            <a:lvl7pPr indent="0" lvl="6" marL="0" algn="r">
              <a:spcBef>
                <a:spcPts val="0"/>
              </a:spcBef>
              <a:spcAft>
                <a:spcPts val="0"/>
              </a:spcAft>
              <a:buNone/>
              <a:defRPr/>
            </a:lvl7pPr>
            <a:lvl8pPr indent="0" lvl="7" marL="0" algn="r">
              <a:spcBef>
                <a:spcPts val="0"/>
              </a:spcBef>
              <a:spcAft>
                <a:spcPts val="0"/>
              </a:spcAft>
              <a:buNone/>
              <a:defRPr/>
            </a:lvl8pPr>
            <a:lvl9pPr indent="0" lvl="8" marL="0" algn="r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olo e testo verticale" type="vertTx">
  <p:cSld name="VERTICAL_TEXT"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24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4" name="Google Shape;74;p24"/>
          <p:cNvSpPr txBox="1"/>
          <p:nvPr>
            <p:ph idx="1" type="body"/>
          </p:nvPr>
        </p:nvSpPr>
        <p:spPr>
          <a:xfrm rot="5400000">
            <a:off x="2309018" y="-251619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5" name="Google Shape;75;p24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24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7" name="Google Shape;77;p24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spcAft>
                <a:spcPts val="0"/>
              </a:spcAft>
              <a:buNone/>
              <a:defRPr/>
            </a:lvl1pPr>
            <a:lvl2pPr indent="0" lvl="1" marL="0" algn="r">
              <a:spcBef>
                <a:spcPts val="0"/>
              </a:spcBef>
              <a:spcAft>
                <a:spcPts val="0"/>
              </a:spcAft>
              <a:buNone/>
              <a:defRPr/>
            </a:lvl2pPr>
            <a:lvl3pPr indent="0" lvl="2" marL="0" algn="r">
              <a:spcBef>
                <a:spcPts val="0"/>
              </a:spcBef>
              <a:spcAft>
                <a:spcPts val="0"/>
              </a:spcAft>
              <a:buNone/>
              <a:defRPr/>
            </a:lvl3pPr>
            <a:lvl4pPr indent="0" lvl="3" marL="0" algn="r">
              <a:spcBef>
                <a:spcPts val="0"/>
              </a:spcBef>
              <a:spcAft>
                <a:spcPts val="0"/>
              </a:spcAft>
              <a:buNone/>
              <a:defRPr/>
            </a:lvl4pPr>
            <a:lvl5pPr indent="0" lvl="4" marL="0" algn="r">
              <a:spcBef>
                <a:spcPts val="0"/>
              </a:spcBef>
              <a:spcAft>
                <a:spcPts val="0"/>
              </a:spcAft>
              <a:buNone/>
              <a:defRPr/>
            </a:lvl5pPr>
            <a:lvl6pPr indent="0" lvl="5" marL="0" algn="r">
              <a:spcBef>
                <a:spcPts val="0"/>
              </a:spcBef>
              <a:spcAft>
                <a:spcPts val="0"/>
              </a:spcAft>
              <a:buNone/>
              <a:defRPr/>
            </a:lvl6pPr>
            <a:lvl7pPr indent="0" lvl="6" marL="0" algn="r">
              <a:spcBef>
                <a:spcPts val="0"/>
              </a:spcBef>
              <a:spcAft>
                <a:spcPts val="0"/>
              </a:spcAft>
              <a:buNone/>
              <a:defRPr/>
            </a:lvl7pPr>
            <a:lvl8pPr indent="0" lvl="7" marL="0" algn="r">
              <a:spcBef>
                <a:spcPts val="0"/>
              </a:spcBef>
              <a:spcAft>
                <a:spcPts val="0"/>
              </a:spcAft>
              <a:buNone/>
              <a:defRPr/>
            </a:lvl8pPr>
            <a:lvl9pPr indent="0" lvl="8" marL="0" algn="r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Titolo e testo verticale" type="vertTitleAndTx">
  <p:cSld name="VERTICAL_TITLE_AND_VERTICAL_TEXT"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25"/>
          <p:cNvSpPr txBox="1"/>
          <p:nvPr>
            <p:ph type="title"/>
          </p:nvPr>
        </p:nvSpPr>
        <p:spPr>
          <a:xfrm rot="5400000">
            <a:off x="4732337" y="2171700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0" name="Google Shape;80;p25"/>
          <p:cNvSpPr txBox="1"/>
          <p:nvPr>
            <p:ph idx="1" type="body"/>
          </p:nvPr>
        </p:nvSpPr>
        <p:spPr>
          <a:xfrm rot="5400000">
            <a:off x="541338" y="190501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1" name="Google Shape;81;p25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2" name="Google Shape;82;p25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3" name="Google Shape;83;p25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spcAft>
                <a:spcPts val="0"/>
              </a:spcAft>
              <a:buNone/>
              <a:defRPr/>
            </a:lvl1pPr>
            <a:lvl2pPr indent="0" lvl="1" marL="0" algn="r">
              <a:spcBef>
                <a:spcPts val="0"/>
              </a:spcBef>
              <a:spcAft>
                <a:spcPts val="0"/>
              </a:spcAft>
              <a:buNone/>
              <a:defRPr/>
            </a:lvl2pPr>
            <a:lvl3pPr indent="0" lvl="2" marL="0" algn="r">
              <a:spcBef>
                <a:spcPts val="0"/>
              </a:spcBef>
              <a:spcAft>
                <a:spcPts val="0"/>
              </a:spcAft>
              <a:buNone/>
              <a:defRPr/>
            </a:lvl3pPr>
            <a:lvl4pPr indent="0" lvl="3" marL="0" algn="r">
              <a:spcBef>
                <a:spcPts val="0"/>
              </a:spcBef>
              <a:spcAft>
                <a:spcPts val="0"/>
              </a:spcAft>
              <a:buNone/>
              <a:defRPr/>
            </a:lvl4pPr>
            <a:lvl5pPr indent="0" lvl="4" marL="0" algn="r">
              <a:spcBef>
                <a:spcPts val="0"/>
              </a:spcBef>
              <a:spcAft>
                <a:spcPts val="0"/>
              </a:spcAft>
              <a:buNone/>
              <a:defRPr/>
            </a:lvl5pPr>
            <a:lvl6pPr indent="0" lvl="5" marL="0" algn="r">
              <a:spcBef>
                <a:spcPts val="0"/>
              </a:spcBef>
              <a:spcAft>
                <a:spcPts val="0"/>
              </a:spcAft>
              <a:buNone/>
              <a:defRPr/>
            </a:lvl6pPr>
            <a:lvl7pPr indent="0" lvl="6" marL="0" algn="r">
              <a:spcBef>
                <a:spcPts val="0"/>
              </a:spcBef>
              <a:spcAft>
                <a:spcPts val="0"/>
              </a:spcAft>
              <a:buNone/>
              <a:defRPr/>
            </a:lvl7pPr>
            <a:lvl8pPr indent="0" lvl="7" marL="0" algn="r">
              <a:spcBef>
                <a:spcPts val="0"/>
              </a:spcBef>
              <a:spcAft>
                <a:spcPts val="0"/>
              </a:spcAft>
              <a:buNone/>
              <a:defRPr/>
            </a:lvl8pPr>
            <a:lvl9pPr indent="0" lvl="8" marL="0" algn="r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olo e contenuto" type="obj">
  <p:cSld name="OBJECT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16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" name="Google Shape;23;p16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4" name="Google Shape;24;p16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16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spcAft>
                <a:spcPts val="0"/>
              </a:spcAft>
              <a:buNone/>
              <a:defRPr/>
            </a:lvl1pPr>
            <a:lvl2pPr indent="0" lvl="1" marL="0" algn="r">
              <a:spcBef>
                <a:spcPts val="0"/>
              </a:spcBef>
              <a:spcAft>
                <a:spcPts val="0"/>
              </a:spcAft>
              <a:buNone/>
              <a:defRPr/>
            </a:lvl2pPr>
            <a:lvl3pPr indent="0" lvl="2" marL="0" algn="r">
              <a:spcBef>
                <a:spcPts val="0"/>
              </a:spcBef>
              <a:spcAft>
                <a:spcPts val="0"/>
              </a:spcAft>
              <a:buNone/>
              <a:defRPr/>
            </a:lvl3pPr>
            <a:lvl4pPr indent="0" lvl="3" marL="0" algn="r">
              <a:spcBef>
                <a:spcPts val="0"/>
              </a:spcBef>
              <a:spcAft>
                <a:spcPts val="0"/>
              </a:spcAft>
              <a:buNone/>
              <a:defRPr/>
            </a:lvl4pPr>
            <a:lvl5pPr indent="0" lvl="4" marL="0" algn="r">
              <a:spcBef>
                <a:spcPts val="0"/>
              </a:spcBef>
              <a:spcAft>
                <a:spcPts val="0"/>
              </a:spcAft>
              <a:buNone/>
              <a:defRPr/>
            </a:lvl5pPr>
            <a:lvl6pPr indent="0" lvl="5" marL="0" algn="r">
              <a:spcBef>
                <a:spcPts val="0"/>
              </a:spcBef>
              <a:spcAft>
                <a:spcPts val="0"/>
              </a:spcAft>
              <a:buNone/>
              <a:defRPr/>
            </a:lvl6pPr>
            <a:lvl7pPr indent="0" lvl="6" marL="0" algn="r">
              <a:spcBef>
                <a:spcPts val="0"/>
              </a:spcBef>
              <a:spcAft>
                <a:spcPts val="0"/>
              </a:spcAft>
              <a:buNone/>
              <a:defRPr/>
            </a:lvl7pPr>
            <a:lvl8pPr indent="0" lvl="7" marL="0" algn="r">
              <a:spcBef>
                <a:spcPts val="0"/>
              </a:spcBef>
              <a:spcAft>
                <a:spcPts val="0"/>
              </a:spcAft>
              <a:buNone/>
              <a:defRPr/>
            </a:lvl8pPr>
            <a:lvl9pPr indent="0" lvl="8" marL="0" algn="r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6" name="Google Shape;26;p16"/>
          <p:cNvSpPr txBox="1"/>
          <p:nvPr>
            <p:ph idx="11" type="ftr"/>
          </p:nvPr>
        </p:nvSpPr>
        <p:spPr>
          <a:xfrm>
            <a:off x="2771800" y="6356350"/>
            <a:ext cx="3464024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1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ntestazione sezione" type="secHead">
  <p:cSld name="SECTION_HEADER"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17"/>
          <p:cNvSpPr txBox="1"/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b="1" sz="4000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" name="Google Shape;29;p17"/>
          <p:cNvSpPr txBox="1"/>
          <p:nvPr>
            <p:ph idx="1" type="body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indent="-228600" lvl="1" marL="914400" algn="l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indent="-228600" lvl="2" marL="1371600" algn="l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indent="-228600" lvl="3" marL="18288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indent="-228600" lvl="4" marL="22860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indent="-228600" lvl="5" marL="27432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indent="-228600" lvl="6" marL="32004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indent="-228600" lvl="7" marL="3657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indent="-228600" lvl="8" marL="41148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30" name="Google Shape;30;p17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17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" name="Google Shape;32;p17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spcAft>
                <a:spcPts val="0"/>
              </a:spcAft>
              <a:buNone/>
              <a:defRPr/>
            </a:lvl1pPr>
            <a:lvl2pPr indent="0" lvl="1" marL="0" algn="r">
              <a:spcBef>
                <a:spcPts val="0"/>
              </a:spcBef>
              <a:spcAft>
                <a:spcPts val="0"/>
              </a:spcAft>
              <a:buNone/>
              <a:defRPr/>
            </a:lvl2pPr>
            <a:lvl3pPr indent="0" lvl="2" marL="0" algn="r">
              <a:spcBef>
                <a:spcPts val="0"/>
              </a:spcBef>
              <a:spcAft>
                <a:spcPts val="0"/>
              </a:spcAft>
              <a:buNone/>
              <a:defRPr/>
            </a:lvl3pPr>
            <a:lvl4pPr indent="0" lvl="3" marL="0" algn="r">
              <a:spcBef>
                <a:spcPts val="0"/>
              </a:spcBef>
              <a:spcAft>
                <a:spcPts val="0"/>
              </a:spcAft>
              <a:buNone/>
              <a:defRPr/>
            </a:lvl4pPr>
            <a:lvl5pPr indent="0" lvl="4" marL="0" algn="r">
              <a:spcBef>
                <a:spcPts val="0"/>
              </a:spcBef>
              <a:spcAft>
                <a:spcPts val="0"/>
              </a:spcAft>
              <a:buNone/>
              <a:defRPr/>
            </a:lvl5pPr>
            <a:lvl6pPr indent="0" lvl="5" marL="0" algn="r">
              <a:spcBef>
                <a:spcPts val="0"/>
              </a:spcBef>
              <a:spcAft>
                <a:spcPts val="0"/>
              </a:spcAft>
              <a:buNone/>
              <a:defRPr/>
            </a:lvl6pPr>
            <a:lvl7pPr indent="0" lvl="6" marL="0" algn="r">
              <a:spcBef>
                <a:spcPts val="0"/>
              </a:spcBef>
              <a:spcAft>
                <a:spcPts val="0"/>
              </a:spcAft>
              <a:buNone/>
              <a:defRPr/>
            </a:lvl7pPr>
            <a:lvl8pPr indent="0" lvl="7" marL="0" algn="r">
              <a:spcBef>
                <a:spcPts val="0"/>
              </a:spcBef>
              <a:spcAft>
                <a:spcPts val="0"/>
              </a:spcAft>
              <a:buNone/>
              <a:defRPr/>
            </a:lvl8pPr>
            <a:lvl9pPr indent="0" lvl="8" marL="0" algn="r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ue contenuti" type="twoObj">
  <p:cSld name="TWO_OBJECTS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18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18"/>
          <p:cNvSpPr txBox="1"/>
          <p:nvPr>
            <p:ph idx="1" type="body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indent="-381000" lvl="1" marL="9144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indent="-355600" lvl="2" marL="1371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36" name="Google Shape;36;p18"/>
          <p:cNvSpPr txBox="1"/>
          <p:nvPr>
            <p:ph idx="2" type="body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indent="-381000" lvl="1" marL="9144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indent="-355600" lvl="2" marL="1371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37" name="Google Shape;37;p18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18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" name="Google Shape;39;p18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spcAft>
                <a:spcPts val="0"/>
              </a:spcAft>
              <a:buNone/>
              <a:defRPr/>
            </a:lvl1pPr>
            <a:lvl2pPr indent="0" lvl="1" marL="0" algn="r">
              <a:spcBef>
                <a:spcPts val="0"/>
              </a:spcBef>
              <a:spcAft>
                <a:spcPts val="0"/>
              </a:spcAft>
              <a:buNone/>
              <a:defRPr/>
            </a:lvl2pPr>
            <a:lvl3pPr indent="0" lvl="2" marL="0" algn="r">
              <a:spcBef>
                <a:spcPts val="0"/>
              </a:spcBef>
              <a:spcAft>
                <a:spcPts val="0"/>
              </a:spcAft>
              <a:buNone/>
              <a:defRPr/>
            </a:lvl3pPr>
            <a:lvl4pPr indent="0" lvl="3" marL="0" algn="r">
              <a:spcBef>
                <a:spcPts val="0"/>
              </a:spcBef>
              <a:spcAft>
                <a:spcPts val="0"/>
              </a:spcAft>
              <a:buNone/>
              <a:defRPr/>
            </a:lvl4pPr>
            <a:lvl5pPr indent="0" lvl="4" marL="0" algn="r">
              <a:spcBef>
                <a:spcPts val="0"/>
              </a:spcBef>
              <a:spcAft>
                <a:spcPts val="0"/>
              </a:spcAft>
              <a:buNone/>
              <a:defRPr/>
            </a:lvl5pPr>
            <a:lvl6pPr indent="0" lvl="5" marL="0" algn="r">
              <a:spcBef>
                <a:spcPts val="0"/>
              </a:spcBef>
              <a:spcAft>
                <a:spcPts val="0"/>
              </a:spcAft>
              <a:buNone/>
              <a:defRPr/>
            </a:lvl6pPr>
            <a:lvl7pPr indent="0" lvl="6" marL="0" algn="r">
              <a:spcBef>
                <a:spcPts val="0"/>
              </a:spcBef>
              <a:spcAft>
                <a:spcPts val="0"/>
              </a:spcAft>
              <a:buNone/>
              <a:defRPr/>
            </a:lvl7pPr>
            <a:lvl8pPr indent="0" lvl="7" marL="0" algn="r">
              <a:spcBef>
                <a:spcPts val="0"/>
              </a:spcBef>
              <a:spcAft>
                <a:spcPts val="0"/>
              </a:spcAft>
              <a:buNone/>
              <a:defRPr/>
            </a:lvl8pPr>
            <a:lvl9pPr indent="0" lvl="8" marL="0" algn="r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fronto" type="twoTxTwoObj">
  <p:cSld name="TWO_OBJECTS_WITH_TEXT"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19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2" name="Google Shape;42;p19"/>
          <p:cNvSpPr txBox="1"/>
          <p:nvPr>
            <p:ph idx="1" type="body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3" name="Google Shape;43;p19"/>
          <p:cNvSpPr txBox="1"/>
          <p:nvPr>
            <p:ph idx="2" type="body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55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302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indent="-3302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indent="-3302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44" name="Google Shape;44;p19"/>
          <p:cNvSpPr txBox="1"/>
          <p:nvPr>
            <p:ph idx="3" type="body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5" name="Google Shape;45;p19"/>
          <p:cNvSpPr txBox="1"/>
          <p:nvPr>
            <p:ph idx="4" type="body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55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302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indent="-3302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indent="-3302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46" name="Google Shape;46;p19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19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19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spcAft>
                <a:spcPts val="0"/>
              </a:spcAft>
              <a:buNone/>
              <a:defRPr/>
            </a:lvl1pPr>
            <a:lvl2pPr indent="0" lvl="1" marL="0" algn="r">
              <a:spcBef>
                <a:spcPts val="0"/>
              </a:spcBef>
              <a:spcAft>
                <a:spcPts val="0"/>
              </a:spcAft>
              <a:buNone/>
              <a:defRPr/>
            </a:lvl2pPr>
            <a:lvl3pPr indent="0" lvl="2" marL="0" algn="r">
              <a:spcBef>
                <a:spcPts val="0"/>
              </a:spcBef>
              <a:spcAft>
                <a:spcPts val="0"/>
              </a:spcAft>
              <a:buNone/>
              <a:defRPr/>
            </a:lvl3pPr>
            <a:lvl4pPr indent="0" lvl="3" marL="0" algn="r">
              <a:spcBef>
                <a:spcPts val="0"/>
              </a:spcBef>
              <a:spcAft>
                <a:spcPts val="0"/>
              </a:spcAft>
              <a:buNone/>
              <a:defRPr/>
            </a:lvl4pPr>
            <a:lvl5pPr indent="0" lvl="4" marL="0" algn="r">
              <a:spcBef>
                <a:spcPts val="0"/>
              </a:spcBef>
              <a:spcAft>
                <a:spcPts val="0"/>
              </a:spcAft>
              <a:buNone/>
              <a:defRPr/>
            </a:lvl5pPr>
            <a:lvl6pPr indent="0" lvl="5" marL="0" algn="r">
              <a:spcBef>
                <a:spcPts val="0"/>
              </a:spcBef>
              <a:spcAft>
                <a:spcPts val="0"/>
              </a:spcAft>
              <a:buNone/>
              <a:defRPr/>
            </a:lvl6pPr>
            <a:lvl7pPr indent="0" lvl="6" marL="0" algn="r">
              <a:spcBef>
                <a:spcPts val="0"/>
              </a:spcBef>
              <a:spcAft>
                <a:spcPts val="0"/>
              </a:spcAft>
              <a:buNone/>
              <a:defRPr/>
            </a:lvl7pPr>
            <a:lvl8pPr indent="0" lvl="7" marL="0" algn="r">
              <a:spcBef>
                <a:spcPts val="0"/>
              </a:spcBef>
              <a:spcAft>
                <a:spcPts val="0"/>
              </a:spcAft>
              <a:buNone/>
              <a:defRPr/>
            </a:lvl8pPr>
            <a:lvl9pPr indent="0" lvl="8" marL="0" algn="r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olo titolo" type="titleOnly">
  <p:cSld name="TITLE_ONLY"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20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1" name="Google Shape;51;p20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20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20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spcAft>
                <a:spcPts val="0"/>
              </a:spcAft>
              <a:buNone/>
              <a:defRPr/>
            </a:lvl1pPr>
            <a:lvl2pPr indent="0" lvl="1" marL="0" algn="r">
              <a:spcBef>
                <a:spcPts val="0"/>
              </a:spcBef>
              <a:spcAft>
                <a:spcPts val="0"/>
              </a:spcAft>
              <a:buNone/>
              <a:defRPr/>
            </a:lvl2pPr>
            <a:lvl3pPr indent="0" lvl="2" marL="0" algn="r">
              <a:spcBef>
                <a:spcPts val="0"/>
              </a:spcBef>
              <a:spcAft>
                <a:spcPts val="0"/>
              </a:spcAft>
              <a:buNone/>
              <a:defRPr/>
            </a:lvl3pPr>
            <a:lvl4pPr indent="0" lvl="3" marL="0" algn="r">
              <a:spcBef>
                <a:spcPts val="0"/>
              </a:spcBef>
              <a:spcAft>
                <a:spcPts val="0"/>
              </a:spcAft>
              <a:buNone/>
              <a:defRPr/>
            </a:lvl4pPr>
            <a:lvl5pPr indent="0" lvl="4" marL="0" algn="r">
              <a:spcBef>
                <a:spcPts val="0"/>
              </a:spcBef>
              <a:spcAft>
                <a:spcPts val="0"/>
              </a:spcAft>
              <a:buNone/>
              <a:defRPr/>
            </a:lvl5pPr>
            <a:lvl6pPr indent="0" lvl="5" marL="0" algn="r">
              <a:spcBef>
                <a:spcPts val="0"/>
              </a:spcBef>
              <a:spcAft>
                <a:spcPts val="0"/>
              </a:spcAft>
              <a:buNone/>
              <a:defRPr/>
            </a:lvl6pPr>
            <a:lvl7pPr indent="0" lvl="6" marL="0" algn="r">
              <a:spcBef>
                <a:spcPts val="0"/>
              </a:spcBef>
              <a:spcAft>
                <a:spcPts val="0"/>
              </a:spcAft>
              <a:buNone/>
              <a:defRPr/>
            </a:lvl7pPr>
            <a:lvl8pPr indent="0" lvl="7" marL="0" algn="r">
              <a:spcBef>
                <a:spcPts val="0"/>
              </a:spcBef>
              <a:spcAft>
                <a:spcPts val="0"/>
              </a:spcAft>
              <a:buNone/>
              <a:defRPr/>
            </a:lvl8pPr>
            <a:lvl9pPr indent="0" lvl="8" marL="0" algn="r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uota" type="blank">
  <p:cSld name="BLANK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21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21"/>
          <p:cNvSpPr txBox="1"/>
          <p:nvPr>
            <p:ph idx="11" type="ftr"/>
          </p:nvPr>
        </p:nvSpPr>
        <p:spPr>
          <a:xfrm>
            <a:off x="2987824" y="6356350"/>
            <a:ext cx="3312368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1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7" name="Google Shape;57;p21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spcAft>
                <a:spcPts val="0"/>
              </a:spcAft>
              <a:buNone/>
              <a:defRPr/>
            </a:lvl1pPr>
            <a:lvl2pPr indent="0" lvl="1" marL="0" algn="r">
              <a:spcBef>
                <a:spcPts val="0"/>
              </a:spcBef>
              <a:spcAft>
                <a:spcPts val="0"/>
              </a:spcAft>
              <a:buNone/>
              <a:defRPr/>
            </a:lvl2pPr>
            <a:lvl3pPr indent="0" lvl="2" marL="0" algn="r">
              <a:spcBef>
                <a:spcPts val="0"/>
              </a:spcBef>
              <a:spcAft>
                <a:spcPts val="0"/>
              </a:spcAft>
              <a:buNone/>
              <a:defRPr/>
            </a:lvl3pPr>
            <a:lvl4pPr indent="0" lvl="3" marL="0" algn="r">
              <a:spcBef>
                <a:spcPts val="0"/>
              </a:spcBef>
              <a:spcAft>
                <a:spcPts val="0"/>
              </a:spcAft>
              <a:buNone/>
              <a:defRPr/>
            </a:lvl4pPr>
            <a:lvl5pPr indent="0" lvl="4" marL="0" algn="r">
              <a:spcBef>
                <a:spcPts val="0"/>
              </a:spcBef>
              <a:spcAft>
                <a:spcPts val="0"/>
              </a:spcAft>
              <a:buNone/>
              <a:defRPr/>
            </a:lvl5pPr>
            <a:lvl6pPr indent="0" lvl="5" marL="0" algn="r">
              <a:spcBef>
                <a:spcPts val="0"/>
              </a:spcBef>
              <a:spcAft>
                <a:spcPts val="0"/>
              </a:spcAft>
              <a:buNone/>
              <a:defRPr/>
            </a:lvl6pPr>
            <a:lvl7pPr indent="0" lvl="6" marL="0" algn="r">
              <a:spcBef>
                <a:spcPts val="0"/>
              </a:spcBef>
              <a:spcAft>
                <a:spcPts val="0"/>
              </a:spcAft>
              <a:buNone/>
              <a:defRPr/>
            </a:lvl7pPr>
            <a:lvl8pPr indent="0" lvl="7" marL="0" algn="r">
              <a:spcBef>
                <a:spcPts val="0"/>
              </a:spcBef>
              <a:spcAft>
                <a:spcPts val="0"/>
              </a:spcAft>
              <a:buNone/>
              <a:defRPr/>
            </a:lvl8pPr>
            <a:lvl9pPr indent="0" lvl="8" marL="0" algn="r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uto con didascalia" type="objTx">
  <p:cSld name="OBJECT_WITH_CAPTION_TEXT"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22"/>
          <p:cNvSpPr txBox="1"/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b="1" sz="2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22"/>
          <p:cNvSpPr txBox="1"/>
          <p:nvPr>
            <p:ph idx="1" type="body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indent="-381000" lvl="2" marL="1371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indent="-355600" lvl="4" marL="22860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indent="-355600" lvl="5" marL="27432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61" name="Google Shape;61;p22"/>
          <p:cNvSpPr txBox="1"/>
          <p:nvPr>
            <p:ph idx="2" type="body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indent="-228600" lvl="2" marL="1371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indent="-228600" lvl="3" marL="1828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indent="-228600" lvl="4" marL="22860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indent="-228600" lvl="5" marL="27432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62" name="Google Shape;62;p22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22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4" name="Google Shape;64;p22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spcAft>
                <a:spcPts val="0"/>
              </a:spcAft>
              <a:buNone/>
              <a:defRPr/>
            </a:lvl1pPr>
            <a:lvl2pPr indent="0" lvl="1" marL="0" algn="r">
              <a:spcBef>
                <a:spcPts val="0"/>
              </a:spcBef>
              <a:spcAft>
                <a:spcPts val="0"/>
              </a:spcAft>
              <a:buNone/>
              <a:defRPr/>
            </a:lvl2pPr>
            <a:lvl3pPr indent="0" lvl="2" marL="0" algn="r">
              <a:spcBef>
                <a:spcPts val="0"/>
              </a:spcBef>
              <a:spcAft>
                <a:spcPts val="0"/>
              </a:spcAft>
              <a:buNone/>
              <a:defRPr/>
            </a:lvl3pPr>
            <a:lvl4pPr indent="0" lvl="3" marL="0" algn="r">
              <a:spcBef>
                <a:spcPts val="0"/>
              </a:spcBef>
              <a:spcAft>
                <a:spcPts val="0"/>
              </a:spcAft>
              <a:buNone/>
              <a:defRPr/>
            </a:lvl4pPr>
            <a:lvl5pPr indent="0" lvl="4" marL="0" algn="r">
              <a:spcBef>
                <a:spcPts val="0"/>
              </a:spcBef>
              <a:spcAft>
                <a:spcPts val="0"/>
              </a:spcAft>
              <a:buNone/>
              <a:defRPr/>
            </a:lvl5pPr>
            <a:lvl6pPr indent="0" lvl="5" marL="0" algn="r">
              <a:spcBef>
                <a:spcPts val="0"/>
              </a:spcBef>
              <a:spcAft>
                <a:spcPts val="0"/>
              </a:spcAft>
              <a:buNone/>
              <a:defRPr/>
            </a:lvl6pPr>
            <a:lvl7pPr indent="0" lvl="6" marL="0" algn="r">
              <a:spcBef>
                <a:spcPts val="0"/>
              </a:spcBef>
              <a:spcAft>
                <a:spcPts val="0"/>
              </a:spcAft>
              <a:buNone/>
              <a:defRPr/>
            </a:lvl7pPr>
            <a:lvl8pPr indent="0" lvl="7" marL="0" algn="r">
              <a:spcBef>
                <a:spcPts val="0"/>
              </a:spcBef>
              <a:spcAft>
                <a:spcPts val="0"/>
              </a:spcAft>
              <a:buNone/>
              <a:defRPr/>
            </a:lvl8pPr>
            <a:lvl9pPr indent="0" lvl="8" marL="0" algn="r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mmagine con didascalia" type="picTx">
  <p:cSld name="PICTURE_WITH_CAPTION_TEXT"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23"/>
          <p:cNvSpPr txBox="1"/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b="1" sz="2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23"/>
          <p:cNvSpPr/>
          <p:nvPr>
            <p:ph idx="2" type="pic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b="0" i="0" sz="32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1pPr>
            <a:lvl2pPr lvl="1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2pPr>
            <a:lvl3pPr lvl="2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3pPr>
            <a:lvl4pPr lvl="3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4pPr>
            <a:lvl5pPr lvl="4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5pPr>
            <a:lvl6pPr lvl="5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6pPr>
            <a:lvl7pPr lvl="6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7pPr>
            <a:lvl8pPr lvl="7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8pPr>
            <a:lvl9pPr lvl="8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9pPr>
          </a:lstStyle>
          <a:p/>
        </p:txBody>
      </p:sp>
      <p:sp>
        <p:nvSpPr>
          <p:cNvPr id="68" name="Google Shape;68;p23"/>
          <p:cNvSpPr txBox="1"/>
          <p:nvPr>
            <p:ph idx="1" type="body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indent="-228600" lvl="2" marL="1371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indent="-228600" lvl="3" marL="1828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indent="-228600" lvl="4" marL="22860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indent="-228600" lvl="5" marL="27432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69" name="Google Shape;69;p23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23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1" name="Google Shape;71;p23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spcAft>
                <a:spcPts val="0"/>
              </a:spcAft>
              <a:buNone/>
              <a:defRPr/>
            </a:lvl1pPr>
            <a:lvl2pPr indent="0" lvl="1" marL="0" algn="r">
              <a:spcBef>
                <a:spcPts val="0"/>
              </a:spcBef>
              <a:spcAft>
                <a:spcPts val="0"/>
              </a:spcAft>
              <a:buNone/>
              <a:defRPr/>
            </a:lvl2pPr>
            <a:lvl3pPr indent="0" lvl="2" marL="0" algn="r">
              <a:spcBef>
                <a:spcPts val="0"/>
              </a:spcBef>
              <a:spcAft>
                <a:spcPts val="0"/>
              </a:spcAft>
              <a:buNone/>
              <a:defRPr/>
            </a:lvl3pPr>
            <a:lvl4pPr indent="0" lvl="3" marL="0" algn="r">
              <a:spcBef>
                <a:spcPts val="0"/>
              </a:spcBef>
              <a:spcAft>
                <a:spcPts val="0"/>
              </a:spcAft>
              <a:buNone/>
              <a:defRPr/>
            </a:lvl4pPr>
            <a:lvl5pPr indent="0" lvl="4" marL="0" algn="r">
              <a:spcBef>
                <a:spcPts val="0"/>
              </a:spcBef>
              <a:spcAft>
                <a:spcPts val="0"/>
              </a:spcAft>
              <a:buNone/>
              <a:defRPr/>
            </a:lvl5pPr>
            <a:lvl6pPr indent="0" lvl="5" marL="0" algn="r">
              <a:spcBef>
                <a:spcPts val="0"/>
              </a:spcBef>
              <a:spcAft>
                <a:spcPts val="0"/>
              </a:spcAft>
              <a:buNone/>
              <a:defRPr/>
            </a:lvl6pPr>
            <a:lvl7pPr indent="0" lvl="6" marL="0" algn="r">
              <a:spcBef>
                <a:spcPts val="0"/>
              </a:spcBef>
              <a:spcAft>
                <a:spcPts val="0"/>
              </a:spcAft>
              <a:buNone/>
              <a:defRPr/>
            </a:lvl7pPr>
            <a:lvl8pPr indent="0" lvl="7" marL="0" algn="r">
              <a:spcBef>
                <a:spcPts val="0"/>
              </a:spcBef>
              <a:spcAft>
                <a:spcPts val="0"/>
              </a:spcAft>
              <a:buNone/>
              <a:defRPr/>
            </a:lvl8pPr>
            <a:lvl9pPr indent="0" lvl="8" marL="0" algn="r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4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1" name="Google Shape;11;p14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1pPr>
            <a:lvl2pPr indent="-406400" lvl="1" marL="9144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2pPr>
            <a:lvl3pPr indent="-3810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9pPr>
          </a:lstStyle>
          <a:p/>
        </p:txBody>
      </p:sp>
      <p:sp>
        <p:nvSpPr>
          <p:cNvPr id="12" name="Google Shape;12;p14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9pPr>
          </a:lstStyle>
          <a:p/>
        </p:txBody>
      </p:sp>
      <p:sp>
        <p:nvSpPr>
          <p:cNvPr id="13" name="Google Shape;13;p14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9pPr>
          </a:lstStyle>
          <a:p/>
        </p:txBody>
      </p:sp>
      <p:sp>
        <p:nvSpPr>
          <p:cNvPr id="14" name="Google Shape;14;p14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888888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1pPr>
            <a:lvl2pPr indent="0" lvl="1" marL="0" marR="0" rtl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888888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2pPr>
            <a:lvl3pPr indent="0" lvl="2" marL="0" marR="0" rtl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888888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3pPr>
            <a:lvl4pPr indent="0" lvl="3" marL="0" marR="0" rtl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888888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4pPr>
            <a:lvl5pPr indent="0" lvl="4" marL="0" marR="0" rtl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888888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5pPr>
            <a:lvl6pPr indent="0" lvl="5" marL="0" marR="0" rtl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888888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6pPr>
            <a:lvl7pPr indent="0" lvl="6" marL="0" marR="0" rtl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888888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7pPr>
            <a:lvl8pPr indent="0" lvl="7" marL="0" marR="0" rtl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888888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8pPr>
            <a:lvl9pPr indent="0" lvl="8" marL="0" marR="0" rtl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888888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.png"/><Relationship Id="rId4" Type="http://schemas.openxmlformats.org/officeDocument/2006/relationships/image" Target="../media/image1.jp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3.png"/><Relationship Id="rId4" Type="http://schemas.openxmlformats.org/officeDocument/2006/relationships/image" Target="../media/image1.jpg"/><Relationship Id="rId5" Type="http://schemas.openxmlformats.org/officeDocument/2006/relationships/image" Target="../media/image11.png"/><Relationship Id="rId6" Type="http://schemas.openxmlformats.org/officeDocument/2006/relationships/image" Target="../media/image12.png"/><Relationship Id="rId7" Type="http://schemas.openxmlformats.org/officeDocument/2006/relationships/image" Target="../media/image7.png"/><Relationship Id="rId8" Type="http://schemas.openxmlformats.org/officeDocument/2006/relationships/image" Target="../media/image9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3.png"/><Relationship Id="rId4" Type="http://schemas.openxmlformats.org/officeDocument/2006/relationships/image" Target="../media/image1.jp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3.png"/><Relationship Id="rId4" Type="http://schemas.openxmlformats.org/officeDocument/2006/relationships/image" Target="../media/image1.jpg"/><Relationship Id="rId5" Type="http://schemas.openxmlformats.org/officeDocument/2006/relationships/image" Target="../media/image8.png"/><Relationship Id="rId6" Type="http://schemas.openxmlformats.org/officeDocument/2006/relationships/image" Target="../media/image6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3.png"/><Relationship Id="rId4" Type="http://schemas.openxmlformats.org/officeDocument/2006/relationships/image" Target="../media/image1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3.png"/><Relationship Id="rId4" Type="http://schemas.openxmlformats.org/officeDocument/2006/relationships/image" Target="../media/image1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3.png"/><Relationship Id="rId4" Type="http://schemas.openxmlformats.org/officeDocument/2006/relationships/image" Target="../media/image1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3.png"/><Relationship Id="rId4" Type="http://schemas.openxmlformats.org/officeDocument/2006/relationships/image" Target="../media/image1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3.png"/><Relationship Id="rId4" Type="http://schemas.openxmlformats.org/officeDocument/2006/relationships/image" Target="../media/image1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3.png"/><Relationship Id="rId4" Type="http://schemas.openxmlformats.org/officeDocument/2006/relationships/image" Target="../media/image1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3.png"/><Relationship Id="rId4" Type="http://schemas.openxmlformats.org/officeDocument/2006/relationships/image" Target="../media/image1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3.png"/><Relationship Id="rId4" Type="http://schemas.openxmlformats.org/officeDocument/2006/relationships/image" Target="../media/image1.jp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3.png"/><Relationship Id="rId4" Type="http://schemas.openxmlformats.org/officeDocument/2006/relationships/image" Target="../media/image1.jpg"/><Relationship Id="rId9" Type="http://schemas.openxmlformats.org/officeDocument/2006/relationships/image" Target="../media/image14.png"/><Relationship Id="rId5" Type="http://schemas.openxmlformats.org/officeDocument/2006/relationships/image" Target="../media/image5.png"/><Relationship Id="rId6" Type="http://schemas.openxmlformats.org/officeDocument/2006/relationships/image" Target="../media/image4.png"/><Relationship Id="rId7" Type="http://schemas.openxmlformats.org/officeDocument/2006/relationships/image" Target="../media/image10.png"/><Relationship Id="rId8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"/>
          <p:cNvSpPr txBox="1"/>
          <p:nvPr/>
        </p:nvSpPr>
        <p:spPr>
          <a:xfrm>
            <a:off x="107504" y="1628774"/>
            <a:ext cx="8785225" cy="181588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       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                                       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  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-US" sz="20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                                       </a:t>
            </a:r>
            <a:endParaRPr b="0" i="1" sz="2000" u="none" cap="none" strike="noStrike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1" lang="en-US" sz="20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                                 </a:t>
            </a:r>
            <a:endParaRPr b="0" i="0" sz="2000" u="none" cap="none" strike="noStrike">
              <a:solidFill>
                <a:schemeClr val="dk1"/>
              </a:solidFill>
              <a:latin typeface="Merriweather Sans"/>
              <a:ea typeface="Merriweather Sans"/>
              <a:cs typeface="Merriweather Sans"/>
              <a:sym typeface="Merriweather Sans"/>
            </a:endParaRPr>
          </a:p>
        </p:txBody>
      </p:sp>
      <p:sp>
        <p:nvSpPr>
          <p:cNvPr id="90" name="Google Shape;90;p1"/>
          <p:cNvSpPr txBox="1"/>
          <p:nvPr/>
        </p:nvSpPr>
        <p:spPr>
          <a:xfrm>
            <a:off x="827584" y="2204864"/>
            <a:ext cx="7632848" cy="206210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0" sz="2000" u="none" cap="none" strike="noStrike">
              <a:solidFill>
                <a:schemeClr val="dk1"/>
              </a:solidFill>
              <a:latin typeface="Merriweather Sans"/>
              <a:ea typeface="Merriweather Sans"/>
              <a:cs typeface="Merriweather Sans"/>
              <a:sym typeface="Merriweather Sans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600" u="none" cap="none" strike="noStrik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rPr>
              <a:t>WP4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600" u="none" cap="none" strike="noStrik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rPr>
              <a:t>UNI-TEL curriculum modernization</a:t>
            </a:r>
            <a:endParaRPr/>
          </a:p>
        </p:txBody>
      </p:sp>
      <p:sp>
        <p:nvSpPr>
          <p:cNvPr id="91" name="Google Shape;91;p1"/>
          <p:cNvSpPr txBox="1"/>
          <p:nvPr/>
        </p:nvSpPr>
        <p:spPr>
          <a:xfrm>
            <a:off x="647564" y="4653136"/>
            <a:ext cx="7992888" cy="193899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400" u="none" cap="none" strike="noStrik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rPr>
              <a:t>Prof. Matteo Martini 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400" u="none" cap="none" strike="noStrik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rPr>
              <a:t>Università degli Sudi Guglielmo Marconi, Rome, Italy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Merriweather Sans"/>
              <a:ea typeface="Merriweather Sans"/>
              <a:cs typeface="Merriweather Sans"/>
              <a:sym typeface="Merriweather Sans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400" u="none" cap="none" strike="noStrik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rPr>
              <a:t>UNI-TEL online kick-off meeting 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400" u="none" cap="none" strike="noStrik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rPr>
              <a:t>1-2 February 2021</a:t>
            </a:r>
            <a:endParaRPr/>
          </a:p>
        </p:txBody>
      </p:sp>
      <p:pic>
        <p:nvPicPr>
          <p:cNvPr descr="e6vczs.jpg.png" id="92" name="Google Shape;92;p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405626" y="302183"/>
            <a:ext cx="1545657" cy="145871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jaune.jpg" id="93" name="Google Shape;93;p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77663" y="302183"/>
            <a:ext cx="2158897" cy="145871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5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p10"/>
          <p:cNvSpPr txBox="1"/>
          <p:nvPr>
            <p:ph idx="12" type="sldNum"/>
          </p:nvPr>
        </p:nvSpPr>
        <p:spPr>
          <a:xfrm>
            <a:off x="6686872" y="6453336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>
                <a:solidFill>
                  <a:schemeClr val="dk1"/>
                </a:solidFill>
              </a:rPr>
              <a:t>‹#›</a:t>
            </a:fld>
            <a:endParaRPr>
              <a:solidFill>
                <a:schemeClr val="dk1"/>
              </a:solidFill>
            </a:endParaRPr>
          </a:p>
        </p:txBody>
      </p:sp>
      <p:pic>
        <p:nvPicPr>
          <p:cNvPr descr="e6vczs.jpg.png" id="227" name="Google Shape;227;p1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172400" y="116632"/>
            <a:ext cx="841303" cy="79398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28" name="Google Shape;228;p10"/>
          <p:cNvCxnSpPr/>
          <p:nvPr/>
        </p:nvCxnSpPr>
        <p:spPr>
          <a:xfrm>
            <a:off x="1115616" y="764704"/>
            <a:ext cx="6840760" cy="0"/>
          </a:xfrm>
          <a:prstGeom prst="straightConnector1">
            <a:avLst/>
          </a:prstGeom>
          <a:noFill/>
          <a:ln cap="flat" cmpd="sng" w="79375">
            <a:solidFill>
              <a:srgbClr val="002060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229" name="Google Shape;229;p10"/>
          <p:cNvSpPr/>
          <p:nvPr/>
        </p:nvSpPr>
        <p:spPr>
          <a:xfrm>
            <a:off x="1943708" y="202996"/>
            <a:ext cx="5544616" cy="504056"/>
          </a:xfrm>
          <a:prstGeom prst="roundRect">
            <a:avLst>
              <a:gd fmla="val 16667" name="adj"/>
            </a:avLst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Modernisation and internationalisation of Iranian HEIs via collaborative TEL-based curriculum development in engineering and STEM/UNI-TEL</a:t>
            </a:r>
            <a:endParaRPr b="1" sz="1200">
              <a:solidFill>
                <a:schemeClr val="dk1"/>
              </a:solidFill>
              <a:latin typeface="Merriweather Sans"/>
              <a:ea typeface="Merriweather Sans"/>
              <a:cs typeface="Merriweather Sans"/>
              <a:sym typeface="Merriweather Sans"/>
            </a:endParaRPr>
          </a:p>
        </p:txBody>
      </p:sp>
      <p:sp>
        <p:nvSpPr>
          <p:cNvPr id="230" name="Google Shape;230;p10"/>
          <p:cNvSpPr/>
          <p:nvPr/>
        </p:nvSpPr>
        <p:spPr>
          <a:xfrm>
            <a:off x="179512" y="6381328"/>
            <a:ext cx="8352928" cy="504056"/>
          </a:xfrm>
          <a:prstGeom prst="roundRect">
            <a:avLst>
              <a:gd fmla="val 16667" name="adj"/>
            </a:avLst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200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rPr>
              <a:t>Matteo Martini  	       	        Online Kick-off, 1-2 February 2021</a:t>
            </a:r>
            <a:endParaRPr/>
          </a:p>
        </p:txBody>
      </p:sp>
      <p:cxnSp>
        <p:nvCxnSpPr>
          <p:cNvPr id="231" name="Google Shape;231;p10"/>
          <p:cNvCxnSpPr/>
          <p:nvPr/>
        </p:nvCxnSpPr>
        <p:spPr>
          <a:xfrm>
            <a:off x="251520" y="6453336"/>
            <a:ext cx="8712968" cy="0"/>
          </a:xfrm>
          <a:prstGeom prst="straightConnector1">
            <a:avLst/>
          </a:prstGeom>
          <a:noFill/>
          <a:ln cap="flat" cmpd="sng" w="25400">
            <a:solidFill>
              <a:srgbClr val="006600"/>
            </a:solidFill>
            <a:prstDash val="solid"/>
            <a:round/>
            <a:headEnd len="sm" w="sm" type="none"/>
            <a:tailEnd len="sm" w="sm" type="none"/>
          </a:ln>
          <a:effectLst>
            <a:outerShdw blurRad="40000" rotWithShape="0" dir="5400000" dist="20000">
              <a:srgbClr val="000000">
                <a:alpha val="37647"/>
              </a:srgbClr>
            </a:outerShdw>
          </a:effectLst>
        </p:spPr>
      </p:cxnSp>
      <p:sp>
        <p:nvSpPr>
          <p:cNvPr id="232" name="Google Shape;232;p10"/>
          <p:cNvSpPr/>
          <p:nvPr/>
        </p:nvSpPr>
        <p:spPr>
          <a:xfrm>
            <a:off x="1029419" y="4154556"/>
            <a:ext cx="3470575" cy="5847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‘In an unceasing search for innovating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higher education’</a:t>
            </a:r>
            <a:endParaRPr/>
          </a:p>
        </p:txBody>
      </p:sp>
      <p:pic>
        <p:nvPicPr>
          <p:cNvPr descr="jaune.jpg" id="233" name="Google Shape;233;p1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3115" y="75140"/>
            <a:ext cx="939800" cy="635000"/>
          </a:xfrm>
          <a:prstGeom prst="rect">
            <a:avLst/>
          </a:prstGeom>
          <a:noFill/>
          <a:ln>
            <a:noFill/>
          </a:ln>
        </p:spPr>
      </p:pic>
      <p:sp>
        <p:nvSpPr>
          <p:cNvPr id="234" name="Google Shape;234;p10"/>
          <p:cNvSpPr txBox="1"/>
          <p:nvPr/>
        </p:nvSpPr>
        <p:spPr>
          <a:xfrm>
            <a:off x="3498573" y="1066385"/>
            <a:ext cx="2218877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rPr>
              <a:t>Remote Labs</a:t>
            </a:r>
            <a:endParaRPr/>
          </a:p>
        </p:txBody>
      </p:sp>
      <p:pic>
        <p:nvPicPr>
          <p:cNvPr id="235" name="Google Shape;235;p10"/>
          <p:cNvPicPr preferRelativeResize="0"/>
          <p:nvPr/>
        </p:nvPicPr>
        <p:blipFill rotWithShape="1">
          <a:blip r:embed="rId5">
            <a:alphaModFix/>
          </a:blip>
          <a:srcRect b="3882" l="0" r="0" t="6594"/>
          <a:stretch/>
        </p:blipFill>
        <p:spPr>
          <a:xfrm>
            <a:off x="4720296" y="1883151"/>
            <a:ext cx="4316200" cy="2180412"/>
          </a:xfrm>
          <a:prstGeom prst="rect">
            <a:avLst/>
          </a:prstGeom>
          <a:noFill/>
          <a:ln>
            <a:noFill/>
          </a:ln>
        </p:spPr>
      </p:pic>
      <p:pic>
        <p:nvPicPr>
          <p:cNvPr id="236" name="Google Shape;236;p10"/>
          <p:cNvPicPr preferRelativeResize="0"/>
          <p:nvPr>
            <p:ph idx="1" type="body"/>
          </p:nvPr>
        </p:nvPicPr>
        <p:blipFill rotWithShape="1">
          <a:blip r:embed="rId6">
            <a:alphaModFix/>
          </a:blip>
          <a:srcRect b="9593" l="0" r="0" t="7255"/>
          <a:stretch/>
        </p:blipFill>
        <p:spPr>
          <a:xfrm>
            <a:off x="107504" y="1883151"/>
            <a:ext cx="4316199" cy="2180412"/>
          </a:xfrm>
          <a:prstGeom prst="rect">
            <a:avLst/>
          </a:prstGeom>
          <a:noFill/>
          <a:ln>
            <a:noFill/>
          </a:ln>
        </p:spPr>
      </p:pic>
      <p:pic>
        <p:nvPicPr>
          <p:cNvPr id="237" name="Google Shape;237;p10"/>
          <p:cNvPicPr preferRelativeResize="0"/>
          <p:nvPr/>
        </p:nvPicPr>
        <p:blipFill rotWithShape="1">
          <a:blip r:embed="rId7">
            <a:alphaModFix/>
          </a:blip>
          <a:srcRect b="4761" l="0" r="0" t="5900"/>
          <a:stretch/>
        </p:blipFill>
        <p:spPr>
          <a:xfrm>
            <a:off x="107504" y="4219198"/>
            <a:ext cx="4316199" cy="2162130"/>
          </a:xfrm>
          <a:prstGeom prst="rect">
            <a:avLst/>
          </a:prstGeom>
          <a:noFill/>
          <a:ln>
            <a:noFill/>
          </a:ln>
        </p:spPr>
      </p:pic>
      <p:pic>
        <p:nvPicPr>
          <p:cNvPr id="238" name="Google Shape;238;p10"/>
          <p:cNvPicPr preferRelativeResize="0"/>
          <p:nvPr/>
        </p:nvPicPr>
        <p:blipFill rotWithShape="1">
          <a:blip r:embed="rId8">
            <a:alphaModFix/>
          </a:blip>
          <a:srcRect b="5977" l="0" r="0" t="6880"/>
          <a:stretch/>
        </p:blipFill>
        <p:spPr>
          <a:xfrm>
            <a:off x="4716017" y="4219198"/>
            <a:ext cx="4248472" cy="212156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3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Google Shape;244;p11"/>
          <p:cNvSpPr txBox="1"/>
          <p:nvPr>
            <p:ph idx="12" type="sldNum"/>
          </p:nvPr>
        </p:nvSpPr>
        <p:spPr>
          <a:xfrm>
            <a:off x="6686872" y="6453336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>
                <a:solidFill>
                  <a:schemeClr val="dk1"/>
                </a:solidFill>
              </a:rPr>
              <a:t>‹#›</a:t>
            </a:fld>
            <a:endParaRPr>
              <a:solidFill>
                <a:schemeClr val="dk1"/>
              </a:solidFill>
            </a:endParaRPr>
          </a:p>
        </p:txBody>
      </p:sp>
      <p:pic>
        <p:nvPicPr>
          <p:cNvPr descr="e6vczs.jpg.png" id="245" name="Google Shape;245;p1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172400" y="116632"/>
            <a:ext cx="841303" cy="79398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46" name="Google Shape;246;p11"/>
          <p:cNvCxnSpPr/>
          <p:nvPr/>
        </p:nvCxnSpPr>
        <p:spPr>
          <a:xfrm>
            <a:off x="1115616" y="764704"/>
            <a:ext cx="6840760" cy="0"/>
          </a:xfrm>
          <a:prstGeom prst="straightConnector1">
            <a:avLst/>
          </a:prstGeom>
          <a:noFill/>
          <a:ln cap="flat" cmpd="sng" w="79375">
            <a:solidFill>
              <a:srgbClr val="002060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247" name="Google Shape;247;p11"/>
          <p:cNvSpPr/>
          <p:nvPr/>
        </p:nvSpPr>
        <p:spPr>
          <a:xfrm>
            <a:off x="1943708" y="202996"/>
            <a:ext cx="5544616" cy="504056"/>
          </a:xfrm>
          <a:prstGeom prst="roundRect">
            <a:avLst>
              <a:gd fmla="val 16667" name="adj"/>
            </a:avLst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Modernisation and internationalisation of Iranian HEIs via collaborative TEL-based curriculum development in engineering and STEM/UNI-TEL</a:t>
            </a:r>
            <a:endParaRPr b="1" sz="1200">
              <a:solidFill>
                <a:schemeClr val="dk1"/>
              </a:solidFill>
              <a:latin typeface="Merriweather Sans"/>
              <a:ea typeface="Merriweather Sans"/>
              <a:cs typeface="Merriweather Sans"/>
              <a:sym typeface="Merriweather Sans"/>
            </a:endParaRPr>
          </a:p>
        </p:txBody>
      </p:sp>
      <p:sp>
        <p:nvSpPr>
          <p:cNvPr id="248" name="Google Shape;248;p11"/>
          <p:cNvSpPr/>
          <p:nvPr/>
        </p:nvSpPr>
        <p:spPr>
          <a:xfrm>
            <a:off x="179512" y="6381328"/>
            <a:ext cx="8352928" cy="504056"/>
          </a:xfrm>
          <a:prstGeom prst="roundRect">
            <a:avLst>
              <a:gd fmla="val 16667" name="adj"/>
            </a:avLst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200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rPr>
              <a:t>Matteo Martini  	       	        Online Kick-off, 1-2 February 2021</a:t>
            </a:r>
            <a:endParaRPr/>
          </a:p>
        </p:txBody>
      </p:sp>
      <p:cxnSp>
        <p:nvCxnSpPr>
          <p:cNvPr id="249" name="Google Shape;249;p11"/>
          <p:cNvCxnSpPr/>
          <p:nvPr/>
        </p:nvCxnSpPr>
        <p:spPr>
          <a:xfrm>
            <a:off x="251520" y="6453336"/>
            <a:ext cx="8712968" cy="0"/>
          </a:xfrm>
          <a:prstGeom prst="straightConnector1">
            <a:avLst/>
          </a:prstGeom>
          <a:noFill/>
          <a:ln cap="flat" cmpd="sng" w="25400">
            <a:solidFill>
              <a:srgbClr val="006600"/>
            </a:solidFill>
            <a:prstDash val="solid"/>
            <a:round/>
            <a:headEnd len="sm" w="sm" type="none"/>
            <a:tailEnd len="sm" w="sm" type="none"/>
          </a:ln>
          <a:effectLst>
            <a:outerShdw blurRad="40000" rotWithShape="0" dir="5400000" dist="20000">
              <a:srgbClr val="000000">
                <a:alpha val="37647"/>
              </a:srgbClr>
            </a:outerShdw>
          </a:effectLst>
        </p:spPr>
      </p:cxnSp>
      <p:sp>
        <p:nvSpPr>
          <p:cNvPr id="250" name="Google Shape;250;p11"/>
          <p:cNvSpPr/>
          <p:nvPr/>
        </p:nvSpPr>
        <p:spPr>
          <a:xfrm>
            <a:off x="1029419" y="4154556"/>
            <a:ext cx="3470575" cy="5847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‘In an unceasing search for innovating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higher education’</a:t>
            </a:r>
            <a:endParaRPr/>
          </a:p>
        </p:txBody>
      </p:sp>
      <p:pic>
        <p:nvPicPr>
          <p:cNvPr descr="jaune.jpg" id="251" name="Google Shape;251;p1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3115" y="75140"/>
            <a:ext cx="939800" cy="635000"/>
          </a:xfrm>
          <a:prstGeom prst="rect">
            <a:avLst/>
          </a:prstGeom>
          <a:noFill/>
          <a:ln>
            <a:noFill/>
          </a:ln>
        </p:spPr>
      </p:pic>
      <p:sp>
        <p:nvSpPr>
          <p:cNvPr id="252" name="Google Shape;252;p11"/>
          <p:cNvSpPr txBox="1"/>
          <p:nvPr/>
        </p:nvSpPr>
        <p:spPr>
          <a:xfrm>
            <a:off x="326783" y="1905632"/>
            <a:ext cx="8170555" cy="397031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800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rPr>
              <a:t>The results of piloting will be compared, analyzed, processed and reported into the piloting report (Dev 4.2) at the end of the activity.</a:t>
            </a:r>
            <a:endParaRPr/>
          </a:p>
          <a:p>
            <a:pPr indent="-1714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Merriweather Sans"/>
              <a:ea typeface="Merriweather Sans"/>
              <a:cs typeface="Merriweather Sans"/>
              <a:sym typeface="Merriweather Sans"/>
            </a:endParaRPr>
          </a:p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800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rPr>
              <a:t>Lecturers and students will have the opportunity to interact into the Project e-platform social area with appropriate posts and will be part of different focus groups among peers and Piloting Team. </a:t>
            </a:r>
            <a:endParaRPr/>
          </a:p>
          <a:p>
            <a:pPr indent="-1714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Merriweather Sans"/>
              <a:ea typeface="Merriweather Sans"/>
              <a:cs typeface="Merriweather Sans"/>
              <a:sym typeface="Merriweather Sans"/>
            </a:endParaRPr>
          </a:p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800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rPr>
              <a:t>They also will be called to fill questionnaires and surveys for evaluation purposes. </a:t>
            </a:r>
            <a:endParaRPr/>
          </a:p>
          <a:p>
            <a:pPr indent="-1714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Merriweather Sans"/>
              <a:ea typeface="Merriweather Sans"/>
              <a:cs typeface="Merriweather Sans"/>
              <a:sym typeface="Merriweather Sans"/>
            </a:endParaRPr>
          </a:p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800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rPr>
              <a:t>The modernized courses need to be compliant with the Quality assurance standards for TEL as highlighted in one of the modules of the e-course that will especially focus on this topic. </a:t>
            </a:r>
            <a:endParaRPr sz="1800">
              <a:solidFill>
                <a:schemeClr val="dk1"/>
              </a:solidFill>
              <a:latin typeface="Merriweather Sans"/>
              <a:ea typeface="Merriweather Sans"/>
              <a:cs typeface="Merriweather Sans"/>
              <a:sym typeface="Merriweather Sans"/>
            </a:endParaRPr>
          </a:p>
          <a:p>
            <a:pPr indent="-1714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Merriweather Sans"/>
              <a:ea typeface="Merriweather Sans"/>
              <a:cs typeface="Merriweather Sans"/>
              <a:sym typeface="Merriweather Sans"/>
            </a:endParaRPr>
          </a:p>
        </p:txBody>
      </p:sp>
      <p:sp>
        <p:nvSpPr>
          <p:cNvPr id="253" name="Google Shape;253;p11"/>
          <p:cNvSpPr txBox="1"/>
          <p:nvPr/>
        </p:nvSpPr>
        <p:spPr>
          <a:xfrm>
            <a:off x="2463038" y="1066385"/>
            <a:ext cx="4289957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rPr>
              <a:t>Piloting additional results</a:t>
            </a:r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8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Google Shape;259;p12"/>
          <p:cNvSpPr txBox="1"/>
          <p:nvPr>
            <p:ph idx="12" type="sldNum"/>
          </p:nvPr>
        </p:nvSpPr>
        <p:spPr>
          <a:xfrm>
            <a:off x="6686872" y="6453336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>
                <a:solidFill>
                  <a:schemeClr val="dk1"/>
                </a:solidFill>
              </a:rPr>
              <a:t>‹#›</a:t>
            </a:fld>
            <a:endParaRPr>
              <a:solidFill>
                <a:schemeClr val="dk1"/>
              </a:solidFill>
            </a:endParaRPr>
          </a:p>
        </p:txBody>
      </p:sp>
      <p:pic>
        <p:nvPicPr>
          <p:cNvPr descr="e6vczs.jpg.png" id="260" name="Google Shape;260;p1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172400" y="116632"/>
            <a:ext cx="841303" cy="79398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61" name="Google Shape;261;p12"/>
          <p:cNvCxnSpPr/>
          <p:nvPr/>
        </p:nvCxnSpPr>
        <p:spPr>
          <a:xfrm>
            <a:off x="1115616" y="764704"/>
            <a:ext cx="6840760" cy="0"/>
          </a:xfrm>
          <a:prstGeom prst="straightConnector1">
            <a:avLst/>
          </a:prstGeom>
          <a:noFill/>
          <a:ln cap="flat" cmpd="sng" w="79375">
            <a:solidFill>
              <a:srgbClr val="002060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262" name="Google Shape;262;p12"/>
          <p:cNvSpPr/>
          <p:nvPr/>
        </p:nvSpPr>
        <p:spPr>
          <a:xfrm>
            <a:off x="1943708" y="202996"/>
            <a:ext cx="5544616" cy="504056"/>
          </a:xfrm>
          <a:prstGeom prst="roundRect">
            <a:avLst>
              <a:gd fmla="val 16667" name="adj"/>
            </a:avLst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Modernisation and internationalisation of Iranian HEIs via collaborative TEL-based curriculum development in engineering and STEM/UNI-TEL</a:t>
            </a:r>
            <a:endParaRPr b="1" sz="1200">
              <a:solidFill>
                <a:schemeClr val="dk1"/>
              </a:solidFill>
              <a:latin typeface="Merriweather Sans"/>
              <a:ea typeface="Merriweather Sans"/>
              <a:cs typeface="Merriweather Sans"/>
              <a:sym typeface="Merriweather Sans"/>
            </a:endParaRPr>
          </a:p>
        </p:txBody>
      </p:sp>
      <p:sp>
        <p:nvSpPr>
          <p:cNvPr id="263" name="Google Shape;263;p12"/>
          <p:cNvSpPr/>
          <p:nvPr/>
        </p:nvSpPr>
        <p:spPr>
          <a:xfrm>
            <a:off x="179512" y="6381328"/>
            <a:ext cx="8352928" cy="504056"/>
          </a:xfrm>
          <a:prstGeom prst="roundRect">
            <a:avLst>
              <a:gd fmla="val 16667" name="adj"/>
            </a:avLst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200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rPr>
              <a:t>Matteo Martini  	       	        Online Kick-off, 1-2 February 2021</a:t>
            </a:r>
            <a:endParaRPr/>
          </a:p>
        </p:txBody>
      </p:sp>
      <p:cxnSp>
        <p:nvCxnSpPr>
          <p:cNvPr id="264" name="Google Shape;264;p12"/>
          <p:cNvCxnSpPr/>
          <p:nvPr/>
        </p:nvCxnSpPr>
        <p:spPr>
          <a:xfrm>
            <a:off x="251520" y="6453336"/>
            <a:ext cx="8712968" cy="0"/>
          </a:xfrm>
          <a:prstGeom prst="straightConnector1">
            <a:avLst/>
          </a:prstGeom>
          <a:noFill/>
          <a:ln cap="flat" cmpd="sng" w="25400">
            <a:solidFill>
              <a:srgbClr val="006600"/>
            </a:solidFill>
            <a:prstDash val="solid"/>
            <a:round/>
            <a:headEnd len="sm" w="sm" type="none"/>
            <a:tailEnd len="sm" w="sm" type="none"/>
          </a:ln>
          <a:effectLst>
            <a:outerShdw blurRad="40000" rotWithShape="0" dir="5400000" dist="20000">
              <a:srgbClr val="000000">
                <a:alpha val="37647"/>
              </a:srgbClr>
            </a:outerShdw>
          </a:effectLst>
        </p:spPr>
      </p:cxnSp>
      <p:sp>
        <p:nvSpPr>
          <p:cNvPr id="265" name="Google Shape;265;p12"/>
          <p:cNvSpPr/>
          <p:nvPr/>
        </p:nvSpPr>
        <p:spPr>
          <a:xfrm>
            <a:off x="1029419" y="4154556"/>
            <a:ext cx="3470575" cy="5847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‘In an unceasing search for innovating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higher education’</a:t>
            </a:r>
            <a:endParaRPr/>
          </a:p>
        </p:txBody>
      </p:sp>
      <p:pic>
        <p:nvPicPr>
          <p:cNvPr descr="jaune.jpg" id="266" name="Google Shape;266;p1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3115" y="75140"/>
            <a:ext cx="939800" cy="635000"/>
          </a:xfrm>
          <a:prstGeom prst="rect">
            <a:avLst/>
          </a:prstGeom>
          <a:noFill/>
          <a:ln>
            <a:noFill/>
          </a:ln>
        </p:spPr>
      </p:pic>
      <p:sp>
        <p:nvSpPr>
          <p:cNvPr id="267" name="Google Shape;267;p12"/>
          <p:cNvSpPr txBox="1"/>
          <p:nvPr/>
        </p:nvSpPr>
        <p:spPr>
          <a:xfrm>
            <a:off x="2720325" y="1052736"/>
            <a:ext cx="3775393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rPr>
              <a:t>WP4 timeline activities</a:t>
            </a:r>
            <a:endParaRPr/>
          </a:p>
        </p:txBody>
      </p:sp>
      <p:sp>
        <p:nvSpPr>
          <p:cNvPr id="268" name="Google Shape;268;p12"/>
          <p:cNvSpPr/>
          <p:nvPr/>
        </p:nvSpPr>
        <p:spPr>
          <a:xfrm>
            <a:off x="276266" y="1525474"/>
            <a:ext cx="2074607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000000"/>
                </a:solidFill>
                <a:latin typeface="Merriweather Sans"/>
                <a:ea typeface="Merriweather Sans"/>
                <a:cs typeface="Merriweather Sans"/>
                <a:sym typeface="Merriweather Sans"/>
              </a:rPr>
              <a:t>2</a:t>
            </a:r>
            <a:r>
              <a:rPr baseline="30000" lang="en-US" sz="1800">
                <a:solidFill>
                  <a:srgbClr val="000000"/>
                </a:solidFill>
                <a:latin typeface="Merriweather Sans"/>
                <a:ea typeface="Merriweather Sans"/>
                <a:cs typeface="Merriweather Sans"/>
                <a:sym typeface="Merriweather Sans"/>
              </a:rPr>
              <a:t>nd</a:t>
            </a:r>
            <a:r>
              <a:rPr lang="en-US" sz="1800">
                <a:solidFill>
                  <a:srgbClr val="000000"/>
                </a:solidFill>
                <a:latin typeface="Merriweather Sans"/>
                <a:ea typeface="Merriweather Sans"/>
                <a:cs typeface="Merriweather Sans"/>
                <a:sym typeface="Merriweather Sans"/>
              </a:rPr>
              <a:t> project year: </a:t>
            </a:r>
            <a:endParaRPr sz="2400">
              <a:solidFill>
                <a:schemeClr val="dk1"/>
              </a:solidFill>
              <a:latin typeface="Merriweather Sans"/>
              <a:ea typeface="Merriweather Sans"/>
              <a:cs typeface="Merriweather Sans"/>
              <a:sym typeface="Merriweather Sans"/>
            </a:endParaRPr>
          </a:p>
        </p:txBody>
      </p:sp>
      <p:sp>
        <p:nvSpPr>
          <p:cNvPr id="269" name="Google Shape;269;p12"/>
          <p:cNvSpPr/>
          <p:nvPr/>
        </p:nvSpPr>
        <p:spPr>
          <a:xfrm>
            <a:off x="247269" y="4653136"/>
            <a:ext cx="2040943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000000"/>
                </a:solidFill>
                <a:latin typeface="Merriweather Sans"/>
                <a:ea typeface="Merriweather Sans"/>
                <a:cs typeface="Merriweather Sans"/>
                <a:sym typeface="Merriweather Sans"/>
              </a:rPr>
              <a:t>3</a:t>
            </a:r>
            <a:r>
              <a:rPr baseline="30000" lang="en-US" sz="1800">
                <a:solidFill>
                  <a:srgbClr val="000000"/>
                </a:solidFill>
                <a:latin typeface="Merriweather Sans"/>
                <a:ea typeface="Merriweather Sans"/>
                <a:cs typeface="Merriweather Sans"/>
                <a:sym typeface="Merriweather Sans"/>
              </a:rPr>
              <a:t>rd</a:t>
            </a:r>
            <a:r>
              <a:rPr lang="en-US" sz="1800">
                <a:solidFill>
                  <a:srgbClr val="000000"/>
                </a:solidFill>
                <a:latin typeface="Merriweather Sans"/>
                <a:ea typeface="Merriweather Sans"/>
                <a:cs typeface="Merriweather Sans"/>
                <a:sym typeface="Merriweather Sans"/>
              </a:rPr>
              <a:t> project year: </a:t>
            </a:r>
            <a:endParaRPr sz="2400">
              <a:solidFill>
                <a:schemeClr val="dk1"/>
              </a:solidFill>
              <a:latin typeface="Merriweather Sans"/>
              <a:ea typeface="Merriweather Sans"/>
              <a:cs typeface="Merriweather Sans"/>
              <a:sym typeface="Merriweather Sans"/>
            </a:endParaRPr>
          </a:p>
        </p:txBody>
      </p:sp>
      <p:pic>
        <p:nvPicPr>
          <p:cNvPr id="270" name="Google Shape;270;p12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252260" y="1878075"/>
            <a:ext cx="8699822" cy="2631045"/>
          </a:xfrm>
          <a:prstGeom prst="rect">
            <a:avLst/>
          </a:prstGeom>
          <a:noFill/>
          <a:ln>
            <a:noFill/>
          </a:ln>
        </p:spPr>
      </p:pic>
      <p:pic>
        <p:nvPicPr>
          <p:cNvPr id="271" name="Google Shape;271;p12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322793" y="5102523"/>
            <a:ext cx="8690910" cy="127880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6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Google Shape;277;p13"/>
          <p:cNvSpPr txBox="1"/>
          <p:nvPr>
            <p:ph idx="12" type="sldNum"/>
          </p:nvPr>
        </p:nvSpPr>
        <p:spPr>
          <a:xfrm>
            <a:off x="6686872" y="6453336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>
                <a:solidFill>
                  <a:schemeClr val="dk1"/>
                </a:solidFill>
              </a:rPr>
              <a:t>‹#›</a:t>
            </a:fld>
            <a:endParaRPr>
              <a:solidFill>
                <a:schemeClr val="dk1"/>
              </a:solidFill>
            </a:endParaRPr>
          </a:p>
        </p:txBody>
      </p:sp>
      <p:pic>
        <p:nvPicPr>
          <p:cNvPr descr="e6vczs.jpg.png" id="278" name="Google Shape;278;p1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172400" y="116632"/>
            <a:ext cx="841303" cy="79398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79" name="Google Shape;279;p13"/>
          <p:cNvCxnSpPr/>
          <p:nvPr/>
        </p:nvCxnSpPr>
        <p:spPr>
          <a:xfrm>
            <a:off x="1115616" y="764704"/>
            <a:ext cx="6840760" cy="0"/>
          </a:xfrm>
          <a:prstGeom prst="straightConnector1">
            <a:avLst/>
          </a:prstGeom>
          <a:noFill/>
          <a:ln cap="flat" cmpd="sng" w="79375">
            <a:solidFill>
              <a:srgbClr val="002060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280" name="Google Shape;280;p13"/>
          <p:cNvSpPr/>
          <p:nvPr/>
        </p:nvSpPr>
        <p:spPr>
          <a:xfrm>
            <a:off x="1943708" y="202996"/>
            <a:ext cx="5544616" cy="504056"/>
          </a:xfrm>
          <a:prstGeom prst="roundRect">
            <a:avLst>
              <a:gd fmla="val 16667" name="adj"/>
            </a:avLst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Modernisation and internationalisation of Iranian HEIs via collaborative TEL-based curriculum development in engineering and STEM/UNI-TEL</a:t>
            </a:r>
            <a:endParaRPr b="1" sz="1200">
              <a:solidFill>
                <a:schemeClr val="dk1"/>
              </a:solidFill>
              <a:latin typeface="Merriweather Sans"/>
              <a:ea typeface="Merriweather Sans"/>
              <a:cs typeface="Merriweather Sans"/>
              <a:sym typeface="Merriweather Sans"/>
            </a:endParaRPr>
          </a:p>
        </p:txBody>
      </p:sp>
      <p:sp>
        <p:nvSpPr>
          <p:cNvPr id="281" name="Google Shape;281;p13"/>
          <p:cNvSpPr/>
          <p:nvPr/>
        </p:nvSpPr>
        <p:spPr>
          <a:xfrm>
            <a:off x="179512" y="6381328"/>
            <a:ext cx="8352928" cy="504056"/>
          </a:xfrm>
          <a:prstGeom prst="roundRect">
            <a:avLst>
              <a:gd fmla="val 16667" name="adj"/>
            </a:avLst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200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rPr>
              <a:t>Matteo Martini  	       	        Online Kick-off, 1-2 February 2021</a:t>
            </a:r>
            <a:endParaRPr/>
          </a:p>
        </p:txBody>
      </p:sp>
      <p:cxnSp>
        <p:nvCxnSpPr>
          <p:cNvPr id="282" name="Google Shape;282;p13"/>
          <p:cNvCxnSpPr/>
          <p:nvPr/>
        </p:nvCxnSpPr>
        <p:spPr>
          <a:xfrm>
            <a:off x="251520" y="6453336"/>
            <a:ext cx="8712968" cy="0"/>
          </a:xfrm>
          <a:prstGeom prst="straightConnector1">
            <a:avLst/>
          </a:prstGeom>
          <a:noFill/>
          <a:ln cap="flat" cmpd="sng" w="25400">
            <a:solidFill>
              <a:srgbClr val="006600"/>
            </a:solidFill>
            <a:prstDash val="solid"/>
            <a:round/>
            <a:headEnd len="sm" w="sm" type="none"/>
            <a:tailEnd len="sm" w="sm" type="none"/>
          </a:ln>
          <a:effectLst>
            <a:outerShdw blurRad="40000" rotWithShape="0" dir="5400000" dist="20000">
              <a:srgbClr val="000000">
                <a:alpha val="37647"/>
              </a:srgbClr>
            </a:outerShdw>
          </a:effectLst>
        </p:spPr>
      </p:cxnSp>
      <p:sp>
        <p:nvSpPr>
          <p:cNvPr id="283" name="Google Shape;283;p13"/>
          <p:cNvSpPr/>
          <p:nvPr/>
        </p:nvSpPr>
        <p:spPr>
          <a:xfrm>
            <a:off x="1029419" y="4154556"/>
            <a:ext cx="3470575" cy="5847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‘In an unceasing search for innovating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higher education’</a:t>
            </a:r>
            <a:endParaRPr/>
          </a:p>
        </p:txBody>
      </p:sp>
      <p:pic>
        <p:nvPicPr>
          <p:cNvPr descr="jaune.jpg" id="284" name="Google Shape;284;p1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3115" y="75140"/>
            <a:ext cx="939800" cy="635000"/>
          </a:xfrm>
          <a:prstGeom prst="rect">
            <a:avLst/>
          </a:prstGeom>
          <a:noFill/>
          <a:ln>
            <a:noFill/>
          </a:ln>
        </p:spPr>
      </p:pic>
      <p:sp>
        <p:nvSpPr>
          <p:cNvPr id="285" name="Google Shape;285;p13"/>
          <p:cNvSpPr txBox="1"/>
          <p:nvPr/>
        </p:nvSpPr>
        <p:spPr>
          <a:xfrm>
            <a:off x="326783" y="1628800"/>
            <a:ext cx="8170555" cy="452431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800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rPr>
              <a:t>WP4 can be considered the real in situ final piloting </a:t>
            </a:r>
            <a:endParaRPr/>
          </a:p>
          <a:p>
            <a:pPr indent="-1714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Merriweather Sans"/>
              <a:ea typeface="Merriweather Sans"/>
              <a:cs typeface="Merriweather Sans"/>
              <a:sym typeface="Merriweather Sans"/>
            </a:endParaRPr>
          </a:p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800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rPr>
              <a:t>WP1, WP2 and WP3 are fundamental to determine the most important concepts and to transmit them to instructors </a:t>
            </a:r>
            <a:endParaRPr/>
          </a:p>
          <a:p>
            <a:pPr indent="-1714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Merriweather Sans"/>
              <a:ea typeface="Merriweather Sans"/>
              <a:cs typeface="Merriweather Sans"/>
              <a:sym typeface="Merriweather Sans"/>
            </a:endParaRPr>
          </a:p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800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rPr>
              <a:t>The modernization of the courses during UNI-TEL must be not an arrival point but a starting point to implement new TEL methodologies into universities </a:t>
            </a:r>
            <a:endParaRPr/>
          </a:p>
          <a:p>
            <a:pPr indent="-1714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Merriweather Sans"/>
              <a:ea typeface="Merriweather Sans"/>
              <a:cs typeface="Merriweather Sans"/>
              <a:sym typeface="Merriweather Sans"/>
            </a:endParaRPr>
          </a:p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800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rPr>
              <a:t>Remember to always involve university management, academic board and students in UNI-TEL initiatives, their involvement will determine the success of the project </a:t>
            </a:r>
            <a:endParaRPr/>
          </a:p>
          <a:p>
            <a:pPr indent="-1714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Merriweather Sans"/>
              <a:ea typeface="Merriweather Sans"/>
              <a:cs typeface="Merriweather Sans"/>
              <a:sym typeface="Merriweather Sans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Merriweather Sans"/>
              <a:ea typeface="Merriweather Sans"/>
              <a:cs typeface="Merriweather Sans"/>
              <a:sym typeface="Merriweather Sans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rPr>
              <a:t>In this project we will learn and improve together!</a:t>
            </a:r>
            <a:endParaRPr/>
          </a:p>
          <a:p>
            <a:pPr indent="-1714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Merriweather Sans"/>
              <a:ea typeface="Merriweather Sans"/>
              <a:cs typeface="Merriweather Sans"/>
              <a:sym typeface="Merriweather Sans"/>
            </a:endParaRPr>
          </a:p>
        </p:txBody>
      </p:sp>
      <p:sp>
        <p:nvSpPr>
          <p:cNvPr id="286" name="Google Shape;286;p13"/>
          <p:cNvSpPr txBox="1"/>
          <p:nvPr/>
        </p:nvSpPr>
        <p:spPr>
          <a:xfrm>
            <a:off x="3586744" y="1066385"/>
            <a:ext cx="2042547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rPr>
              <a:t>Conclusion 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2"/>
          <p:cNvSpPr txBox="1"/>
          <p:nvPr>
            <p:ph idx="12" type="sldNum"/>
          </p:nvPr>
        </p:nvSpPr>
        <p:spPr>
          <a:xfrm>
            <a:off x="6686872" y="6453336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>
                <a:solidFill>
                  <a:schemeClr val="dk1"/>
                </a:solidFill>
              </a:rPr>
              <a:t>‹#›</a:t>
            </a:fld>
            <a:endParaRPr>
              <a:solidFill>
                <a:schemeClr val="dk1"/>
              </a:solidFill>
            </a:endParaRPr>
          </a:p>
        </p:txBody>
      </p:sp>
      <p:pic>
        <p:nvPicPr>
          <p:cNvPr descr="e6vczs.jpg.png" id="100" name="Google Shape;100;p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172400" y="116632"/>
            <a:ext cx="841303" cy="79398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01" name="Google Shape;101;p2"/>
          <p:cNvCxnSpPr/>
          <p:nvPr/>
        </p:nvCxnSpPr>
        <p:spPr>
          <a:xfrm>
            <a:off x="1115616" y="764704"/>
            <a:ext cx="6840760" cy="0"/>
          </a:xfrm>
          <a:prstGeom prst="straightConnector1">
            <a:avLst/>
          </a:prstGeom>
          <a:noFill/>
          <a:ln cap="flat" cmpd="sng" w="79375">
            <a:solidFill>
              <a:srgbClr val="002060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02" name="Google Shape;102;p2"/>
          <p:cNvSpPr/>
          <p:nvPr/>
        </p:nvSpPr>
        <p:spPr>
          <a:xfrm>
            <a:off x="1943708" y="202996"/>
            <a:ext cx="5544616" cy="504056"/>
          </a:xfrm>
          <a:prstGeom prst="roundRect">
            <a:avLst>
              <a:gd fmla="val 16667" name="adj"/>
            </a:avLst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Modernisation and internationalisation of Iranian HEIs via collaborative TEL-based curriculum development in engineering and STEM/UNI-TEL</a:t>
            </a:r>
            <a:endParaRPr b="1" i="0" sz="1200" u="none" cap="none" strike="noStrike">
              <a:solidFill>
                <a:schemeClr val="dk1"/>
              </a:solidFill>
              <a:latin typeface="Merriweather Sans"/>
              <a:ea typeface="Merriweather Sans"/>
              <a:cs typeface="Merriweather Sans"/>
              <a:sym typeface="Merriweather Sans"/>
            </a:endParaRPr>
          </a:p>
        </p:txBody>
      </p:sp>
      <p:cxnSp>
        <p:nvCxnSpPr>
          <p:cNvPr id="103" name="Google Shape;103;p2"/>
          <p:cNvCxnSpPr/>
          <p:nvPr/>
        </p:nvCxnSpPr>
        <p:spPr>
          <a:xfrm>
            <a:off x="251520" y="6453336"/>
            <a:ext cx="8712968" cy="0"/>
          </a:xfrm>
          <a:prstGeom prst="straightConnector1">
            <a:avLst/>
          </a:prstGeom>
          <a:noFill/>
          <a:ln cap="flat" cmpd="sng" w="25400">
            <a:solidFill>
              <a:srgbClr val="006600"/>
            </a:solidFill>
            <a:prstDash val="solid"/>
            <a:round/>
            <a:headEnd len="sm" w="sm" type="none"/>
            <a:tailEnd len="sm" w="sm" type="none"/>
          </a:ln>
          <a:effectLst>
            <a:outerShdw blurRad="40000" rotWithShape="0" dir="5400000" dist="20000">
              <a:srgbClr val="000000">
                <a:alpha val="37647"/>
              </a:srgbClr>
            </a:outerShdw>
          </a:effectLst>
        </p:spPr>
      </p:cxnSp>
      <p:sp>
        <p:nvSpPr>
          <p:cNvPr id="104" name="Google Shape;104;p2"/>
          <p:cNvSpPr/>
          <p:nvPr/>
        </p:nvSpPr>
        <p:spPr>
          <a:xfrm>
            <a:off x="1029419" y="4154556"/>
            <a:ext cx="3470575" cy="5847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6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‘In an unceasing search for innovating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6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higher education’</a:t>
            </a:r>
            <a:endParaRPr/>
          </a:p>
        </p:txBody>
      </p:sp>
      <p:pic>
        <p:nvPicPr>
          <p:cNvPr descr="jaune.jpg" id="105" name="Google Shape;105;p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3115" y="75140"/>
            <a:ext cx="939800" cy="635000"/>
          </a:xfrm>
          <a:prstGeom prst="rect">
            <a:avLst/>
          </a:prstGeom>
          <a:noFill/>
          <a:ln>
            <a:noFill/>
          </a:ln>
        </p:spPr>
      </p:pic>
      <p:sp>
        <p:nvSpPr>
          <p:cNvPr id="106" name="Google Shape;106;p2"/>
          <p:cNvSpPr txBox="1"/>
          <p:nvPr/>
        </p:nvSpPr>
        <p:spPr>
          <a:xfrm>
            <a:off x="361885" y="1967929"/>
            <a:ext cx="8170555" cy="369331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b="0" i="0" lang="en-US" sz="1800" u="none" cap="none" strike="noStrik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rPr>
              <a:t>The main general aim of the UNI-Tel project is to support modernization, internationalization and accessibility of the HE system within Iran through the development of innovative pedagogical approaches based on collaborative technology enhanced learning methodologies.</a:t>
            </a:r>
            <a:endParaRPr b="0" i="0" sz="1800" u="none" cap="none" strike="noStrike">
              <a:solidFill>
                <a:schemeClr val="dk1"/>
              </a:solidFill>
              <a:latin typeface="Merriweather Sans"/>
              <a:ea typeface="Merriweather Sans"/>
              <a:cs typeface="Merriweather Sans"/>
              <a:sym typeface="Merriweather Sans"/>
            </a:endParaRPr>
          </a:p>
          <a:p>
            <a:pPr indent="-1714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Merriweather Sans"/>
              <a:ea typeface="Merriweather Sans"/>
              <a:cs typeface="Merriweather Sans"/>
              <a:sym typeface="Merriweather Sans"/>
            </a:endParaRPr>
          </a:p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b="0" i="0" lang="en-US" sz="1800" u="none" cap="none" strike="noStrik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rPr>
              <a:t>The development of modernised curriculum in engineering and STEM studies will be one of the main results of the project approach and has to be considered as a step towards an harmonisation process of the higher education systems in the EU and Iran.</a:t>
            </a:r>
            <a:endParaRPr/>
          </a:p>
          <a:p>
            <a:pPr indent="-1714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Merriweather Sans"/>
              <a:ea typeface="Merriweather Sans"/>
              <a:cs typeface="Merriweather Sans"/>
              <a:sym typeface="Merriweather Sans"/>
            </a:endParaRPr>
          </a:p>
          <a:p>
            <a:pPr indent="-1714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Merriweather Sans"/>
              <a:ea typeface="Merriweather Sans"/>
              <a:cs typeface="Merriweather Sans"/>
              <a:sym typeface="Merriweather Sans"/>
            </a:endParaRPr>
          </a:p>
          <a:p>
            <a:pPr indent="-1714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Merriweather Sans"/>
              <a:ea typeface="Merriweather Sans"/>
              <a:cs typeface="Merriweather Sans"/>
              <a:sym typeface="Merriweather Sans"/>
            </a:endParaRPr>
          </a:p>
        </p:txBody>
      </p:sp>
      <p:sp>
        <p:nvSpPr>
          <p:cNvPr id="107" name="Google Shape;107;p2"/>
          <p:cNvSpPr txBox="1"/>
          <p:nvPr/>
        </p:nvSpPr>
        <p:spPr>
          <a:xfrm>
            <a:off x="2524868" y="1071299"/>
            <a:ext cx="4022255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400" u="none" cap="none" strike="noStrik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rPr>
              <a:t>Project aims and results</a:t>
            </a:r>
            <a:endParaRPr/>
          </a:p>
        </p:txBody>
      </p:sp>
      <p:sp>
        <p:nvSpPr>
          <p:cNvPr id="108" name="Google Shape;108;p2"/>
          <p:cNvSpPr/>
          <p:nvPr/>
        </p:nvSpPr>
        <p:spPr>
          <a:xfrm>
            <a:off x="179512" y="6381328"/>
            <a:ext cx="8352928" cy="504056"/>
          </a:xfrm>
          <a:prstGeom prst="roundRect">
            <a:avLst>
              <a:gd fmla="val 16667" name="adj"/>
            </a:avLst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200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rPr>
              <a:t>Matteo Martini  	       	        Online Kick-off, 1-2 February 2021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3"/>
          <p:cNvSpPr txBox="1"/>
          <p:nvPr>
            <p:ph idx="12" type="sldNum"/>
          </p:nvPr>
        </p:nvSpPr>
        <p:spPr>
          <a:xfrm>
            <a:off x="6686872" y="6453336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>
                <a:solidFill>
                  <a:schemeClr val="dk1"/>
                </a:solidFill>
              </a:rPr>
              <a:t>‹#›</a:t>
            </a:fld>
            <a:endParaRPr>
              <a:solidFill>
                <a:schemeClr val="dk1"/>
              </a:solidFill>
            </a:endParaRPr>
          </a:p>
        </p:txBody>
      </p:sp>
      <p:pic>
        <p:nvPicPr>
          <p:cNvPr descr="e6vczs.jpg.png" id="115" name="Google Shape;115;p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172400" y="116632"/>
            <a:ext cx="841303" cy="79398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16" name="Google Shape;116;p3"/>
          <p:cNvCxnSpPr/>
          <p:nvPr/>
        </p:nvCxnSpPr>
        <p:spPr>
          <a:xfrm>
            <a:off x="1115616" y="764704"/>
            <a:ext cx="6840760" cy="0"/>
          </a:xfrm>
          <a:prstGeom prst="straightConnector1">
            <a:avLst/>
          </a:prstGeom>
          <a:noFill/>
          <a:ln cap="flat" cmpd="sng" w="79375">
            <a:solidFill>
              <a:srgbClr val="002060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17" name="Google Shape;117;p3"/>
          <p:cNvSpPr/>
          <p:nvPr/>
        </p:nvSpPr>
        <p:spPr>
          <a:xfrm>
            <a:off x="1943708" y="202996"/>
            <a:ext cx="5544616" cy="504056"/>
          </a:xfrm>
          <a:prstGeom prst="roundRect">
            <a:avLst>
              <a:gd fmla="val 16667" name="adj"/>
            </a:avLst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Modernisation and internationalisation of Iranian HEIs via collaborative TEL-based curriculum development in engineering and STEM/UNI-TEL</a:t>
            </a:r>
            <a:endParaRPr b="1" sz="1200">
              <a:solidFill>
                <a:schemeClr val="dk1"/>
              </a:solidFill>
              <a:latin typeface="Merriweather Sans"/>
              <a:ea typeface="Merriweather Sans"/>
              <a:cs typeface="Merriweather Sans"/>
              <a:sym typeface="Merriweather Sans"/>
            </a:endParaRPr>
          </a:p>
        </p:txBody>
      </p:sp>
      <p:cxnSp>
        <p:nvCxnSpPr>
          <p:cNvPr id="118" name="Google Shape;118;p3"/>
          <p:cNvCxnSpPr/>
          <p:nvPr/>
        </p:nvCxnSpPr>
        <p:spPr>
          <a:xfrm>
            <a:off x="251520" y="6453336"/>
            <a:ext cx="8712968" cy="0"/>
          </a:xfrm>
          <a:prstGeom prst="straightConnector1">
            <a:avLst/>
          </a:prstGeom>
          <a:noFill/>
          <a:ln cap="flat" cmpd="sng" w="25400">
            <a:solidFill>
              <a:srgbClr val="006600"/>
            </a:solidFill>
            <a:prstDash val="solid"/>
            <a:round/>
            <a:headEnd len="sm" w="sm" type="none"/>
            <a:tailEnd len="sm" w="sm" type="none"/>
          </a:ln>
          <a:effectLst>
            <a:outerShdw blurRad="40000" rotWithShape="0" dir="5400000" dist="20000">
              <a:srgbClr val="000000">
                <a:alpha val="37647"/>
              </a:srgbClr>
            </a:outerShdw>
          </a:effectLst>
        </p:spPr>
      </p:cxnSp>
      <p:sp>
        <p:nvSpPr>
          <p:cNvPr id="119" name="Google Shape;119;p3"/>
          <p:cNvSpPr/>
          <p:nvPr/>
        </p:nvSpPr>
        <p:spPr>
          <a:xfrm>
            <a:off x="1029419" y="4154556"/>
            <a:ext cx="3470575" cy="5847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‘In an unceasing search for innovating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higher education’</a:t>
            </a:r>
            <a:endParaRPr/>
          </a:p>
        </p:txBody>
      </p:sp>
      <p:pic>
        <p:nvPicPr>
          <p:cNvPr descr="jaune.jpg" id="120" name="Google Shape;120;p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3115" y="75140"/>
            <a:ext cx="939800" cy="635000"/>
          </a:xfrm>
          <a:prstGeom prst="rect">
            <a:avLst/>
          </a:prstGeom>
          <a:noFill/>
          <a:ln>
            <a:noFill/>
          </a:ln>
        </p:spPr>
      </p:pic>
      <p:sp>
        <p:nvSpPr>
          <p:cNvPr id="121" name="Google Shape;121;p3"/>
          <p:cNvSpPr txBox="1"/>
          <p:nvPr/>
        </p:nvSpPr>
        <p:spPr>
          <a:xfrm>
            <a:off x="361885" y="1772816"/>
            <a:ext cx="8651818" cy="452431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800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rPr>
              <a:t>In WP2 and WP3 we will prepare the e-course to faculty staff and deliver it to at least 91 professors and instructional designers </a:t>
            </a:r>
            <a:endParaRPr/>
          </a:p>
          <a:p>
            <a:pPr indent="-1714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Merriweather Sans"/>
              <a:ea typeface="Merriweather Sans"/>
              <a:cs typeface="Merriweather Sans"/>
              <a:sym typeface="Merriweather Sans"/>
            </a:endParaRPr>
          </a:p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800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rPr>
              <a:t>In WP4 we have the core of the experimentation; the modernization of the curriculum using the acquired skills and competences </a:t>
            </a:r>
            <a:endParaRPr/>
          </a:p>
          <a:p>
            <a:pPr indent="-1714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Merriweather Sans"/>
              <a:ea typeface="Merriweather Sans"/>
              <a:cs typeface="Merriweather Sans"/>
              <a:sym typeface="Merriweather Sans"/>
            </a:endParaRPr>
          </a:p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800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rPr>
              <a:t>Modernize means apply new methodologies exploiting: </a:t>
            </a:r>
            <a:endParaRPr/>
          </a:p>
          <a:p>
            <a:pPr indent="-285750" lvl="1" marL="7429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b="0" i="0" lang="en-US" sz="1800" u="none" cap="none" strike="noStrik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rPr>
              <a:t>new assessment methods through ICT-supported self-assessment activities based on a data mining system that allows a two way evaluation (from students and teachers’ perspective) of the training path</a:t>
            </a:r>
            <a:endParaRPr b="0" i="0" sz="1800" u="none" cap="none" strike="noStrike">
              <a:solidFill>
                <a:schemeClr val="dk1"/>
              </a:solidFill>
              <a:latin typeface="Merriweather Sans"/>
              <a:ea typeface="Merriweather Sans"/>
              <a:cs typeface="Merriweather Sans"/>
              <a:sym typeface="Merriweather Sans"/>
            </a:endParaRPr>
          </a:p>
          <a:p>
            <a:pPr indent="-285750" lvl="1" marL="7429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b="0" i="0" lang="en-US" sz="1800" u="none" cap="none" strike="noStrik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rPr>
              <a:t>work with learning management systems (LMS) effectively through the use of innovative tools and systems (virtual labs, e-tivities etc.)</a:t>
            </a:r>
            <a:endParaRPr b="0" i="0" sz="1800" u="none" cap="none" strike="noStrike">
              <a:solidFill>
                <a:schemeClr val="dk1"/>
              </a:solidFill>
              <a:latin typeface="Merriweather Sans"/>
              <a:ea typeface="Merriweather Sans"/>
              <a:cs typeface="Merriweather Sans"/>
              <a:sym typeface="Merriweather Sans"/>
            </a:endParaRPr>
          </a:p>
          <a:p>
            <a:pPr indent="-285750" lvl="1" marL="7429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b="0" i="0" lang="en-US" sz="1800" u="none" cap="none" strike="noStrik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rPr>
              <a:t>new approaches and ways for delivering university knowledge to economy and society and to strengthen the link between academia and the labor-market thus impacting on the knowledge triangle.</a:t>
            </a:r>
            <a:endParaRPr b="0" i="0" sz="1800" u="none" cap="none" strike="noStrike">
              <a:solidFill>
                <a:schemeClr val="dk1"/>
              </a:solidFill>
              <a:latin typeface="Merriweather Sans"/>
              <a:ea typeface="Merriweather Sans"/>
              <a:cs typeface="Merriweather Sans"/>
              <a:sym typeface="Merriweather Sans"/>
            </a:endParaRPr>
          </a:p>
        </p:txBody>
      </p:sp>
      <p:sp>
        <p:nvSpPr>
          <p:cNvPr id="122" name="Google Shape;122;p3"/>
          <p:cNvSpPr txBox="1"/>
          <p:nvPr/>
        </p:nvSpPr>
        <p:spPr>
          <a:xfrm>
            <a:off x="2702066" y="1097933"/>
            <a:ext cx="3815468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rPr>
              <a:t>WP4 as a landing point</a:t>
            </a:r>
            <a:endParaRPr/>
          </a:p>
        </p:txBody>
      </p:sp>
      <p:sp>
        <p:nvSpPr>
          <p:cNvPr id="123" name="Google Shape;123;p3"/>
          <p:cNvSpPr/>
          <p:nvPr/>
        </p:nvSpPr>
        <p:spPr>
          <a:xfrm>
            <a:off x="179512" y="6381328"/>
            <a:ext cx="8352928" cy="504056"/>
          </a:xfrm>
          <a:prstGeom prst="roundRect">
            <a:avLst>
              <a:gd fmla="val 16667" name="adj"/>
            </a:avLst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200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rPr>
              <a:t>Matteo Martini  	       	        Online Kick-off, 1-2 February 2021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4"/>
          <p:cNvSpPr txBox="1"/>
          <p:nvPr>
            <p:ph idx="12" type="sldNum"/>
          </p:nvPr>
        </p:nvSpPr>
        <p:spPr>
          <a:xfrm>
            <a:off x="6686872" y="6453336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>
                <a:solidFill>
                  <a:schemeClr val="dk1"/>
                </a:solidFill>
              </a:rPr>
              <a:t>‹#›</a:t>
            </a:fld>
            <a:endParaRPr>
              <a:solidFill>
                <a:schemeClr val="dk1"/>
              </a:solidFill>
            </a:endParaRPr>
          </a:p>
        </p:txBody>
      </p:sp>
      <p:pic>
        <p:nvPicPr>
          <p:cNvPr descr="e6vczs.jpg.png" id="130" name="Google Shape;130;p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172400" y="116632"/>
            <a:ext cx="841303" cy="79398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31" name="Google Shape;131;p4"/>
          <p:cNvCxnSpPr/>
          <p:nvPr/>
        </p:nvCxnSpPr>
        <p:spPr>
          <a:xfrm>
            <a:off x="1115616" y="764704"/>
            <a:ext cx="6840760" cy="0"/>
          </a:xfrm>
          <a:prstGeom prst="straightConnector1">
            <a:avLst/>
          </a:prstGeom>
          <a:noFill/>
          <a:ln cap="flat" cmpd="sng" w="79375">
            <a:solidFill>
              <a:srgbClr val="002060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32" name="Google Shape;132;p4"/>
          <p:cNvSpPr/>
          <p:nvPr/>
        </p:nvSpPr>
        <p:spPr>
          <a:xfrm>
            <a:off x="1943708" y="202996"/>
            <a:ext cx="5544616" cy="504056"/>
          </a:xfrm>
          <a:prstGeom prst="roundRect">
            <a:avLst>
              <a:gd fmla="val 16667" name="adj"/>
            </a:avLst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Modernisation and internationalisation of Iranian HEIs via collaborative TEL-based curriculum development in engineering and STEM/UNI-TEL</a:t>
            </a:r>
            <a:endParaRPr b="1" sz="1200">
              <a:solidFill>
                <a:schemeClr val="dk1"/>
              </a:solidFill>
              <a:latin typeface="Merriweather Sans"/>
              <a:ea typeface="Merriweather Sans"/>
              <a:cs typeface="Merriweather Sans"/>
              <a:sym typeface="Merriweather Sans"/>
            </a:endParaRPr>
          </a:p>
        </p:txBody>
      </p:sp>
      <p:cxnSp>
        <p:nvCxnSpPr>
          <p:cNvPr id="133" name="Google Shape;133;p4"/>
          <p:cNvCxnSpPr/>
          <p:nvPr/>
        </p:nvCxnSpPr>
        <p:spPr>
          <a:xfrm>
            <a:off x="251520" y="6453336"/>
            <a:ext cx="8712968" cy="0"/>
          </a:xfrm>
          <a:prstGeom prst="straightConnector1">
            <a:avLst/>
          </a:prstGeom>
          <a:noFill/>
          <a:ln cap="flat" cmpd="sng" w="25400">
            <a:solidFill>
              <a:srgbClr val="006600"/>
            </a:solidFill>
            <a:prstDash val="solid"/>
            <a:round/>
            <a:headEnd len="sm" w="sm" type="none"/>
            <a:tailEnd len="sm" w="sm" type="none"/>
          </a:ln>
          <a:effectLst>
            <a:outerShdw blurRad="40000" rotWithShape="0" dir="5400000" dist="20000">
              <a:srgbClr val="000000">
                <a:alpha val="37647"/>
              </a:srgbClr>
            </a:outerShdw>
          </a:effectLst>
        </p:spPr>
      </p:cxnSp>
      <p:sp>
        <p:nvSpPr>
          <p:cNvPr id="134" name="Google Shape;134;p4"/>
          <p:cNvSpPr/>
          <p:nvPr/>
        </p:nvSpPr>
        <p:spPr>
          <a:xfrm>
            <a:off x="1029419" y="4154556"/>
            <a:ext cx="3470575" cy="5847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‘In an unceasing search for innovating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higher education’</a:t>
            </a:r>
            <a:endParaRPr/>
          </a:p>
        </p:txBody>
      </p:sp>
      <p:pic>
        <p:nvPicPr>
          <p:cNvPr descr="jaune.jpg" id="135" name="Google Shape;135;p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3115" y="75140"/>
            <a:ext cx="939800" cy="635000"/>
          </a:xfrm>
          <a:prstGeom prst="rect">
            <a:avLst/>
          </a:prstGeom>
          <a:noFill/>
          <a:ln>
            <a:noFill/>
          </a:ln>
        </p:spPr>
      </p:pic>
      <p:sp>
        <p:nvSpPr>
          <p:cNvPr id="136" name="Google Shape;136;p4"/>
          <p:cNvSpPr txBox="1"/>
          <p:nvPr/>
        </p:nvSpPr>
        <p:spPr>
          <a:xfrm>
            <a:off x="326783" y="1905632"/>
            <a:ext cx="8170555" cy="397031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800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rPr>
              <a:t>In UNI-TEL project, WP3 is indicated as First Piloting (with professors and IDs) while WP4 is the Second Piloting with students</a:t>
            </a:r>
            <a:endParaRPr/>
          </a:p>
          <a:p>
            <a:pPr indent="-1714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Merriweather Sans"/>
              <a:ea typeface="Merriweather Sans"/>
              <a:cs typeface="Merriweather Sans"/>
              <a:sym typeface="Merriweather Sans"/>
            </a:endParaRPr>
          </a:p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800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rPr>
              <a:t>The target is to modernize at least 10 courses in every PC HEIs involving at least 10 students per course </a:t>
            </a:r>
            <a:endParaRPr/>
          </a:p>
          <a:p>
            <a:pPr indent="-1714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Merriweather Sans"/>
              <a:ea typeface="Merriweather Sans"/>
              <a:cs typeface="Merriweather Sans"/>
              <a:sym typeface="Merriweather Sans"/>
            </a:endParaRPr>
          </a:p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800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rPr>
              <a:t>This implies a second piloting with at least 700 students</a:t>
            </a:r>
            <a:endParaRPr/>
          </a:p>
          <a:p>
            <a:pPr indent="-1714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Merriweather Sans"/>
              <a:ea typeface="Merriweather Sans"/>
              <a:cs typeface="Merriweather Sans"/>
              <a:sym typeface="Merriweather Sans"/>
            </a:endParaRPr>
          </a:p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800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rPr>
              <a:t>To avoid students reluctance it is fundamental to make them aware of the project from the beginning (building communication campaign, involving students in public discussions, creating exploitation events, etc.) </a:t>
            </a:r>
            <a:endParaRPr/>
          </a:p>
          <a:p>
            <a:pPr indent="-1714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Merriweather Sans"/>
              <a:ea typeface="Merriweather Sans"/>
              <a:cs typeface="Merriweather Sans"/>
              <a:sym typeface="Merriweather Sans"/>
            </a:endParaRPr>
          </a:p>
          <a:p>
            <a:pPr indent="-1714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Merriweather Sans"/>
              <a:ea typeface="Merriweather Sans"/>
              <a:cs typeface="Merriweather Sans"/>
              <a:sym typeface="Merriweather Sans"/>
            </a:endParaRPr>
          </a:p>
        </p:txBody>
      </p:sp>
      <p:sp>
        <p:nvSpPr>
          <p:cNvPr id="137" name="Google Shape;137;p4"/>
          <p:cNvSpPr txBox="1"/>
          <p:nvPr/>
        </p:nvSpPr>
        <p:spPr>
          <a:xfrm>
            <a:off x="3233268" y="1066385"/>
            <a:ext cx="2749471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rPr>
              <a:t>Piloting phase II</a:t>
            </a:r>
            <a:endParaRPr/>
          </a:p>
        </p:txBody>
      </p:sp>
      <p:sp>
        <p:nvSpPr>
          <p:cNvPr id="138" name="Google Shape;138;p4"/>
          <p:cNvSpPr/>
          <p:nvPr/>
        </p:nvSpPr>
        <p:spPr>
          <a:xfrm>
            <a:off x="179512" y="6381328"/>
            <a:ext cx="8352928" cy="504056"/>
          </a:xfrm>
          <a:prstGeom prst="roundRect">
            <a:avLst>
              <a:gd fmla="val 16667" name="adj"/>
            </a:avLst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200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rPr>
              <a:t>Matteo Martini  	       	        Online Kick-off, 1-2 February 2021</a:t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5"/>
          <p:cNvSpPr txBox="1"/>
          <p:nvPr>
            <p:ph idx="12" type="sldNum"/>
          </p:nvPr>
        </p:nvSpPr>
        <p:spPr>
          <a:xfrm>
            <a:off x="6686872" y="6453336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>
                <a:solidFill>
                  <a:schemeClr val="dk1"/>
                </a:solidFill>
              </a:rPr>
              <a:t>‹#›</a:t>
            </a:fld>
            <a:endParaRPr>
              <a:solidFill>
                <a:schemeClr val="dk1"/>
              </a:solidFill>
            </a:endParaRPr>
          </a:p>
        </p:txBody>
      </p:sp>
      <p:pic>
        <p:nvPicPr>
          <p:cNvPr descr="e6vczs.jpg.png" id="145" name="Google Shape;145;p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172400" y="116632"/>
            <a:ext cx="841303" cy="79398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46" name="Google Shape;146;p5"/>
          <p:cNvCxnSpPr/>
          <p:nvPr/>
        </p:nvCxnSpPr>
        <p:spPr>
          <a:xfrm>
            <a:off x="1115616" y="764704"/>
            <a:ext cx="6840760" cy="0"/>
          </a:xfrm>
          <a:prstGeom prst="straightConnector1">
            <a:avLst/>
          </a:prstGeom>
          <a:noFill/>
          <a:ln cap="flat" cmpd="sng" w="79375">
            <a:solidFill>
              <a:srgbClr val="002060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47" name="Google Shape;147;p5"/>
          <p:cNvSpPr/>
          <p:nvPr/>
        </p:nvSpPr>
        <p:spPr>
          <a:xfrm>
            <a:off x="1943708" y="202996"/>
            <a:ext cx="5544616" cy="504056"/>
          </a:xfrm>
          <a:prstGeom prst="roundRect">
            <a:avLst>
              <a:gd fmla="val 16667" name="adj"/>
            </a:avLst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Modernisation and internationalisation of Iranian HEIs via collaborative TEL-based curriculum development in engineering and STEM/UNI-TEL</a:t>
            </a:r>
            <a:endParaRPr b="1" sz="1200">
              <a:solidFill>
                <a:schemeClr val="dk1"/>
              </a:solidFill>
              <a:latin typeface="Merriweather Sans"/>
              <a:ea typeface="Merriweather Sans"/>
              <a:cs typeface="Merriweather Sans"/>
              <a:sym typeface="Merriweather Sans"/>
            </a:endParaRPr>
          </a:p>
        </p:txBody>
      </p:sp>
      <p:sp>
        <p:nvSpPr>
          <p:cNvPr id="148" name="Google Shape;148;p5"/>
          <p:cNvSpPr/>
          <p:nvPr/>
        </p:nvSpPr>
        <p:spPr>
          <a:xfrm>
            <a:off x="179512" y="6381328"/>
            <a:ext cx="8352928" cy="504056"/>
          </a:xfrm>
          <a:prstGeom prst="roundRect">
            <a:avLst>
              <a:gd fmla="val 16667" name="adj"/>
            </a:avLst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200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rPr>
              <a:t>Matteo Martini  	       	        Online Kick-off, 1-2 February 2021</a:t>
            </a:r>
            <a:endParaRPr/>
          </a:p>
        </p:txBody>
      </p:sp>
      <p:cxnSp>
        <p:nvCxnSpPr>
          <p:cNvPr id="149" name="Google Shape;149;p5"/>
          <p:cNvCxnSpPr/>
          <p:nvPr/>
        </p:nvCxnSpPr>
        <p:spPr>
          <a:xfrm>
            <a:off x="251520" y="6453336"/>
            <a:ext cx="8712968" cy="0"/>
          </a:xfrm>
          <a:prstGeom prst="straightConnector1">
            <a:avLst/>
          </a:prstGeom>
          <a:noFill/>
          <a:ln cap="flat" cmpd="sng" w="25400">
            <a:solidFill>
              <a:srgbClr val="006600"/>
            </a:solidFill>
            <a:prstDash val="solid"/>
            <a:round/>
            <a:headEnd len="sm" w="sm" type="none"/>
            <a:tailEnd len="sm" w="sm" type="none"/>
          </a:ln>
          <a:effectLst>
            <a:outerShdw blurRad="40000" rotWithShape="0" dir="5400000" dist="20000">
              <a:srgbClr val="000000">
                <a:alpha val="37647"/>
              </a:srgbClr>
            </a:outerShdw>
          </a:effectLst>
        </p:spPr>
      </p:cxnSp>
      <p:sp>
        <p:nvSpPr>
          <p:cNvPr id="150" name="Google Shape;150;p5"/>
          <p:cNvSpPr/>
          <p:nvPr/>
        </p:nvSpPr>
        <p:spPr>
          <a:xfrm>
            <a:off x="1029419" y="4154556"/>
            <a:ext cx="3470575" cy="5847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‘In an unceasing search for innovating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higher education’</a:t>
            </a:r>
            <a:endParaRPr/>
          </a:p>
        </p:txBody>
      </p:sp>
      <p:pic>
        <p:nvPicPr>
          <p:cNvPr descr="jaune.jpg" id="151" name="Google Shape;151;p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3115" y="75140"/>
            <a:ext cx="939800" cy="635000"/>
          </a:xfrm>
          <a:prstGeom prst="rect">
            <a:avLst/>
          </a:prstGeom>
          <a:noFill/>
          <a:ln>
            <a:noFill/>
          </a:ln>
        </p:spPr>
      </p:pic>
      <p:sp>
        <p:nvSpPr>
          <p:cNvPr id="152" name="Google Shape;152;p5"/>
          <p:cNvSpPr txBox="1"/>
          <p:nvPr/>
        </p:nvSpPr>
        <p:spPr>
          <a:xfrm>
            <a:off x="326783" y="1905632"/>
            <a:ext cx="8170555" cy="313932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800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rPr>
              <a:t>The modernized courses must be approved by qualified academic board and delivered during UNI-TEL last year; </a:t>
            </a:r>
            <a:endParaRPr/>
          </a:p>
          <a:p>
            <a:pPr indent="-1714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Merriweather Sans"/>
              <a:ea typeface="Merriweather Sans"/>
              <a:cs typeface="Merriweather Sans"/>
              <a:sym typeface="Merriweather Sans"/>
            </a:endParaRPr>
          </a:p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800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rPr>
              <a:t>The approval process may be slightly different for HEIs but the blessing from an official board is mandatory; </a:t>
            </a:r>
            <a:endParaRPr/>
          </a:p>
          <a:p>
            <a:pPr indent="-1714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Merriweather Sans"/>
              <a:ea typeface="Merriweather Sans"/>
              <a:cs typeface="Merriweather Sans"/>
              <a:sym typeface="Merriweather Sans"/>
            </a:endParaRPr>
          </a:p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800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rPr>
              <a:t>Also for this passage, it is fundamental the involvement of university management into project activities and maintain a constant contact with them reporting progresses, results and difficulties </a:t>
            </a:r>
            <a:endParaRPr/>
          </a:p>
          <a:p>
            <a:pPr indent="-1714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Merriweather Sans"/>
              <a:ea typeface="Merriweather Sans"/>
              <a:cs typeface="Merriweather Sans"/>
              <a:sym typeface="Merriweather Sans"/>
            </a:endParaRPr>
          </a:p>
          <a:p>
            <a:pPr indent="-1714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Merriweather Sans"/>
              <a:ea typeface="Merriweather Sans"/>
              <a:cs typeface="Merriweather Sans"/>
              <a:sym typeface="Merriweather Sans"/>
            </a:endParaRPr>
          </a:p>
        </p:txBody>
      </p:sp>
      <p:sp>
        <p:nvSpPr>
          <p:cNvPr id="153" name="Google Shape;153;p5"/>
          <p:cNvSpPr txBox="1"/>
          <p:nvPr/>
        </p:nvSpPr>
        <p:spPr>
          <a:xfrm>
            <a:off x="2877407" y="1066385"/>
            <a:ext cx="3461205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rPr>
              <a:t>Course accreditation</a:t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8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6"/>
          <p:cNvSpPr txBox="1"/>
          <p:nvPr>
            <p:ph idx="12" type="sldNum"/>
          </p:nvPr>
        </p:nvSpPr>
        <p:spPr>
          <a:xfrm>
            <a:off x="6686872" y="6453336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>
                <a:solidFill>
                  <a:schemeClr val="dk1"/>
                </a:solidFill>
              </a:rPr>
              <a:t>‹#›</a:t>
            </a:fld>
            <a:endParaRPr>
              <a:solidFill>
                <a:schemeClr val="dk1"/>
              </a:solidFill>
            </a:endParaRPr>
          </a:p>
        </p:txBody>
      </p:sp>
      <p:pic>
        <p:nvPicPr>
          <p:cNvPr descr="e6vczs.jpg.png" id="160" name="Google Shape;160;p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172400" y="116632"/>
            <a:ext cx="841303" cy="79398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61" name="Google Shape;161;p6"/>
          <p:cNvCxnSpPr/>
          <p:nvPr/>
        </p:nvCxnSpPr>
        <p:spPr>
          <a:xfrm>
            <a:off x="1115616" y="764704"/>
            <a:ext cx="6840760" cy="0"/>
          </a:xfrm>
          <a:prstGeom prst="straightConnector1">
            <a:avLst/>
          </a:prstGeom>
          <a:noFill/>
          <a:ln cap="flat" cmpd="sng" w="79375">
            <a:solidFill>
              <a:srgbClr val="002060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62" name="Google Shape;162;p6"/>
          <p:cNvSpPr/>
          <p:nvPr/>
        </p:nvSpPr>
        <p:spPr>
          <a:xfrm>
            <a:off x="1943708" y="202996"/>
            <a:ext cx="5544616" cy="504056"/>
          </a:xfrm>
          <a:prstGeom prst="roundRect">
            <a:avLst>
              <a:gd fmla="val 16667" name="adj"/>
            </a:avLst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Modernisation and internationalisation of Iranian HEIs via collaborative TEL-based curriculum development in engineering and STEM/UNI-TEL</a:t>
            </a:r>
            <a:endParaRPr b="1" sz="1200">
              <a:solidFill>
                <a:schemeClr val="dk1"/>
              </a:solidFill>
              <a:latin typeface="Merriweather Sans"/>
              <a:ea typeface="Merriweather Sans"/>
              <a:cs typeface="Merriweather Sans"/>
              <a:sym typeface="Merriweather Sans"/>
            </a:endParaRPr>
          </a:p>
        </p:txBody>
      </p:sp>
      <p:sp>
        <p:nvSpPr>
          <p:cNvPr id="163" name="Google Shape;163;p6"/>
          <p:cNvSpPr/>
          <p:nvPr/>
        </p:nvSpPr>
        <p:spPr>
          <a:xfrm>
            <a:off x="179512" y="6381328"/>
            <a:ext cx="8352928" cy="504056"/>
          </a:xfrm>
          <a:prstGeom prst="roundRect">
            <a:avLst>
              <a:gd fmla="val 16667" name="adj"/>
            </a:avLst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200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rPr>
              <a:t>Matteo Martini  	       	        Online Kick-off, 1-2 February 2021</a:t>
            </a:r>
            <a:endParaRPr/>
          </a:p>
        </p:txBody>
      </p:sp>
      <p:cxnSp>
        <p:nvCxnSpPr>
          <p:cNvPr id="164" name="Google Shape;164;p6"/>
          <p:cNvCxnSpPr/>
          <p:nvPr/>
        </p:nvCxnSpPr>
        <p:spPr>
          <a:xfrm>
            <a:off x="251520" y="6453336"/>
            <a:ext cx="8712968" cy="0"/>
          </a:xfrm>
          <a:prstGeom prst="straightConnector1">
            <a:avLst/>
          </a:prstGeom>
          <a:noFill/>
          <a:ln cap="flat" cmpd="sng" w="25400">
            <a:solidFill>
              <a:srgbClr val="006600"/>
            </a:solidFill>
            <a:prstDash val="solid"/>
            <a:round/>
            <a:headEnd len="sm" w="sm" type="none"/>
            <a:tailEnd len="sm" w="sm" type="none"/>
          </a:ln>
          <a:effectLst>
            <a:outerShdw blurRad="40000" rotWithShape="0" dir="5400000" dist="20000">
              <a:srgbClr val="000000">
                <a:alpha val="37647"/>
              </a:srgbClr>
            </a:outerShdw>
          </a:effectLst>
        </p:spPr>
      </p:cxnSp>
      <p:sp>
        <p:nvSpPr>
          <p:cNvPr id="165" name="Google Shape;165;p6"/>
          <p:cNvSpPr/>
          <p:nvPr/>
        </p:nvSpPr>
        <p:spPr>
          <a:xfrm>
            <a:off x="1029419" y="4154556"/>
            <a:ext cx="3470575" cy="5847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‘In an unceasing search for innovating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higher education’</a:t>
            </a:r>
            <a:endParaRPr/>
          </a:p>
        </p:txBody>
      </p:sp>
      <p:pic>
        <p:nvPicPr>
          <p:cNvPr descr="jaune.jpg" id="166" name="Google Shape;166;p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3115" y="75140"/>
            <a:ext cx="939800" cy="635000"/>
          </a:xfrm>
          <a:prstGeom prst="rect">
            <a:avLst/>
          </a:prstGeom>
          <a:noFill/>
          <a:ln>
            <a:noFill/>
          </a:ln>
        </p:spPr>
      </p:pic>
      <p:sp>
        <p:nvSpPr>
          <p:cNvPr id="167" name="Google Shape;167;p6"/>
          <p:cNvSpPr txBox="1"/>
          <p:nvPr/>
        </p:nvSpPr>
        <p:spPr>
          <a:xfrm>
            <a:off x="326783" y="1905632"/>
            <a:ext cx="8170555" cy="478746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342900" lvl="0" marL="342900" marR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Noto Sans Symbols"/>
              <a:buChar char="∙"/>
            </a:pPr>
            <a:r>
              <a:rPr lang="en-US" sz="1800">
                <a:solidFill>
                  <a:srgbClr val="000000"/>
                </a:solidFill>
                <a:latin typeface="Merriweather Sans"/>
                <a:ea typeface="Merriweather Sans"/>
                <a:cs typeface="Merriweather Sans"/>
                <a:sym typeface="Merriweather Sans"/>
              </a:rPr>
              <a:t>Modernized University curricula in Engineering and STEM studies where the contemporary technology-based approaches and contents are integrated;</a:t>
            </a:r>
            <a:endParaRPr/>
          </a:p>
          <a:p>
            <a:pPr indent="-228600" lvl="0" marL="342900" marR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None/>
            </a:pPr>
            <a:r>
              <a:t/>
            </a:r>
            <a:endParaRPr sz="1800">
              <a:solidFill>
                <a:srgbClr val="000000"/>
              </a:solidFill>
              <a:latin typeface="Merriweather Sans"/>
              <a:ea typeface="Merriweather Sans"/>
              <a:cs typeface="Merriweather Sans"/>
              <a:sym typeface="Merriweather Sans"/>
            </a:endParaRPr>
          </a:p>
          <a:p>
            <a:pPr indent="-342900" lvl="0" marL="342900" marR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Noto Sans Symbols"/>
              <a:buChar char="∙"/>
            </a:pPr>
            <a:r>
              <a:rPr lang="en-US" sz="1800">
                <a:solidFill>
                  <a:srgbClr val="000000"/>
                </a:solidFill>
                <a:latin typeface="Merriweather Sans"/>
                <a:ea typeface="Merriweather Sans"/>
                <a:cs typeface="Merriweather Sans"/>
                <a:sym typeface="Merriweather Sans"/>
              </a:rPr>
              <a:t>Ensuring quality of the teaching and learning process within Partner country universities through ICT-supported self-assessment activities based on a data mining system that allows a two way evaluation (from students and teachers’ perspective) of the training path;</a:t>
            </a:r>
            <a:endParaRPr/>
          </a:p>
          <a:p>
            <a:pPr indent="-228600" lvl="0" marL="342900" marR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None/>
            </a:pPr>
            <a:r>
              <a:t/>
            </a:r>
            <a:endParaRPr sz="1800">
              <a:solidFill>
                <a:srgbClr val="000000"/>
              </a:solidFill>
              <a:latin typeface="Merriweather Sans"/>
              <a:ea typeface="Merriweather Sans"/>
              <a:cs typeface="Merriweather Sans"/>
              <a:sym typeface="Merriweather Sans"/>
            </a:endParaRPr>
          </a:p>
          <a:p>
            <a:pPr indent="-342900" lvl="0" marL="342900" marR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Noto Sans Symbols"/>
              <a:buChar char="∙"/>
            </a:pPr>
            <a:r>
              <a:rPr lang="en-US" sz="1800">
                <a:solidFill>
                  <a:srgbClr val="000000"/>
                </a:solidFill>
                <a:latin typeface="Merriweather Sans"/>
                <a:ea typeface="Merriweather Sans"/>
                <a:cs typeface="Merriweather Sans"/>
                <a:sym typeface="Merriweather Sans"/>
              </a:rPr>
              <a:t>Implementing a quality based approach for quality assurance of technology enhanced learning study programs according to standard accreditation practices at Iranian Universities.</a:t>
            </a:r>
            <a:endParaRPr sz="1800">
              <a:solidFill>
                <a:srgbClr val="000000"/>
              </a:solidFill>
              <a:latin typeface="Merriweather Sans"/>
              <a:ea typeface="Merriweather Sans"/>
              <a:cs typeface="Merriweather Sans"/>
              <a:sym typeface="Merriweather Sans"/>
            </a:endParaRPr>
          </a:p>
          <a:p>
            <a:pPr indent="-1714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Merriweather Sans"/>
              <a:ea typeface="Merriweather Sans"/>
              <a:cs typeface="Merriweather Sans"/>
              <a:sym typeface="Merriweather Sans"/>
            </a:endParaRPr>
          </a:p>
          <a:p>
            <a:pPr indent="-1714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Merriweather Sans"/>
              <a:ea typeface="Merriweather Sans"/>
              <a:cs typeface="Merriweather Sans"/>
              <a:sym typeface="Merriweather Sans"/>
            </a:endParaRPr>
          </a:p>
        </p:txBody>
      </p:sp>
      <p:sp>
        <p:nvSpPr>
          <p:cNvPr id="168" name="Google Shape;168;p6"/>
          <p:cNvSpPr txBox="1"/>
          <p:nvPr/>
        </p:nvSpPr>
        <p:spPr>
          <a:xfrm>
            <a:off x="3205225" y="1066385"/>
            <a:ext cx="2805576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rPr>
              <a:t>Expected results</a:t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3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7"/>
          <p:cNvSpPr txBox="1"/>
          <p:nvPr>
            <p:ph idx="12" type="sldNum"/>
          </p:nvPr>
        </p:nvSpPr>
        <p:spPr>
          <a:xfrm>
            <a:off x="6686872" y="6453336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>
                <a:solidFill>
                  <a:schemeClr val="dk1"/>
                </a:solidFill>
              </a:rPr>
              <a:t>‹#›</a:t>
            </a:fld>
            <a:endParaRPr>
              <a:solidFill>
                <a:schemeClr val="dk1"/>
              </a:solidFill>
            </a:endParaRPr>
          </a:p>
        </p:txBody>
      </p:sp>
      <p:pic>
        <p:nvPicPr>
          <p:cNvPr descr="e6vczs.jpg.png" id="175" name="Google Shape;175;p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172400" y="116632"/>
            <a:ext cx="841303" cy="79398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76" name="Google Shape;176;p7"/>
          <p:cNvCxnSpPr/>
          <p:nvPr/>
        </p:nvCxnSpPr>
        <p:spPr>
          <a:xfrm>
            <a:off x="1115616" y="764704"/>
            <a:ext cx="6840760" cy="0"/>
          </a:xfrm>
          <a:prstGeom prst="straightConnector1">
            <a:avLst/>
          </a:prstGeom>
          <a:noFill/>
          <a:ln cap="flat" cmpd="sng" w="79375">
            <a:solidFill>
              <a:srgbClr val="002060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77" name="Google Shape;177;p7"/>
          <p:cNvSpPr/>
          <p:nvPr/>
        </p:nvSpPr>
        <p:spPr>
          <a:xfrm>
            <a:off x="1943708" y="202996"/>
            <a:ext cx="5544616" cy="504056"/>
          </a:xfrm>
          <a:prstGeom prst="roundRect">
            <a:avLst>
              <a:gd fmla="val 16667" name="adj"/>
            </a:avLst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Modernisation and internationalisation of Iranian HEIs via collaborative TEL-based curriculum development in engineering and STEM/UNI-TEL</a:t>
            </a:r>
            <a:endParaRPr b="1" sz="1200">
              <a:solidFill>
                <a:schemeClr val="dk1"/>
              </a:solidFill>
              <a:latin typeface="Merriweather Sans"/>
              <a:ea typeface="Merriweather Sans"/>
              <a:cs typeface="Merriweather Sans"/>
              <a:sym typeface="Merriweather Sans"/>
            </a:endParaRPr>
          </a:p>
        </p:txBody>
      </p:sp>
      <p:sp>
        <p:nvSpPr>
          <p:cNvPr id="178" name="Google Shape;178;p7"/>
          <p:cNvSpPr/>
          <p:nvPr/>
        </p:nvSpPr>
        <p:spPr>
          <a:xfrm>
            <a:off x="179512" y="6381328"/>
            <a:ext cx="8352928" cy="504056"/>
          </a:xfrm>
          <a:prstGeom prst="roundRect">
            <a:avLst>
              <a:gd fmla="val 16667" name="adj"/>
            </a:avLst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200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rPr>
              <a:t>Matteo Martini  	       	        Online Kick-off, 1-2 February 2021</a:t>
            </a:r>
            <a:endParaRPr/>
          </a:p>
        </p:txBody>
      </p:sp>
      <p:cxnSp>
        <p:nvCxnSpPr>
          <p:cNvPr id="179" name="Google Shape;179;p7"/>
          <p:cNvCxnSpPr/>
          <p:nvPr/>
        </p:nvCxnSpPr>
        <p:spPr>
          <a:xfrm>
            <a:off x="251520" y="6453336"/>
            <a:ext cx="8712968" cy="0"/>
          </a:xfrm>
          <a:prstGeom prst="straightConnector1">
            <a:avLst/>
          </a:prstGeom>
          <a:noFill/>
          <a:ln cap="flat" cmpd="sng" w="25400">
            <a:solidFill>
              <a:srgbClr val="006600"/>
            </a:solidFill>
            <a:prstDash val="solid"/>
            <a:round/>
            <a:headEnd len="sm" w="sm" type="none"/>
            <a:tailEnd len="sm" w="sm" type="none"/>
          </a:ln>
          <a:effectLst>
            <a:outerShdw blurRad="40000" rotWithShape="0" dir="5400000" dist="20000">
              <a:srgbClr val="000000">
                <a:alpha val="37647"/>
              </a:srgbClr>
            </a:outerShdw>
          </a:effectLst>
        </p:spPr>
      </p:cxnSp>
      <p:sp>
        <p:nvSpPr>
          <p:cNvPr id="180" name="Google Shape;180;p7"/>
          <p:cNvSpPr/>
          <p:nvPr/>
        </p:nvSpPr>
        <p:spPr>
          <a:xfrm>
            <a:off x="1029419" y="4154556"/>
            <a:ext cx="3470575" cy="5847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‘In an unceasing search for innovating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higher education’</a:t>
            </a:r>
            <a:endParaRPr/>
          </a:p>
        </p:txBody>
      </p:sp>
      <p:pic>
        <p:nvPicPr>
          <p:cNvPr descr="jaune.jpg" id="181" name="Google Shape;181;p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3115" y="75140"/>
            <a:ext cx="939800" cy="635000"/>
          </a:xfrm>
          <a:prstGeom prst="rect">
            <a:avLst/>
          </a:prstGeom>
          <a:noFill/>
          <a:ln>
            <a:noFill/>
          </a:ln>
        </p:spPr>
      </p:pic>
      <p:sp>
        <p:nvSpPr>
          <p:cNvPr id="182" name="Google Shape;182;p7"/>
          <p:cNvSpPr txBox="1"/>
          <p:nvPr/>
        </p:nvSpPr>
        <p:spPr>
          <a:xfrm>
            <a:off x="326783" y="1905632"/>
            <a:ext cx="8170555" cy="397031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800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rPr>
              <a:t>The trained professors and instructional designers will also set up 1 remote lab in each PC HEI. </a:t>
            </a:r>
            <a:endParaRPr/>
          </a:p>
          <a:p>
            <a:pPr indent="-1714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Merriweather Sans"/>
              <a:ea typeface="Merriweather Sans"/>
              <a:cs typeface="Merriweather Sans"/>
              <a:sym typeface="Merriweather Sans"/>
            </a:endParaRPr>
          </a:p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800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rPr>
              <a:t>With “remote lab” we intend a real laboratory experience equipped into university but fully controllable remotely </a:t>
            </a:r>
            <a:endParaRPr/>
          </a:p>
          <a:p>
            <a:pPr indent="-1714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Merriweather Sans"/>
              <a:ea typeface="Merriweather Sans"/>
              <a:cs typeface="Merriweather Sans"/>
              <a:sym typeface="Merriweather Sans"/>
            </a:endParaRPr>
          </a:p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800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rPr>
              <a:t>Not depending on the particular experience, equipment will be controlled and monitored using Arduino and Raspberry PI</a:t>
            </a:r>
            <a:endParaRPr/>
          </a:p>
          <a:p>
            <a:pPr indent="-1714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Merriweather Sans"/>
              <a:ea typeface="Merriweather Sans"/>
              <a:cs typeface="Merriweather Sans"/>
              <a:sym typeface="Merriweather Sans"/>
            </a:endParaRPr>
          </a:p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800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rPr>
              <a:t>A dedicated user interface will be prepared and integrated into LMS</a:t>
            </a:r>
            <a:endParaRPr/>
          </a:p>
          <a:p>
            <a:pPr indent="-1714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Merriweather Sans"/>
              <a:ea typeface="Merriweather Sans"/>
              <a:cs typeface="Merriweather Sans"/>
              <a:sym typeface="Merriweather Sans"/>
            </a:endParaRPr>
          </a:p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800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rPr>
              <a:t>Specific software will be purchased to enrich this educational experience </a:t>
            </a:r>
            <a:endParaRPr/>
          </a:p>
          <a:p>
            <a:pPr indent="-1714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Merriweather Sans"/>
              <a:ea typeface="Merriweather Sans"/>
              <a:cs typeface="Merriweather Sans"/>
              <a:sym typeface="Merriweather Sans"/>
            </a:endParaRPr>
          </a:p>
        </p:txBody>
      </p:sp>
      <p:sp>
        <p:nvSpPr>
          <p:cNvPr id="183" name="Google Shape;183;p7"/>
          <p:cNvSpPr txBox="1"/>
          <p:nvPr/>
        </p:nvSpPr>
        <p:spPr>
          <a:xfrm>
            <a:off x="3498573" y="1066385"/>
            <a:ext cx="2218877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rPr>
              <a:t>Remote Labs</a:t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8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8"/>
          <p:cNvSpPr txBox="1"/>
          <p:nvPr>
            <p:ph idx="12" type="sldNum"/>
          </p:nvPr>
        </p:nvSpPr>
        <p:spPr>
          <a:xfrm>
            <a:off x="6686872" y="6453336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>
                <a:solidFill>
                  <a:schemeClr val="dk1"/>
                </a:solidFill>
              </a:rPr>
              <a:t>‹#›</a:t>
            </a:fld>
            <a:endParaRPr>
              <a:solidFill>
                <a:schemeClr val="dk1"/>
              </a:solidFill>
            </a:endParaRPr>
          </a:p>
        </p:txBody>
      </p:sp>
      <p:pic>
        <p:nvPicPr>
          <p:cNvPr descr="e6vczs.jpg.png" id="190" name="Google Shape;190;p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172400" y="116632"/>
            <a:ext cx="841303" cy="79398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91" name="Google Shape;191;p8"/>
          <p:cNvCxnSpPr/>
          <p:nvPr/>
        </p:nvCxnSpPr>
        <p:spPr>
          <a:xfrm>
            <a:off x="1115616" y="764704"/>
            <a:ext cx="6840760" cy="0"/>
          </a:xfrm>
          <a:prstGeom prst="straightConnector1">
            <a:avLst/>
          </a:prstGeom>
          <a:noFill/>
          <a:ln cap="flat" cmpd="sng" w="79375">
            <a:solidFill>
              <a:srgbClr val="002060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92" name="Google Shape;192;p8"/>
          <p:cNvSpPr/>
          <p:nvPr/>
        </p:nvSpPr>
        <p:spPr>
          <a:xfrm>
            <a:off x="1943708" y="202996"/>
            <a:ext cx="5544616" cy="504056"/>
          </a:xfrm>
          <a:prstGeom prst="roundRect">
            <a:avLst>
              <a:gd fmla="val 16667" name="adj"/>
            </a:avLst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Modernisation and internationalisation of Iranian HEIs via collaborative TEL-based curriculum development in engineering and STEM/UNI-TEL</a:t>
            </a:r>
            <a:endParaRPr b="1" sz="1200">
              <a:solidFill>
                <a:schemeClr val="dk1"/>
              </a:solidFill>
              <a:latin typeface="Merriweather Sans"/>
              <a:ea typeface="Merriweather Sans"/>
              <a:cs typeface="Merriweather Sans"/>
              <a:sym typeface="Merriweather Sans"/>
            </a:endParaRPr>
          </a:p>
        </p:txBody>
      </p:sp>
      <p:sp>
        <p:nvSpPr>
          <p:cNvPr id="193" name="Google Shape;193;p8"/>
          <p:cNvSpPr/>
          <p:nvPr/>
        </p:nvSpPr>
        <p:spPr>
          <a:xfrm>
            <a:off x="179512" y="6381328"/>
            <a:ext cx="8352928" cy="504056"/>
          </a:xfrm>
          <a:prstGeom prst="roundRect">
            <a:avLst>
              <a:gd fmla="val 16667" name="adj"/>
            </a:avLst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200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rPr>
              <a:t>Matteo Martini  	       	        Online Kick-off, 1-2 February 2021</a:t>
            </a:r>
            <a:endParaRPr/>
          </a:p>
        </p:txBody>
      </p:sp>
      <p:cxnSp>
        <p:nvCxnSpPr>
          <p:cNvPr id="194" name="Google Shape;194;p8"/>
          <p:cNvCxnSpPr/>
          <p:nvPr/>
        </p:nvCxnSpPr>
        <p:spPr>
          <a:xfrm>
            <a:off x="251520" y="6453336"/>
            <a:ext cx="8712968" cy="0"/>
          </a:xfrm>
          <a:prstGeom prst="straightConnector1">
            <a:avLst/>
          </a:prstGeom>
          <a:noFill/>
          <a:ln cap="flat" cmpd="sng" w="25400">
            <a:solidFill>
              <a:srgbClr val="006600"/>
            </a:solidFill>
            <a:prstDash val="solid"/>
            <a:round/>
            <a:headEnd len="sm" w="sm" type="none"/>
            <a:tailEnd len="sm" w="sm" type="none"/>
          </a:ln>
          <a:effectLst>
            <a:outerShdw blurRad="40000" rotWithShape="0" dir="5400000" dist="20000">
              <a:srgbClr val="000000">
                <a:alpha val="37647"/>
              </a:srgbClr>
            </a:outerShdw>
          </a:effectLst>
        </p:spPr>
      </p:cxnSp>
      <p:sp>
        <p:nvSpPr>
          <p:cNvPr id="195" name="Google Shape;195;p8"/>
          <p:cNvSpPr/>
          <p:nvPr/>
        </p:nvSpPr>
        <p:spPr>
          <a:xfrm>
            <a:off x="1029419" y="4154556"/>
            <a:ext cx="3470575" cy="5847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‘In an unceasing search for innovating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higher education’</a:t>
            </a:r>
            <a:endParaRPr/>
          </a:p>
        </p:txBody>
      </p:sp>
      <p:pic>
        <p:nvPicPr>
          <p:cNvPr descr="jaune.jpg" id="196" name="Google Shape;196;p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3115" y="75140"/>
            <a:ext cx="939800" cy="635000"/>
          </a:xfrm>
          <a:prstGeom prst="rect">
            <a:avLst/>
          </a:prstGeom>
          <a:noFill/>
          <a:ln>
            <a:noFill/>
          </a:ln>
        </p:spPr>
      </p:pic>
      <p:sp>
        <p:nvSpPr>
          <p:cNvPr id="197" name="Google Shape;197;p8"/>
          <p:cNvSpPr txBox="1"/>
          <p:nvPr/>
        </p:nvSpPr>
        <p:spPr>
          <a:xfrm>
            <a:off x="326783" y="1905632"/>
            <a:ext cx="8170555" cy="313932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800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rPr>
              <a:t>Remote labs permit a real remote laboratory experience overcoming simulations limitations </a:t>
            </a:r>
            <a:endParaRPr/>
          </a:p>
          <a:p>
            <a:pPr indent="-1714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Merriweather Sans"/>
              <a:ea typeface="Merriweather Sans"/>
              <a:cs typeface="Merriweather Sans"/>
              <a:sym typeface="Merriweather Sans"/>
            </a:endParaRPr>
          </a:p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800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rPr>
              <a:t>The type of lab experience will be decided later depending on the didactical activities into each universities and on the selected courses </a:t>
            </a:r>
            <a:endParaRPr/>
          </a:p>
          <a:p>
            <a:pPr indent="-1714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Merriweather Sans"/>
              <a:ea typeface="Merriweather Sans"/>
              <a:cs typeface="Merriweather Sans"/>
              <a:sym typeface="Merriweather Sans"/>
            </a:endParaRPr>
          </a:p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800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rPr>
              <a:t> In GMU we are already using remote labs on electrical engineering with a dedicated platform connecting amplifiers, voltage generators, adjustable components, meters, etc. </a:t>
            </a:r>
            <a:endParaRPr/>
          </a:p>
          <a:p>
            <a:pPr indent="-1714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Merriweather Sans"/>
              <a:ea typeface="Merriweather Sans"/>
              <a:cs typeface="Merriweather Sans"/>
              <a:sym typeface="Merriweather Sans"/>
            </a:endParaRPr>
          </a:p>
        </p:txBody>
      </p:sp>
      <p:sp>
        <p:nvSpPr>
          <p:cNvPr id="198" name="Google Shape;198;p8"/>
          <p:cNvSpPr txBox="1"/>
          <p:nvPr/>
        </p:nvSpPr>
        <p:spPr>
          <a:xfrm>
            <a:off x="3498573" y="1066385"/>
            <a:ext cx="2218877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rPr>
              <a:t>Remote Labs</a:t>
            </a: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3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p9"/>
          <p:cNvSpPr txBox="1"/>
          <p:nvPr>
            <p:ph idx="12" type="sldNum"/>
          </p:nvPr>
        </p:nvSpPr>
        <p:spPr>
          <a:xfrm>
            <a:off x="6686872" y="6453336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>
                <a:solidFill>
                  <a:schemeClr val="dk1"/>
                </a:solidFill>
              </a:rPr>
              <a:t>‹#›</a:t>
            </a:fld>
            <a:endParaRPr>
              <a:solidFill>
                <a:schemeClr val="dk1"/>
              </a:solidFill>
            </a:endParaRPr>
          </a:p>
        </p:txBody>
      </p:sp>
      <p:pic>
        <p:nvPicPr>
          <p:cNvPr descr="e6vczs.jpg.png" id="205" name="Google Shape;205;p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172400" y="116632"/>
            <a:ext cx="841303" cy="79398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06" name="Google Shape;206;p9"/>
          <p:cNvCxnSpPr/>
          <p:nvPr/>
        </p:nvCxnSpPr>
        <p:spPr>
          <a:xfrm>
            <a:off x="1115616" y="764704"/>
            <a:ext cx="6840760" cy="0"/>
          </a:xfrm>
          <a:prstGeom prst="straightConnector1">
            <a:avLst/>
          </a:prstGeom>
          <a:noFill/>
          <a:ln cap="flat" cmpd="sng" w="79375">
            <a:solidFill>
              <a:srgbClr val="002060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207" name="Google Shape;207;p9"/>
          <p:cNvSpPr/>
          <p:nvPr/>
        </p:nvSpPr>
        <p:spPr>
          <a:xfrm>
            <a:off x="1943708" y="202996"/>
            <a:ext cx="5544616" cy="504056"/>
          </a:xfrm>
          <a:prstGeom prst="roundRect">
            <a:avLst>
              <a:gd fmla="val 16667" name="adj"/>
            </a:avLst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Modernisation and internationalisation of Iranian HEIs via collaborative TEL-based curriculum development in engineering and STEM/UNI-TEL</a:t>
            </a:r>
            <a:endParaRPr b="1" sz="1200">
              <a:solidFill>
                <a:schemeClr val="dk1"/>
              </a:solidFill>
              <a:latin typeface="Merriweather Sans"/>
              <a:ea typeface="Merriweather Sans"/>
              <a:cs typeface="Merriweather Sans"/>
              <a:sym typeface="Merriweather Sans"/>
            </a:endParaRPr>
          </a:p>
        </p:txBody>
      </p:sp>
      <p:sp>
        <p:nvSpPr>
          <p:cNvPr id="208" name="Google Shape;208;p9"/>
          <p:cNvSpPr/>
          <p:nvPr/>
        </p:nvSpPr>
        <p:spPr>
          <a:xfrm>
            <a:off x="179512" y="6381328"/>
            <a:ext cx="8352928" cy="504056"/>
          </a:xfrm>
          <a:prstGeom prst="roundRect">
            <a:avLst>
              <a:gd fmla="val 16667" name="adj"/>
            </a:avLst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200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rPr>
              <a:t>Matteo Martini  	       	        Online Kick-off, 1-2 February 2021</a:t>
            </a:r>
            <a:endParaRPr/>
          </a:p>
        </p:txBody>
      </p:sp>
      <p:cxnSp>
        <p:nvCxnSpPr>
          <p:cNvPr id="209" name="Google Shape;209;p9"/>
          <p:cNvCxnSpPr/>
          <p:nvPr/>
        </p:nvCxnSpPr>
        <p:spPr>
          <a:xfrm>
            <a:off x="251520" y="6453336"/>
            <a:ext cx="8712968" cy="0"/>
          </a:xfrm>
          <a:prstGeom prst="straightConnector1">
            <a:avLst/>
          </a:prstGeom>
          <a:noFill/>
          <a:ln cap="flat" cmpd="sng" w="25400">
            <a:solidFill>
              <a:srgbClr val="006600"/>
            </a:solidFill>
            <a:prstDash val="solid"/>
            <a:round/>
            <a:headEnd len="sm" w="sm" type="none"/>
            <a:tailEnd len="sm" w="sm" type="none"/>
          </a:ln>
          <a:effectLst>
            <a:outerShdw blurRad="40000" rotWithShape="0" dir="5400000" dist="20000">
              <a:srgbClr val="000000">
                <a:alpha val="37647"/>
              </a:srgbClr>
            </a:outerShdw>
          </a:effectLst>
        </p:spPr>
      </p:cxnSp>
      <p:sp>
        <p:nvSpPr>
          <p:cNvPr id="210" name="Google Shape;210;p9"/>
          <p:cNvSpPr/>
          <p:nvPr/>
        </p:nvSpPr>
        <p:spPr>
          <a:xfrm>
            <a:off x="1029419" y="4154556"/>
            <a:ext cx="3470575" cy="5847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‘In an unceasing search for innovating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higher education’</a:t>
            </a:r>
            <a:endParaRPr/>
          </a:p>
        </p:txBody>
      </p:sp>
      <p:pic>
        <p:nvPicPr>
          <p:cNvPr descr="jaune.jpg" id="211" name="Google Shape;211;p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3115" y="75140"/>
            <a:ext cx="939800" cy="635000"/>
          </a:xfrm>
          <a:prstGeom prst="rect">
            <a:avLst/>
          </a:prstGeom>
          <a:noFill/>
          <a:ln>
            <a:noFill/>
          </a:ln>
        </p:spPr>
      </p:pic>
      <p:sp>
        <p:nvSpPr>
          <p:cNvPr id="212" name="Google Shape;212;p9"/>
          <p:cNvSpPr txBox="1"/>
          <p:nvPr/>
        </p:nvSpPr>
        <p:spPr>
          <a:xfrm>
            <a:off x="3498573" y="1066385"/>
            <a:ext cx="2218877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rPr>
              <a:t>Remote Labs</a:t>
            </a:r>
            <a:endParaRPr/>
          </a:p>
        </p:txBody>
      </p:sp>
      <p:pic>
        <p:nvPicPr>
          <p:cNvPr id="213" name="Google Shape;213;p9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356135" y="4739331"/>
            <a:ext cx="3306997" cy="1589903"/>
          </a:xfrm>
          <a:prstGeom prst="rect">
            <a:avLst/>
          </a:prstGeom>
          <a:noFill/>
          <a:ln>
            <a:noFill/>
          </a:ln>
        </p:spPr>
      </p:pic>
      <p:pic>
        <p:nvPicPr>
          <p:cNvPr id="214" name="Google Shape;214;p9"/>
          <p:cNvPicPr preferRelativeResize="0"/>
          <p:nvPr/>
        </p:nvPicPr>
        <p:blipFill rotWithShape="1">
          <a:blip r:embed="rId6">
            <a:alphaModFix/>
          </a:blip>
          <a:srcRect b="24771" l="0" r="0" t="24693"/>
          <a:stretch/>
        </p:blipFill>
        <p:spPr>
          <a:xfrm>
            <a:off x="215375" y="2991409"/>
            <a:ext cx="3422807" cy="1729704"/>
          </a:xfrm>
          <a:prstGeom prst="rect">
            <a:avLst/>
          </a:prstGeom>
          <a:noFill/>
          <a:ln>
            <a:noFill/>
          </a:ln>
        </p:spPr>
      </p:pic>
      <p:pic>
        <p:nvPicPr>
          <p:cNvPr id="215" name="Google Shape;215;p9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6509315" y="1980550"/>
            <a:ext cx="2515469" cy="1651123"/>
          </a:xfrm>
          <a:prstGeom prst="rect">
            <a:avLst/>
          </a:prstGeom>
          <a:noFill/>
          <a:ln>
            <a:noFill/>
          </a:ln>
        </p:spPr>
      </p:pic>
      <p:pic>
        <p:nvPicPr>
          <p:cNvPr id="216" name="Google Shape;216;p9"/>
          <p:cNvPicPr preferRelativeResize="0"/>
          <p:nvPr/>
        </p:nvPicPr>
        <p:blipFill rotWithShape="1">
          <a:blip r:embed="rId8">
            <a:alphaModFix/>
          </a:blip>
          <a:srcRect b="4292" l="0" r="0" t="6031"/>
          <a:stretch/>
        </p:blipFill>
        <p:spPr>
          <a:xfrm>
            <a:off x="3843012" y="2036451"/>
            <a:ext cx="2272430" cy="1528361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17" name="Google Shape;217;p9"/>
          <p:cNvGrpSpPr/>
          <p:nvPr/>
        </p:nvGrpSpPr>
        <p:grpSpPr>
          <a:xfrm>
            <a:off x="4598168" y="3970330"/>
            <a:ext cx="4330147" cy="2171840"/>
            <a:chOff x="4535996" y="1829730"/>
            <a:chExt cx="4330147" cy="2171840"/>
          </a:xfrm>
        </p:grpSpPr>
        <p:pic>
          <p:nvPicPr>
            <p:cNvPr id="218" name="Google Shape;218;p9"/>
            <p:cNvPicPr preferRelativeResize="0"/>
            <p:nvPr/>
          </p:nvPicPr>
          <p:blipFill rotWithShape="1">
            <a:blip r:embed="rId9">
              <a:alphaModFix/>
            </a:blip>
            <a:srcRect b="4069" l="0" r="0" t="6765"/>
            <a:stretch/>
          </p:blipFill>
          <p:spPr>
            <a:xfrm>
              <a:off x="4535996" y="1829730"/>
              <a:ext cx="4330147" cy="217184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19" name="Google Shape;219;p9"/>
            <p:cNvSpPr/>
            <p:nvPr/>
          </p:nvSpPr>
          <p:spPr>
            <a:xfrm>
              <a:off x="5148064" y="2245688"/>
              <a:ext cx="893422" cy="103192"/>
            </a:xfrm>
            <a:prstGeom prst="rect">
              <a:avLst/>
            </a:prstGeom>
            <a:solidFill>
              <a:srgbClr val="36ABBE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lt1"/>
                </a:solidFill>
                <a:latin typeface="Merriweather Sans"/>
                <a:ea typeface="Merriweather Sans"/>
                <a:cs typeface="Merriweather Sans"/>
                <a:sym typeface="Merriweather Sans"/>
              </a:endParaRPr>
            </a:p>
          </p:txBody>
        </p:sp>
      </p:grpSp>
      <p:sp>
        <p:nvSpPr>
          <p:cNvPr id="220" name="Google Shape;220;p9"/>
          <p:cNvSpPr txBox="1"/>
          <p:nvPr/>
        </p:nvSpPr>
        <p:spPr>
          <a:xfrm>
            <a:off x="267267" y="1619493"/>
            <a:ext cx="3080597" cy="1169551"/>
          </a:xfrm>
          <a:prstGeom prst="rect">
            <a:avLst/>
          </a:prstGeom>
          <a:noFill/>
          <a:ln cap="flat" cmpd="sng" w="19050">
            <a:solidFill>
              <a:srgbClr val="0070C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</a:pPr>
            <a:r>
              <a:rPr lang="en-US" sz="1400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rPr>
              <a:t>Bi-directional communication </a:t>
            </a:r>
            <a:endParaRPr/>
          </a:p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</a:pPr>
            <a:r>
              <a:rPr lang="en-US" sz="1400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rPr>
              <a:t>Remote setting </a:t>
            </a:r>
            <a:endParaRPr/>
          </a:p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</a:pPr>
            <a:r>
              <a:rPr lang="en-US" sz="1400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rPr>
              <a:t>Live control </a:t>
            </a:r>
            <a:endParaRPr/>
          </a:p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</a:pPr>
            <a:r>
              <a:rPr lang="en-US" sz="1400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rPr>
              <a:t>Automatic security check </a:t>
            </a:r>
            <a:endParaRPr/>
          </a:p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</a:pPr>
            <a:r>
              <a:rPr lang="en-US" sz="1400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rPr>
              <a:t>Real lab experience </a:t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Tema di Offic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Marconi_RICCI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2009-01-30T15:04:37Z</dcterms:created>
  <dc:creator>******* ********* **************</dc:creator>
</cp:coreProperties>
</file>