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pPr/>
              <a:t>12/15/2021</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12/15/2021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1436914"/>
            <a:ext cx="9966960" cy="1979656"/>
          </a:xfrm>
        </p:spPr>
        <p:txBody>
          <a:bodyPr>
            <a:noAutofit/>
          </a:bodyPr>
          <a:lstStyle/>
          <a:p>
            <a:r>
              <a:rPr lang="en-US" sz="3600" cap="none" dirty="0">
                <a:ln w="13462">
                  <a:solidFill>
                    <a:schemeClr val="bg1"/>
                  </a:solidFill>
                  <a:prstDash val="solid"/>
                </a:ln>
                <a:solidFill>
                  <a:schemeClr val="tx1"/>
                </a:solidFill>
                <a:effectLst/>
              </a:rPr>
              <a:t>Modernisation and internationalization of Iranian HEIs via collaborative TEL-based curriculum development in Engineering and Stem/UNI-TEL</a:t>
            </a:r>
            <a:endParaRPr lang="fa-IR" sz="3600" cap="none" dirty="0">
              <a:ln w="13462">
                <a:solidFill>
                  <a:schemeClr val="bg1"/>
                </a:solidFill>
                <a:prstDash val="solid"/>
              </a:ln>
              <a:solidFill>
                <a:schemeClr val="tx1"/>
              </a:solidFill>
              <a:effectLst/>
            </a:endParaRPr>
          </a:p>
        </p:txBody>
      </p:sp>
      <p:sp>
        <p:nvSpPr>
          <p:cNvPr id="3" name="Subtitle 2"/>
          <p:cNvSpPr>
            <a:spLocks noGrp="1"/>
          </p:cNvSpPr>
          <p:nvPr>
            <p:ph type="subTitle" idx="1"/>
          </p:nvPr>
        </p:nvSpPr>
        <p:spPr>
          <a:xfrm>
            <a:off x="1709530" y="3869634"/>
            <a:ext cx="8767860" cy="2296035"/>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WP1: Preparation/Baseline analysis</a:t>
            </a:r>
          </a:p>
          <a:p>
            <a: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Task 1.2: Drawing up the state of the Art of HEIs (PC national level)</a:t>
            </a:r>
          </a:p>
          <a:p>
            <a:r>
              <a:rPr lang="en-US" sz="1800" b="1">
                <a:ln/>
                <a:solidFill>
                  <a:schemeClr val="tx1"/>
                </a:solidFill>
              </a:rPr>
              <a:t>Shahid </a:t>
            </a:r>
            <a:r>
              <a:rPr lang="en-US" sz="1800" b="1" dirty="0">
                <a:ln/>
                <a:solidFill>
                  <a:schemeClr val="tx1"/>
                </a:solidFill>
              </a:rPr>
              <a:t>Chamran University of Ahvaz</a:t>
            </a:r>
          </a:p>
          <a:p>
            <a:r>
              <a:rPr lang="en-US" sz="1800" b="1" dirty="0">
                <a:ln/>
                <a:solidFill>
                  <a:schemeClr val="tx1"/>
                </a:solidFill>
              </a:rPr>
              <a:t>Dec 13, 2021</a:t>
            </a:r>
            <a:endParaRPr lang="fa-IR" sz="1800" b="1" dirty="0">
              <a:ln/>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773" y="301873"/>
            <a:ext cx="1754414" cy="1363953"/>
          </a:xfrm>
          <a:prstGeom prst="rect">
            <a:avLst/>
          </a:prstGeom>
        </p:spPr>
      </p:pic>
      <p:pic>
        <p:nvPicPr>
          <p:cNvPr id="5" name="Picture 4"/>
          <p:cNvPicPr>
            <a:picLocks noChangeAspect="1"/>
          </p:cNvPicPr>
          <p:nvPr/>
        </p:nvPicPr>
        <p:blipFill>
          <a:blip r:embed="rId3"/>
          <a:stretch>
            <a:fillRect/>
          </a:stretch>
        </p:blipFill>
        <p:spPr>
          <a:xfrm>
            <a:off x="8488017" y="332791"/>
            <a:ext cx="3466130" cy="1104123"/>
          </a:xfrm>
          <a:prstGeom prst="rect">
            <a:avLst/>
          </a:prstGeom>
        </p:spPr>
      </p:pic>
    </p:spTree>
    <p:extLst>
      <p:ext uri="{BB962C8B-B14F-4D97-AF65-F5344CB8AC3E}">
        <p14:creationId xmlns:p14="http://schemas.microsoft.com/office/powerpoint/2010/main" val="1967946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buClr>
                <a:schemeClr val="accent2">
                  <a:lumMod val="50000"/>
                </a:schemeClr>
              </a:buClr>
            </a:pPr>
            <a:r>
              <a:rPr lang="en-GB" dirty="0">
                <a:solidFill>
                  <a:schemeClr val="accent2">
                    <a:lumMod val="75000"/>
                  </a:schemeClr>
                </a:solidFill>
              </a:rPr>
              <a:t>3.3. Course development process</a:t>
            </a:r>
            <a:endParaRPr lang="fa-IR" dirty="0">
              <a:solidFill>
                <a:schemeClr val="accent2">
                  <a:lumMod val="75000"/>
                </a:schemeClr>
              </a:solidFill>
            </a:endParaRPr>
          </a:p>
        </p:txBody>
      </p:sp>
      <p:sp>
        <p:nvSpPr>
          <p:cNvPr id="3" name="Content Placeholder 2"/>
          <p:cNvSpPr>
            <a:spLocks noGrp="1"/>
          </p:cNvSpPr>
          <p:nvPr>
            <p:ph idx="1"/>
          </p:nvPr>
        </p:nvSpPr>
        <p:spPr/>
        <p:txBody>
          <a:bodyPr/>
          <a:lstStyle/>
          <a:p>
            <a:pPr marL="45720" indent="0" algn="l" rtl="0">
              <a:buClr>
                <a:schemeClr val="accent2">
                  <a:lumMod val="50000"/>
                </a:schemeClr>
              </a:buClr>
              <a:buNone/>
            </a:pPr>
            <a:r>
              <a:rPr lang="en-US" b="1" dirty="0">
                <a:solidFill>
                  <a:schemeClr val="accent6">
                    <a:lumMod val="75000"/>
                  </a:schemeClr>
                </a:solidFill>
              </a:rPr>
              <a:t>3.3.1. How do you plan the initiation of a course (e.g. needs analysis for demand and constraint identification etc.) in TEL/online courses compared to face-to-face courses?</a:t>
            </a:r>
          </a:p>
          <a:p>
            <a:pPr algn="just" rtl="0">
              <a:buClr>
                <a:schemeClr val="accent2">
                  <a:lumMod val="50000"/>
                </a:schemeClr>
              </a:buClr>
              <a:buFont typeface="Wingdings" panose="05000000000000000000" pitchFamily="2" charset="2"/>
              <a:buChar char="Ø"/>
            </a:pPr>
            <a:r>
              <a:rPr lang="en-US" dirty="0">
                <a:solidFill>
                  <a:schemeClr val="tx1"/>
                </a:solidFill>
              </a:rPr>
              <a:t>There is no difference between online and face-to-face curriculum, however, the faculty members are trained to use the LMS, videoconferencing, and other required software.</a:t>
            </a: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3179665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088571"/>
          </a:xfrm>
        </p:spPr>
        <p:txBody>
          <a:bodyPr>
            <a:normAutofit fontScale="90000"/>
          </a:bodyPr>
          <a:lstStyle/>
          <a:p>
            <a:r>
              <a:rPr lang="en-US" dirty="0">
                <a:solidFill>
                  <a:schemeClr val="accent2">
                    <a:lumMod val="75000"/>
                  </a:schemeClr>
                </a:solidFill>
              </a:rPr>
              <a:t>3.4. Stakeholders involved and their roles and tasks</a:t>
            </a:r>
            <a:endParaRPr lang="fa-IR" dirty="0">
              <a:solidFill>
                <a:schemeClr val="accent2">
                  <a:lumMod val="75000"/>
                </a:schemeClr>
              </a:solidFill>
            </a:endParaRPr>
          </a:p>
        </p:txBody>
      </p:sp>
      <p:sp>
        <p:nvSpPr>
          <p:cNvPr id="3" name="Content Placeholder 2"/>
          <p:cNvSpPr>
            <a:spLocks noGrp="1"/>
          </p:cNvSpPr>
          <p:nvPr>
            <p:ph idx="1"/>
          </p:nvPr>
        </p:nvSpPr>
        <p:spPr>
          <a:xfrm>
            <a:off x="1143000" y="1698171"/>
            <a:ext cx="9872871" cy="4885509"/>
          </a:xfrm>
        </p:spPr>
        <p:txBody>
          <a:bodyPr>
            <a:normAutofit fontScale="92500" lnSpcReduction="10000"/>
          </a:bodyPr>
          <a:lstStyle/>
          <a:p>
            <a:pPr marL="45720" indent="0" algn="l" rtl="0">
              <a:buClr>
                <a:schemeClr val="accent2">
                  <a:lumMod val="50000"/>
                </a:schemeClr>
              </a:buClr>
              <a:buNone/>
            </a:pPr>
            <a:r>
              <a:rPr lang="en-US" b="1" dirty="0">
                <a:solidFill>
                  <a:schemeClr val="accent6">
                    <a:lumMod val="75000"/>
                  </a:schemeClr>
                </a:solidFill>
              </a:rPr>
              <a:t>3.4.1. Do you involve students in TEL/online course design?</a:t>
            </a:r>
          </a:p>
          <a:p>
            <a:pPr algn="l" rtl="0">
              <a:buClr>
                <a:schemeClr val="accent2">
                  <a:lumMod val="50000"/>
                </a:schemeClr>
              </a:buClr>
              <a:buFont typeface="Wingdings" panose="05000000000000000000" pitchFamily="2" charset="2"/>
              <a:buChar char="Ø"/>
            </a:pPr>
            <a:r>
              <a:rPr lang="en-US" b="1" dirty="0">
                <a:solidFill>
                  <a:schemeClr val="tx1"/>
                </a:solidFill>
              </a:rPr>
              <a:t>Not totally, some universities receive students' feedback and report them to faculty members, and encourage them to use it in course design.</a:t>
            </a:r>
          </a:p>
          <a:p>
            <a:pPr marL="45720" indent="0" algn="l" rtl="0">
              <a:buClr>
                <a:schemeClr val="accent2">
                  <a:lumMod val="50000"/>
                </a:schemeClr>
              </a:buClr>
              <a:buNone/>
            </a:pPr>
            <a:r>
              <a:rPr lang="en-US" b="1" dirty="0">
                <a:solidFill>
                  <a:schemeClr val="accent6">
                    <a:lumMod val="75000"/>
                  </a:schemeClr>
                </a:solidFill>
              </a:rPr>
              <a:t>3.4.2. How is the content of the course designed?</a:t>
            </a:r>
          </a:p>
          <a:p>
            <a:pPr algn="l" rtl="0">
              <a:buClr>
                <a:schemeClr val="accent2">
                  <a:lumMod val="50000"/>
                </a:schemeClr>
              </a:buClr>
              <a:buFont typeface="Wingdings" panose="05000000000000000000" pitchFamily="2" charset="2"/>
              <a:buChar char="Ø"/>
            </a:pPr>
            <a:r>
              <a:rPr lang="en-US" b="1" dirty="0">
                <a:solidFill>
                  <a:schemeClr val="tx1"/>
                </a:solidFill>
              </a:rPr>
              <a:t>It is designed the same as face-to-face courses.</a:t>
            </a:r>
          </a:p>
          <a:p>
            <a:pPr marL="45720" indent="0" algn="l" rtl="0">
              <a:buClr>
                <a:schemeClr val="accent2">
                  <a:lumMod val="50000"/>
                </a:schemeClr>
              </a:buClr>
              <a:buNone/>
            </a:pPr>
            <a:r>
              <a:rPr lang="en-US" b="1" dirty="0">
                <a:solidFill>
                  <a:schemeClr val="accent6">
                    <a:lumMod val="75000"/>
                  </a:schemeClr>
                </a:solidFill>
              </a:rPr>
              <a:t>3.4.3. Is there any technical support for teachers in course design? Is support given at university, faculty or department level? </a:t>
            </a:r>
          </a:p>
          <a:p>
            <a:pPr algn="l" rtl="0">
              <a:buClr>
                <a:schemeClr val="accent2">
                  <a:lumMod val="50000"/>
                </a:schemeClr>
              </a:buClr>
              <a:buFont typeface="Wingdings" panose="05000000000000000000" pitchFamily="2" charset="2"/>
              <a:buChar char="Ø"/>
            </a:pPr>
            <a:r>
              <a:rPr lang="en-US" b="1" dirty="0">
                <a:solidFill>
                  <a:schemeClr val="tx1"/>
                </a:solidFill>
              </a:rPr>
              <a:t>There is an office or a center that is called Teaching Development Centre or Educational planning office in the universities which hold some workshops and online courses about course design.</a:t>
            </a:r>
          </a:p>
          <a:p>
            <a:pPr marL="45720" indent="0" algn="l" rtl="0">
              <a:buClr>
                <a:schemeClr val="accent2">
                  <a:lumMod val="50000"/>
                </a:schemeClr>
              </a:buClr>
              <a:buNone/>
            </a:pPr>
            <a:r>
              <a:rPr lang="en-US" b="1" dirty="0">
                <a:solidFill>
                  <a:schemeClr val="accent6">
                    <a:lumMod val="75000"/>
                  </a:schemeClr>
                </a:solidFill>
              </a:rPr>
              <a:t>3.4.4. Are there any facilitators that support the learners? If there are, please elaborate: describe their role, tasks and the cooperation with the lecturer.</a:t>
            </a:r>
          </a:p>
          <a:p>
            <a:pPr algn="l" rtl="0">
              <a:buClr>
                <a:schemeClr val="accent2">
                  <a:lumMod val="50000"/>
                </a:schemeClr>
              </a:buClr>
              <a:buFont typeface="Wingdings" panose="05000000000000000000" pitchFamily="2" charset="2"/>
              <a:buChar char="Ø"/>
            </a:pPr>
            <a:r>
              <a:rPr lang="en-US" b="1" dirty="0">
                <a:solidFill>
                  <a:schemeClr val="tx1"/>
                </a:solidFill>
              </a:rPr>
              <a:t>No unified and clear answer was received. </a:t>
            </a:r>
            <a:endParaRPr lang="fa-IR" b="1"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169637" cy="816922"/>
          </a:xfrm>
          <a:prstGeom prst="rect">
            <a:avLst/>
          </a:prstGeom>
        </p:spPr>
      </p:pic>
    </p:spTree>
    <p:extLst>
      <p:ext uri="{BB962C8B-B14F-4D97-AF65-F5344CB8AC3E}">
        <p14:creationId xmlns:p14="http://schemas.microsoft.com/office/powerpoint/2010/main" val="42220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3.5. Protocol of course assessment</a:t>
            </a:r>
            <a:endParaRPr lang="fa-IR" dirty="0">
              <a:solidFill>
                <a:schemeClr val="accent2">
                  <a:lumMod val="75000"/>
                </a:schemeClr>
              </a:solidFill>
            </a:endParaRPr>
          </a:p>
        </p:txBody>
      </p:sp>
      <p:sp>
        <p:nvSpPr>
          <p:cNvPr id="3" name="Content Placeholder 2"/>
          <p:cNvSpPr>
            <a:spLocks noGrp="1"/>
          </p:cNvSpPr>
          <p:nvPr>
            <p:ph idx="1"/>
          </p:nvPr>
        </p:nvSpPr>
        <p:spPr>
          <a:xfrm>
            <a:off x="1143000" y="2057400"/>
            <a:ext cx="9872871" cy="4395652"/>
          </a:xfrm>
        </p:spPr>
        <p:txBody>
          <a:bodyPr>
            <a:normAutofit lnSpcReduction="10000"/>
          </a:bodyPr>
          <a:lstStyle/>
          <a:p>
            <a:pPr marL="45720" indent="0" algn="l" rtl="0">
              <a:buClr>
                <a:schemeClr val="accent2">
                  <a:lumMod val="50000"/>
                </a:schemeClr>
              </a:buClr>
              <a:buNone/>
            </a:pPr>
            <a:r>
              <a:rPr lang="en-US" dirty="0">
                <a:solidFill>
                  <a:schemeClr val="accent6">
                    <a:lumMod val="75000"/>
                  </a:schemeClr>
                </a:solidFill>
              </a:rPr>
              <a:t>3.5.1. How do you evaluate the course: Is there a systematic institutional process / protocol? Are students involved at this stage?</a:t>
            </a:r>
          </a:p>
          <a:p>
            <a:pPr algn="l" rtl="0">
              <a:buClr>
                <a:schemeClr val="accent2">
                  <a:lumMod val="50000"/>
                </a:schemeClr>
              </a:buClr>
              <a:buFont typeface="Wingdings" panose="05000000000000000000" pitchFamily="2" charset="2"/>
              <a:buChar char="Ø"/>
            </a:pPr>
            <a:r>
              <a:rPr lang="en-US" dirty="0">
                <a:solidFill>
                  <a:schemeClr val="tx1"/>
                </a:solidFill>
              </a:rPr>
              <a:t>Although Faculty members are free to select their evaluation methods, there are some standards and regulations which every teacher must take into account.</a:t>
            </a:r>
          </a:p>
          <a:p>
            <a:pPr marL="45720" indent="0" algn="l" rtl="0">
              <a:buClr>
                <a:schemeClr val="accent2">
                  <a:lumMod val="50000"/>
                </a:schemeClr>
              </a:buClr>
              <a:buNone/>
            </a:pPr>
            <a:r>
              <a:rPr lang="en-US" dirty="0">
                <a:solidFill>
                  <a:schemeClr val="accent6">
                    <a:lumMod val="75000"/>
                  </a:schemeClr>
                </a:solidFill>
              </a:rPr>
              <a:t>3.5.2. How is evaluation performed after the course is taught/delivered?</a:t>
            </a:r>
          </a:p>
          <a:p>
            <a:pPr algn="l" rtl="0">
              <a:buClr>
                <a:schemeClr val="accent2">
                  <a:lumMod val="50000"/>
                </a:schemeClr>
              </a:buClr>
              <a:buFont typeface="Wingdings" panose="05000000000000000000" pitchFamily="2" charset="2"/>
              <a:buChar char="Ø"/>
            </a:pPr>
            <a:r>
              <a:rPr lang="en-US" dirty="0">
                <a:solidFill>
                  <a:schemeClr val="tx1"/>
                </a:solidFill>
              </a:rPr>
              <a:t>Based on university LMS and by different tools the courses are evaluated.</a:t>
            </a:r>
          </a:p>
          <a:p>
            <a:pPr marL="45720" indent="0" algn="l" rtl="0">
              <a:buClr>
                <a:schemeClr val="accent2">
                  <a:lumMod val="50000"/>
                </a:schemeClr>
              </a:buClr>
              <a:buNone/>
            </a:pPr>
            <a:r>
              <a:rPr lang="en-US" dirty="0">
                <a:solidFill>
                  <a:schemeClr val="accent6">
                    <a:lumMod val="75000"/>
                  </a:schemeClr>
                </a:solidFill>
              </a:rPr>
              <a:t>3.5.3. How is data collected?</a:t>
            </a:r>
          </a:p>
          <a:p>
            <a:pPr algn="l" rtl="0">
              <a:buClr>
                <a:schemeClr val="accent2">
                  <a:lumMod val="50000"/>
                </a:schemeClr>
              </a:buClr>
              <a:buFont typeface="Wingdings" panose="05000000000000000000" pitchFamily="2" charset="2"/>
              <a:buChar char="Ø"/>
            </a:pPr>
            <a:r>
              <a:rPr lang="en-US" dirty="0">
                <a:solidFill>
                  <a:schemeClr val="tx1"/>
                </a:solidFill>
              </a:rPr>
              <a:t>The office educational planning is responsible for collecting and analyzing data. </a:t>
            </a:r>
          </a:p>
          <a:p>
            <a:pPr marL="45720" indent="0" algn="l" rtl="0">
              <a:buClr>
                <a:schemeClr val="accent2">
                  <a:lumMod val="50000"/>
                </a:schemeClr>
              </a:buClr>
              <a:buNone/>
            </a:pPr>
            <a:r>
              <a:rPr lang="en-US" dirty="0">
                <a:solidFill>
                  <a:schemeClr val="accent6">
                    <a:lumMod val="75000"/>
                  </a:schemeClr>
                </a:solidFill>
              </a:rPr>
              <a:t>3.5.4. Do students give feedback on teaching? If, please describe how.</a:t>
            </a:r>
          </a:p>
          <a:p>
            <a:pPr algn="l" rtl="0">
              <a:buClr>
                <a:schemeClr val="accent2">
                  <a:lumMod val="50000"/>
                </a:schemeClr>
              </a:buClr>
              <a:buFont typeface="Wingdings" panose="05000000000000000000" pitchFamily="2" charset="2"/>
              <a:buChar char="Ø"/>
            </a:pPr>
            <a:r>
              <a:rPr lang="en-US" dirty="0">
                <a:solidFill>
                  <a:schemeClr val="tx1"/>
                </a:solidFill>
              </a:rPr>
              <a:t>By the end of the semester there would be a survey to evaluate the course based on students’ opinions.</a:t>
            </a:r>
          </a:p>
          <a:p>
            <a:pPr algn="l" rtl="0">
              <a:buClr>
                <a:schemeClr val="accent2">
                  <a:lumMod val="50000"/>
                </a:schemeClr>
              </a:buClr>
              <a:buFont typeface="Wingdings" panose="05000000000000000000" pitchFamily="2" charset="2"/>
              <a:buChar char="Ø"/>
            </a:pPr>
            <a:endParaRPr lang="fa-IR" dirty="0"/>
          </a:p>
        </p:txBody>
      </p:sp>
      <p:pic>
        <p:nvPicPr>
          <p:cNvPr id="4" name="Picture 3"/>
          <p:cNvPicPr>
            <a:picLocks noChangeAspect="1"/>
          </p:cNvPicPr>
          <p:nvPr/>
        </p:nvPicPr>
        <p:blipFill>
          <a:blip r:embed="rId2"/>
          <a:stretch>
            <a:fillRect/>
          </a:stretch>
        </p:blipFill>
        <p:spPr>
          <a:xfrm>
            <a:off x="241152" y="5778979"/>
            <a:ext cx="1143511" cy="816922"/>
          </a:xfrm>
          <a:prstGeom prst="rect">
            <a:avLst/>
          </a:prstGeom>
        </p:spPr>
      </p:pic>
    </p:spTree>
    <p:extLst>
      <p:ext uri="{BB962C8B-B14F-4D97-AF65-F5344CB8AC3E}">
        <p14:creationId xmlns:p14="http://schemas.microsoft.com/office/powerpoint/2010/main" val="2074484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1377" y="1240972"/>
            <a:ext cx="9872871" cy="4402183"/>
          </a:xfrm>
        </p:spPr>
        <p:txBody>
          <a:bodyPr/>
          <a:lstStyle/>
          <a:p>
            <a:pPr marL="45720" indent="0" algn="l" rtl="0">
              <a:buClr>
                <a:schemeClr val="accent2">
                  <a:lumMod val="50000"/>
                </a:schemeClr>
              </a:buClr>
              <a:buNone/>
            </a:pPr>
            <a:r>
              <a:rPr lang="en-US" dirty="0">
                <a:solidFill>
                  <a:schemeClr val="accent6">
                    <a:lumMod val="75000"/>
                  </a:schemeClr>
                </a:solidFill>
              </a:rPr>
              <a:t>3.5.5. Who is informed about the evaluation?</a:t>
            </a:r>
          </a:p>
          <a:p>
            <a:pPr algn="l" rtl="0">
              <a:buClr>
                <a:schemeClr val="accent2">
                  <a:lumMod val="50000"/>
                </a:schemeClr>
              </a:buClr>
              <a:buFont typeface="Wingdings" panose="05000000000000000000" pitchFamily="2" charset="2"/>
              <a:buChar char="Ø"/>
            </a:pPr>
            <a:r>
              <a:rPr lang="en-US" dirty="0">
                <a:solidFill>
                  <a:schemeClr val="tx1"/>
                </a:solidFill>
              </a:rPr>
              <a:t>The evaluation results are statistically analyzed by the system. Each faculty member will have access to the results through the designed platform. Here, he/she receives the feedbacks, his/her rank in the department. These data are also available to the head of the department, dean of the college, and the office of vice-president in educational affairs.</a:t>
            </a:r>
          </a:p>
          <a:p>
            <a:pPr marL="45720" indent="0" algn="l" rtl="0">
              <a:buClr>
                <a:schemeClr val="accent2">
                  <a:lumMod val="50000"/>
                </a:schemeClr>
              </a:buClr>
              <a:buNone/>
            </a:pPr>
            <a:r>
              <a:rPr lang="en-US" dirty="0">
                <a:solidFill>
                  <a:schemeClr val="accent6">
                    <a:lumMod val="75000"/>
                  </a:schemeClr>
                </a:solidFill>
              </a:rPr>
              <a:t>3.5.6. What measures can be taken for improvement?</a:t>
            </a:r>
          </a:p>
          <a:p>
            <a:pPr algn="l" rtl="0">
              <a:buClr>
                <a:schemeClr val="accent2">
                  <a:lumMod val="50000"/>
                </a:schemeClr>
              </a:buClr>
              <a:buFont typeface="Wingdings" panose="05000000000000000000" pitchFamily="2" charset="2"/>
              <a:buChar char="Ø"/>
            </a:pPr>
            <a:r>
              <a:rPr lang="en-US" dirty="0">
                <a:solidFill>
                  <a:schemeClr val="tx1"/>
                </a:solidFill>
              </a:rPr>
              <a:t>No unified and clear answer was received. </a:t>
            </a:r>
            <a:endParaRPr lang="fa-IR"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2128363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3.6. Identification of TEL /online quality practices or patterns of quality</a:t>
            </a:r>
            <a:endParaRPr lang="fa-IR" dirty="0">
              <a:solidFill>
                <a:schemeClr val="accent2">
                  <a:lumMod val="75000"/>
                </a:schemeClr>
              </a:solidFill>
            </a:endParaRPr>
          </a:p>
        </p:txBody>
      </p:sp>
      <p:sp>
        <p:nvSpPr>
          <p:cNvPr id="3" name="Content Placeholder 2"/>
          <p:cNvSpPr>
            <a:spLocks noGrp="1"/>
          </p:cNvSpPr>
          <p:nvPr>
            <p:ph idx="1"/>
          </p:nvPr>
        </p:nvSpPr>
        <p:spPr>
          <a:xfrm>
            <a:off x="1143000" y="2057399"/>
            <a:ext cx="9872871" cy="4421777"/>
          </a:xfrm>
        </p:spPr>
        <p:txBody>
          <a:bodyPr/>
          <a:lstStyle/>
          <a:p>
            <a:pPr marL="45720" indent="0" algn="l" rtl="0">
              <a:buClr>
                <a:schemeClr val="accent2">
                  <a:lumMod val="50000"/>
                </a:schemeClr>
              </a:buClr>
              <a:buNone/>
            </a:pPr>
            <a:r>
              <a:rPr lang="en-US" dirty="0">
                <a:solidFill>
                  <a:schemeClr val="accent6">
                    <a:lumMod val="75000"/>
                  </a:schemeClr>
                </a:solidFill>
              </a:rPr>
              <a:t>3.6.1. Is your Institution using Quality standards/frameworks for TEL/online?</a:t>
            </a:r>
          </a:p>
          <a:p>
            <a:pPr algn="l" rtl="0">
              <a:buClr>
                <a:schemeClr val="accent2">
                  <a:lumMod val="50000"/>
                </a:schemeClr>
              </a:buClr>
              <a:buFont typeface="Wingdings" panose="05000000000000000000" pitchFamily="2" charset="2"/>
              <a:buChar char="Ø"/>
            </a:pPr>
            <a:r>
              <a:rPr lang="en-US" dirty="0">
                <a:solidFill>
                  <a:schemeClr val="tx1"/>
                </a:solidFill>
              </a:rPr>
              <a:t>There is a quality assurance system which is not customized for TEL-based learning.</a:t>
            </a:r>
          </a:p>
          <a:p>
            <a:pPr marL="45720" indent="0" algn="l" rtl="0">
              <a:buClr>
                <a:schemeClr val="accent2">
                  <a:lumMod val="50000"/>
                </a:schemeClr>
              </a:buClr>
              <a:buNone/>
            </a:pPr>
            <a:r>
              <a:rPr lang="en-US" dirty="0">
                <a:solidFill>
                  <a:schemeClr val="accent6">
                    <a:lumMod val="75000"/>
                  </a:schemeClr>
                </a:solidFill>
              </a:rPr>
              <a:t>3.6.2. If no, what are the reasons?</a:t>
            </a:r>
          </a:p>
          <a:p>
            <a:pPr algn="l" rtl="0">
              <a:buClr>
                <a:schemeClr val="accent2">
                  <a:lumMod val="50000"/>
                </a:schemeClr>
              </a:buClr>
              <a:buFont typeface="Wingdings" panose="05000000000000000000" pitchFamily="2" charset="2"/>
              <a:buChar char="Ø"/>
            </a:pPr>
            <a:r>
              <a:rPr lang="en-GB" dirty="0">
                <a:solidFill>
                  <a:schemeClr val="tx1"/>
                </a:solidFill>
              </a:rPr>
              <a:t>No respond.</a:t>
            </a:r>
          </a:p>
          <a:p>
            <a:pPr marL="45720" indent="0" algn="l" rtl="0">
              <a:buClr>
                <a:schemeClr val="accent2">
                  <a:lumMod val="50000"/>
                </a:schemeClr>
              </a:buClr>
              <a:buNone/>
            </a:pPr>
            <a:r>
              <a:rPr lang="en-US" dirty="0">
                <a:solidFill>
                  <a:schemeClr val="accent6">
                    <a:lumMod val="75000"/>
                  </a:schemeClr>
                </a:solidFill>
              </a:rPr>
              <a:t>3.6.3. Are you planning to use one in the future?</a:t>
            </a:r>
          </a:p>
          <a:p>
            <a:pPr algn="l" rtl="0">
              <a:buClr>
                <a:schemeClr val="accent2">
                  <a:lumMod val="50000"/>
                </a:schemeClr>
              </a:buClr>
              <a:buFont typeface="Wingdings" panose="05000000000000000000" pitchFamily="2" charset="2"/>
              <a:buChar char="Ø"/>
            </a:pPr>
            <a:r>
              <a:rPr lang="en-GB" dirty="0">
                <a:solidFill>
                  <a:schemeClr val="tx1"/>
                </a:solidFill>
              </a:rPr>
              <a:t>No respond.</a:t>
            </a:r>
          </a:p>
          <a:p>
            <a:pPr marL="45720" indent="0" algn="l" rtl="0">
              <a:buClr>
                <a:schemeClr val="accent2">
                  <a:lumMod val="50000"/>
                </a:schemeClr>
              </a:buClr>
              <a:buNone/>
            </a:pPr>
            <a:r>
              <a:rPr lang="en-US" dirty="0">
                <a:solidFill>
                  <a:schemeClr val="accent6">
                    <a:lumMod val="75000"/>
                  </a:schemeClr>
                </a:solidFill>
              </a:rPr>
              <a:t>3.6.4. If yes, which are they?</a:t>
            </a:r>
          </a:p>
          <a:p>
            <a:pPr algn="l" rtl="0">
              <a:buClr>
                <a:schemeClr val="accent2">
                  <a:lumMod val="50000"/>
                </a:schemeClr>
              </a:buClr>
              <a:buFont typeface="Wingdings" panose="05000000000000000000" pitchFamily="2" charset="2"/>
              <a:buChar char="Ø"/>
            </a:pPr>
            <a:r>
              <a:rPr lang="en-US" dirty="0">
                <a:solidFill>
                  <a:schemeClr val="tx1"/>
                </a:solidFill>
              </a:rPr>
              <a:t>No unified and clear answer was received. </a:t>
            </a:r>
          </a:p>
        </p:txBody>
      </p:sp>
      <p:pic>
        <p:nvPicPr>
          <p:cNvPr id="4" name="Picture 3"/>
          <p:cNvPicPr>
            <a:picLocks noChangeAspect="1"/>
          </p:cNvPicPr>
          <p:nvPr/>
        </p:nvPicPr>
        <p:blipFill>
          <a:blip r:embed="rId2"/>
          <a:stretch>
            <a:fillRect/>
          </a:stretch>
        </p:blipFill>
        <p:spPr>
          <a:xfrm>
            <a:off x="241152" y="5778979"/>
            <a:ext cx="1104322" cy="816922"/>
          </a:xfrm>
          <a:prstGeom prst="rect">
            <a:avLst/>
          </a:prstGeom>
        </p:spPr>
      </p:pic>
    </p:spTree>
    <p:extLst>
      <p:ext uri="{BB962C8B-B14F-4D97-AF65-F5344CB8AC3E}">
        <p14:creationId xmlns:p14="http://schemas.microsoft.com/office/powerpoint/2010/main" val="818497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61703"/>
            <a:ext cx="9872871" cy="5534297"/>
          </a:xfrm>
        </p:spPr>
        <p:txBody>
          <a:bodyPr/>
          <a:lstStyle/>
          <a:p>
            <a:pPr marL="45720" indent="0" algn="l" rtl="0">
              <a:buClr>
                <a:schemeClr val="accent2">
                  <a:lumMod val="50000"/>
                </a:schemeClr>
              </a:buClr>
              <a:buNone/>
            </a:pPr>
            <a:r>
              <a:rPr lang="en-US" dirty="0">
                <a:solidFill>
                  <a:schemeClr val="accent6">
                    <a:lumMod val="75000"/>
                  </a:schemeClr>
                </a:solidFill>
              </a:rPr>
              <a:t>3.6.5. What quality areas do they cover? How long have you been using them?</a:t>
            </a:r>
          </a:p>
          <a:p>
            <a:pPr algn="l" rtl="0">
              <a:buClr>
                <a:schemeClr val="accent2">
                  <a:lumMod val="50000"/>
                </a:schemeClr>
              </a:buClr>
              <a:buFont typeface="Wingdings" panose="05000000000000000000" pitchFamily="2" charset="2"/>
              <a:buChar char="Ø"/>
            </a:pPr>
            <a:r>
              <a:rPr lang="en-US" dirty="0">
                <a:solidFill>
                  <a:schemeClr val="tx1"/>
                </a:solidFill>
              </a:rPr>
              <a:t>Technology, Covering the curriculum in the designate time, Quality of online interaction, Quality of the contents and instructional materials, Quality of online teaching and Teaching strategies.</a:t>
            </a:r>
          </a:p>
          <a:p>
            <a:pPr marL="45720" indent="0" algn="l" rtl="0">
              <a:buClr>
                <a:schemeClr val="accent2">
                  <a:lumMod val="50000"/>
                </a:schemeClr>
              </a:buClr>
              <a:buNone/>
            </a:pPr>
            <a:r>
              <a:rPr lang="en-US" dirty="0">
                <a:solidFill>
                  <a:schemeClr val="accent6">
                    <a:lumMod val="75000"/>
                  </a:schemeClr>
                </a:solidFill>
              </a:rPr>
              <a:t>3.6.6. Does your Institution collect data in order to evaluate TEL/online programs?</a:t>
            </a:r>
          </a:p>
          <a:p>
            <a:pPr algn="l" rtl="0">
              <a:buClr>
                <a:schemeClr val="accent2">
                  <a:lumMod val="50000"/>
                </a:schemeClr>
              </a:buClr>
              <a:buFont typeface="Wingdings" panose="05000000000000000000" pitchFamily="2" charset="2"/>
              <a:buChar char="Ø"/>
            </a:pPr>
            <a:r>
              <a:rPr lang="en-US" dirty="0">
                <a:solidFill>
                  <a:schemeClr val="tx1"/>
                </a:solidFill>
              </a:rPr>
              <a:t>Faculty members are the only source for collecting data. And at the end of semester, they will be informed about the result. </a:t>
            </a:r>
          </a:p>
          <a:p>
            <a:pPr marL="45720" indent="0" algn="l" rtl="0">
              <a:buClr>
                <a:schemeClr val="accent2">
                  <a:lumMod val="50000"/>
                </a:schemeClr>
              </a:buClr>
              <a:buNone/>
            </a:pPr>
            <a:r>
              <a:rPr lang="en-US" dirty="0">
                <a:solidFill>
                  <a:schemeClr val="accent6">
                    <a:lumMod val="75000"/>
                  </a:schemeClr>
                </a:solidFill>
              </a:rPr>
              <a:t>3.6.7. Is there a strategy on the use and purpose of learning analytics within the institution?</a:t>
            </a:r>
          </a:p>
          <a:p>
            <a:pPr algn="l" rtl="0">
              <a:buClr>
                <a:schemeClr val="accent2">
                  <a:lumMod val="50000"/>
                </a:schemeClr>
              </a:buClr>
              <a:buFont typeface="Wingdings" panose="05000000000000000000" pitchFamily="2" charset="2"/>
              <a:buChar char="Ø"/>
            </a:pPr>
            <a:r>
              <a:rPr lang="en-US" dirty="0">
                <a:solidFill>
                  <a:schemeClr val="tx1"/>
                </a:solidFill>
              </a:rPr>
              <a:t>No unified and clear answer was received. </a:t>
            </a:r>
          </a:p>
          <a:p>
            <a:pPr marL="45720" indent="0" algn="l" rtl="0">
              <a:buClr>
                <a:schemeClr val="accent2">
                  <a:lumMod val="50000"/>
                </a:schemeClr>
              </a:buClr>
              <a:buNone/>
            </a:pPr>
            <a:r>
              <a:rPr lang="en-US" dirty="0">
                <a:solidFill>
                  <a:schemeClr val="accent6">
                    <a:lumMod val="75000"/>
                  </a:schemeClr>
                </a:solidFill>
              </a:rPr>
              <a:t>3.6.8. Does your institution consider ethical norms and government policy with respect to data protection and the privacy of students?</a:t>
            </a:r>
          </a:p>
          <a:p>
            <a:pPr algn="l" rtl="0">
              <a:buClr>
                <a:schemeClr val="accent2">
                  <a:lumMod val="50000"/>
                </a:schemeClr>
              </a:buClr>
              <a:buFont typeface="Wingdings" panose="05000000000000000000" pitchFamily="2" charset="2"/>
              <a:buChar char="Ø"/>
            </a:pPr>
            <a:r>
              <a:rPr lang="en-US" dirty="0">
                <a:solidFill>
                  <a:schemeClr val="tx1"/>
                </a:solidFill>
              </a:rPr>
              <a:t>Yes, the University is very strict in this regard.</a:t>
            </a:r>
          </a:p>
          <a:p>
            <a:pPr algn="l" rtl="0">
              <a:buClr>
                <a:schemeClr val="accent2">
                  <a:lumMod val="50000"/>
                </a:schemeClr>
              </a:buClr>
              <a:buFont typeface="Wingdings" panose="05000000000000000000" pitchFamily="2" charset="2"/>
              <a:buChar char="Ø"/>
            </a:pPr>
            <a:endParaRPr lang="fa-IR" dirty="0"/>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3237622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3.7. Process of continuous improving of educational provision</a:t>
            </a:r>
            <a:endParaRPr lang="fa-IR" dirty="0">
              <a:solidFill>
                <a:schemeClr val="accent2">
                  <a:lumMod val="75000"/>
                </a:schemeClr>
              </a:solidFill>
            </a:endParaRPr>
          </a:p>
        </p:txBody>
      </p:sp>
      <p:sp>
        <p:nvSpPr>
          <p:cNvPr id="3" name="Content Placeholder 2"/>
          <p:cNvSpPr>
            <a:spLocks noGrp="1"/>
          </p:cNvSpPr>
          <p:nvPr>
            <p:ph idx="1"/>
          </p:nvPr>
        </p:nvSpPr>
        <p:spPr>
          <a:xfrm>
            <a:off x="1143000" y="2057399"/>
            <a:ext cx="9872871" cy="4395651"/>
          </a:xfrm>
        </p:spPr>
        <p:txBody>
          <a:bodyPr>
            <a:normAutofit/>
          </a:bodyPr>
          <a:lstStyle/>
          <a:p>
            <a:pPr marL="45720" indent="0" algn="l" rtl="0">
              <a:buClr>
                <a:schemeClr val="accent2">
                  <a:lumMod val="50000"/>
                </a:schemeClr>
              </a:buClr>
              <a:buNone/>
            </a:pPr>
            <a:r>
              <a:rPr lang="en-US" dirty="0">
                <a:solidFill>
                  <a:schemeClr val="accent6">
                    <a:lumMod val="75000"/>
                  </a:schemeClr>
                </a:solidFill>
              </a:rPr>
              <a:t>3.7.1. Are TEL/online programs reviewed, updated, and improved and how?</a:t>
            </a:r>
          </a:p>
          <a:p>
            <a:pPr algn="l" rtl="0">
              <a:buClr>
                <a:schemeClr val="accent2">
                  <a:lumMod val="50000"/>
                </a:schemeClr>
              </a:buClr>
              <a:buFont typeface="Wingdings" panose="05000000000000000000" pitchFamily="2" charset="2"/>
              <a:buChar char="Ø"/>
            </a:pPr>
            <a:r>
              <a:rPr lang="en-US" dirty="0">
                <a:solidFill>
                  <a:schemeClr val="tx1"/>
                </a:solidFill>
              </a:rPr>
              <a:t>TEL-based programs are treated the same as face-to-face programs. Normally Each program is updated every 5 years. </a:t>
            </a:r>
          </a:p>
          <a:p>
            <a:pPr marL="45720" indent="0" algn="l" rtl="0">
              <a:buClr>
                <a:schemeClr val="accent2">
                  <a:lumMod val="50000"/>
                </a:schemeClr>
              </a:buClr>
              <a:buNone/>
            </a:pPr>
            <a:r>
              <a:rPr lang="en-US" dirty="0">
                <a:solidFill>
                  <a:schemeClr val="accent6">
                    <a:lumMod val="75000"/>
                  </a:schemeClr>
                </a:solidFill>
              </a:rPr>
              <a:t>3.7.2. Are there any Institutional policies, structures, processes, and resources in place to guarantee the successful teaching and learning process of students with special educational needs?</a:t>
            </a:r>
          </a:p>
          <a:p>
            <a:pPr algn="l" rtl="0">
              <a:buClr>
                <a:schemeClr val="accent2">
                  <a:lumMod val="50000"/>
                </a:schemeClr>
              </a:buClr>
              <a:buFont typeface="Wingdings" panose="05000000000000000000" pitchFamily="2" charset="2"/>
              <a:buChar char="Ø"/>
            </a:pPr>
            <a:r>
              <a:rPr lang="en-US" dirty="0">
                <a:solidFill>
                  <a:schemeClr val="tx1"/>
                </a:solidFill>
              </a:rPr>
              <a:t>No unified and clear answer was received. </a:t>
            </a: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3020108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67096"/>
            <a:ext cx="9872871" cy="4828903"/>
          </a:xfrm>
        </p:spPr>
        <p:txBody>
          <a:bodyPr/>
          <a:lstStyle/>
          <a:p>
            <a:pPr marL="45720" indent="0" algn="l" rtl="0">
              <a:buClr>
                <a:schemeClr val="accent2">
                  <a:lumMod val="50000"/>
                </a:schemeClr>
              </a:buClr>
              <a:buNone/>
            </a:pPr>
            <a:r>
              <a:rPr lang="en-US" dirty="0">
                <a:solidFill>
                  <a:schemeClr val="accent6">
                    <a:lumMod val="75000"/>
                  </a:schemeClr>
                </a:solidFill>
              </a:rPr>
              <a:t>3.7.3. Is there an institutional policy and code of practice to ensure academic integrity and freedom and ethical behavior?</a:t>
            </a:r>
          </a:p>
          <a:p>
            <a:pPr algn="l" rtl="0">
              <a:buClr>
                <a:schemeClr val="accent2">
                  <a:lumMod val="50000"/>
                </a:schemeClr>
              </a:buClr>
              <a:buFont typeface="Wingdings" panose="05000000000000000000" pitchFamily="2" charset="2"/>
              <a:buChar char="Ø"/>
            </a:pPr>
            <a:r>
              <a:rPr lang="en-US" dirty="0">
                <a:solidFill>
                  <a:schemeClr val="tx1"/>
                </a:solidFill>
              </a:rPr>
              <a:t>MSRT provides some policies and codes of practice to ensure academic integrity and freedom and ethical behavior.</a:t>
            </a:r>
          </a:p>
          <a:p>
            <a:pPr marL="45720" indent="0" algn="l" rtl="0">
              <a:buClr>
                <a:schemeClr val="accent2">
                  <a:lumMod val="50000"/>
                </a:schemeClr>
              </a:buClr>
              <a:buNone/>
            </a:pPr>
            <a:r>
              <a:rPr lang="en-US" dirty="0">
                <a:solidFill>
                  <a:schemeClr val="accent6">
                    <a:lumMod val="75000"/>
                  </a:schemeClr>
                </a:solidFill>
              </a:rPr>
              <a:t>3.7.4. Are there any electronic security measures set by your institution’s policy/code of practice?</a:t>
            </a:r>
          </a:p>
          <a:p>
            <a:pPr algn="l" rtl="0">
              <a:buClr>
                <a:schemeClr val="accent2">
                  <a:lumMod val="50000"/>
                </a:schemeClr>
              </a:buClr>
              <a:buFont typeface="Wingdings" panose="05000000000000000000" pitchFamily="2" charset="2"/>
              <a:buChar char="Ø"/>
            </a:pPr>
            <a:r>
              <a:rPr lang="en-US" dirty="0">
                <a:solidFill>
                  <a:schemeClr val="tx1"/>
                </a:solidFill>
              </a:rPr>
              <a:t>University's informatics and information center is responsible for electronic security. They may have procedures for this.</a:t>
            </a:r>
          </a:p>
          <a:p>
            <a:pPr algn="l" rtl="0">
              <a:buClr>
                <a:schemeClr val="accent2">
                  <a:lumMod val="50000"/>
                </a:schemeClr>
              </a:buClr>
              <a:buFont typeface="Wingdings" panose="05000000000000000000" pitchFamily="2" charset="2"/>
              <a:buChar char="Ø"/>
            </a:pPr>
            <a:endParaRPr lang="fa-IR" dirty="0"/>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237309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3.8. Professional development of teachers and instructional designers</a:t>
            </a:r>
            <a:endParaRPr lang="fa-IR" dirty="0">
              <a:solidFill>
                <a:schemeClr val="accent2">
                  <a:lumMod val="75000"/>
                </a:schemeClr>
              </a:solidFill>
            </a:endParaRPr>
          </a:p>
        </p:txBody>
      </p:sp>
      <p:sp>
        <p:nvSpPr>
          <p:cNvPr id="3" name="Content Placeholder 2"/>
          <p:cNvSpPr>
            <a:spLocks noGrp="1"/>
          </p:cNvSpPr>
          <p:nvPr>
            <p:ph idx="1"/>
          </p:nvPr>
        </p:nvSpPr>
        <p:spPr>
          <a:xfrm>
            <a:off x="666207" y="2057398"/>
            <a:ext cx="10998924" cy="4408715"/>
          </a:xfrm>
        </p:spPr>
        <p:txBody>
          <a:bodyPr>
            <a:normAutofit lnSpcReduction="10000"/>
          </a:bodyPr>
          <a:lstStyle/>
          <a:p>
            <a:pPr marL="45720" indent="0" algn="l" rtl="0">
              <a:buClr>
                <a:schemeClr val="accent2">
                  <a:lumMod val="50000"/>
                </a:schemeClr>
              </a:buClr>
              <a:buNone/>
            </a:pPr>
            <a:r>
              <a:rPr lang="en-US" dirty="0">
                <a:solidFill>
                  <a:schemeClr val="accent6">
                    <a:lumMod val="75000"/>
                  </a:schemeClr>
                </a:solidFill>
              </a:rPr>
              <a:t>3.8.1. In faculty level, do people involved in designing/ developing/ evaluating TEL/online programs have specific expertise in academic and technical aspects and which?</a:t>
            </a:r>
          </a:p>
          <a:p>
            <a:pPr algn="l" rtl="0">
              <a:buClr>
                <a:schemeClr val="accent2">
                  <a:lumMod val="50000"/>
                </a:schemeClr>
              </a:buClr>
              <a:buFont typeface="Wingdings" panose="05000000000000000000" pitchFamily="2" charset="2"/>
              <a:buChar char="Ø"/>
            </a:pPr>
            <a:r>
              <a:rPr lang="en-US" dirty="0">
                <a:solidFill>
                  <a:schemeClr val="tx1"/>
                </a:solidFill>
              </a:rPr>
              <a:t>There are some faculty members who have expertise in the design/development/evaluation of online programs.</a:t>
            </a:r>
          </a:p>
          <a:p>
            <a:pPr marL="45720" indent="0" algn="l" rtl="0">
              <a:buClr>
                <a:schemeClr val="accent2">
                  <a:lumMod val="50000"/>
                </a:schemeClr>
              </a:buClr>
              <a:buNone/>
            </a:pPr>
            <a:r>
              <a:rPr lang="en-US" dirty="0">
                <a:solidFill>
                  <a:schemeClr val="accent6">
                    <a:lumMod val="75000"/>
                  </a:schemeClr>
                </a:solidFill>
              </a:rPr>
              <a:t>3.8.2. Is the teaching staff involved in designing/ developing/ evaluating educational programs familiar with the advantages/disadvantages of using TEL/online in particular course contexts?</a:t>
            </a:r>
          </a:p>
          <a:p>
            <a:pPr algn="l" rtl="0">
              <a:buClr>
                <a:schemeClr val="accent2">
                  <a:lumMod val="50000"/>
                </a:schemeClr>
              </a:buClr>
              <a:buFont typeface="Wingdings" panose="05000000000000000000" pitchFamily="2" charset="2"/>
              <a:buChar char="Ø"/>
            </a:pPr>
            <a:r>
              <a:rPr lang="en-US" dirty="0">
                <a:solidFill>
                  <a:schemeClr val="tx1"/>
                </a:solidFill>
              </a:rPr>
              <a:t>They recently during the covid 19 pandemic got familiar with the advantages/disadvantages of using TEL/online in particular course contexts.</a:t>
            </a:r>
          </a:p>
          <a:p>
            <a:pPr marL="45720" indent="0" algn="l" rtl="0">
              <a:buClr>
                <a:schemeClr val="accent2">
                  <a:lumMod val="50000"/>
                </a:schemeClr>
              </a:buClr>
              <a:buNone/>
            </a:pPr>
            <a:r>
              <a:rPr lang="en-US" dirty="0">
                <a:solidFill>
                  <a:schemeClr val="accent6">
                    <a:lumMod val="75000"/>
                  </a:schemeClr>
                </a:solidFill>
              </a:rPr>
              <a:t>3.8.3. Is the teaching staff trained and proficient in the use of learning technologies and (e-) assessment methods?</a:t>
            </a:r>
          </a:p>
          <a:p>
            <a:pPr algn="l" rtl="0">
              <a:buClr>
                <a:schemeClr val="accent2">
                  <a:lumMod val="50000"/>
                </a:schemeClr>
              </a:buClr>
              <a:buFont typeface="Wingdings" panose="05000000000000000000" pitchFamily="2" charset="2"/>
              <a:buChar char="Ø"/>
            </a:pPr>
            <a:r>
              <a:rPr lang="en-US" dirty="0">
                <a:solidFill>
                  <a:schemeClr val="tx1"/>
                </a:solidFill>
              </a:rPr>
              <a:t>Training courses are offered by e-learning center in order to help staff make use of electronic facilities.</a:t>
            </a:r>
            <a:endParaRPr lang="fa-IR" dirty="0">
              <a:solidFill>
                <a:schemeClr val="tx1"/>
              </a:solidFill>
            </a:endParaRPr>
          </a:p>
        </p:txBody>
      </p:sp>
    </p:spTree>
    <p:extLst>
      <p:ext uri="{BB962C8B-B14F-4D97-AF65-F5344CB8AC3E}">
        <p14:creationId xmlns:p14="http://schemas.microsoft.com/office/powerpoint/2010/main" val="1697588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149530"/>
            <a:ext cx="9872871" cy="4946469"/>
          </a:xfrm>
        </p:spPr>
        <p:txBody>
          <a:bodyPr/>
          <a:lstStyle/>
          <a:p>
            <a:pPr marL="45720" indent="0" algn="l" rtl="0">
              <a:buClr>
                <a:schemeClr val="accent2">
                  <a:lumMod val="50000"/>
                </a:schemeClr>
              </a:buClr>
              <a:buNone/>
            </a:pPr>
            <a:r>
              <a:rPr lang="en-US" dirty="0">
                <a:solidFill>
                  <a:schemeClr val="accent6">
                    <a:lumMod val="75000"/>
                  </a:schemeClr>
                </a:solidFill>
              </a:rPr>
              <a:t>3.8.4. Are there any particular training activities for new staff?</a:t>
            </a:r>
          </a:p>
          <a:p>
            <a:pPr algn="l" rtl="0">
              <a:buClr>
                <a:schemeClr val="accent2">
                  <a:lumMod val="50000"/>
                </a:schemeClr>
              </a:buClr>
              <a:buFont typeface="Wingdings" panose="05000000000000000000" pitchFamily="2" charset="2"/>
              <a:buChar char="Ø"/>
            </a:pPr>
            <a:r>
              <a:rPr lang="en-US" dirty="0">
                <a:solidFill>
                  <a:schemeClr val="tx1"/>
                </a:solidFill>
              </a:rPr>
              <a:t>All new incoming staff are invited to meetings for the enhancement of teaching capabilities.</a:t>
            </a:r>
          </a:p>
          <a:p>
            <a:pPr marL="45720" indent="0" algn="l" rtl="0">
              <a:buClr>
                <a:schemeClr val="accent2">
                  <a:lumMod val="50000"/>
                </a:schemeClr>
              </a:buClr>
              <a:buNone/>
            </a:pPr>
            <a:r>
              <a:rPr lang="en-US" dirty="0">
                <a:solidFill>
                  <a:schemeClr val="accent6">
                    <a:lumMod val="75000"/>
                  </a:schemeClr>
                </a:solidFill>
              </a:rPr>
              <a:t>3.8.5. Has the institution developed procedures to identify the support requirements of the teaching staff?</a:t>
            </a:r>
          </a:p>
          <a:p>
            <a:pPr algn="l" rtl="0">
              <a:buClr>
                <a:schemeClr val="accent2">
                  <a:lumMod val="50000"/>
                </a:schemeClr>
              </a:buClr>
              <a:buFont typeface="Wingdings" panose="05000000000000000000" pitchFamily="2" charset="2"/>
              <a:buChar char="Ø"/>
            </a:pPr>
            <a:r>
              <a:rPr lang="en-US" dirty="0">
                <a:solidFill>
                  <a:schemeClr val="tx1"/>
                </a:solidFill>
              </a:rPr>
              <a:t>There are some centers in the university that are to identify the support requirements of the teaching staff.</a:t>
            </a:r>
          </a:p>
          <a:p>
            <a:pPr marL="45720" indent="0" algn="l" rtl="0">
              <a:buClr>
                <a:schemeClr val="accent2">
                  <a:lumMod val="50000"/>
                </a:schemeClr>
              </a:buClr>
              <a:buNone/>
            </a:pPr>
            <a:r>
              <a:rPr lang="en-US" dirty="0">
                <a:solidFill>
                  <a:schemeClr val="accent6">
                    <a:lumMod val="75000"/>
                  </a:schemeClr>
                </a:solidFill>
              </a:rPr>
              <a:t>3.8.6. What workshops are available for your teachers to attend? (for example: professional development, enhancement of faculty competence in skills, enhancement of faculty competence in pedagogy and enhancement of faculty competence in TEL).</a:t>
            </a:r>
          </a:p>
          <a:p>
            <a:pPr algn="l" rtl="0">
              <a:buClr>
                <a:schemeClr val="accent2">
                  <a:lumMod val="50000"/>
                </a:schemeClr>
              </a:buClr>
              <a:buFont typeface="Wingdings" panose="05000000000000000000" pitchFamily="2" charset="2"/>
              <a:buChar char="Ø"/>
            </a:pPr>
            <a:r>
              <a:rPr lang="en-US" dirty="0">
                <a:solidFill>
                  <a:schemeClr val="tx1"/>
                </a:solidFill>
              </a:rPr>
              <a:t>Faculty competency skills such as: method of teaching, motivating students, assessment of learning, and so on.</a:t>
            </a: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173695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a:solidFill>
                  <a:schemeClr val="accent2">
                    <a:lumMod val="75000"/>
                  </a:schemeClr>
                </a:solidFill>
              </a:rPr>
              <a:t>2.1. Policies and guidelines in use for curriculum planning:</a:t>
            </a:r>
            <a:endParaRPr lang="fa-IR" sz="4200" b="1" dirty="0">
              <a:solidFill>
                <a:schemeClr val="accent2">
                  <a:lumMod val="75000"/>
                </a:schemeClr>
              </a:solidFill>
            </a:endParaRPr>
          </a:p>
        </p:txBody>
      </p:sp>
      <p:sp>
        <p:nvSpPr>
          <p:cNvPr id="3" name="Content Placeholder 2"/>
          <p:cNvSpPr>
            <a:spLocks noGrp="1"/>
          </p:cNvSpPr>
          <p:nvPr>
            <p:ph idx="1"/>
          </p:nvPr>
        </p:nvSpPr>
        <p:spPr/>
        <p:txBody>
          <a:bodyPr/>
          <a:lstStyle/>
          <a:p>
            <a:pPr marL="45720" indent="0" algn="l" rtl="0">
              <a:buClr>
                <a:schemeClr val="accent2">
                  <a:lumMod val="50000"/>
                </a:schemeClr>
              </a:buClr>
              <a:buNone/>
            </a:pPr>
            <a:r>
              <a:rPr lang="en-US" b="1" dirty="0">
                <a:solidFill>
                  <a:schemeClr val="accent6"/>
                </a:solidFill>
              </a:rPr>
              <a:t>2.1.1. How do you plan the initiation of a course (e.g., needs analysis for demand constraint identification etc.)?</a:t>
            </a:r>
          </a:p>
          <a:p>
            <a:pPr algn="l" rtl="0">
              <a:buClr>
                <a:schemeClr val="accent2">
                  <a:lumMod val="50000"/>
                </a:schemeClr>
              </a:buClr>
              <a:buFont typeface="Wingdings" panose="05000000000000000000" pitchFamily="2" charset="2"/>
              <a:buChar char="Ø"/>
            </a:pPr>
            <a:r>
              <a:rPr lang="en-US" dirty="0">
                <a:solidFill>
                  <a:schemeClr val="tx1"/>
                </a:solidFill>
              </a:rPr>
              <a:t>Based on need analysis, (labor market needs, national, provincial, city needs, and department facilities) Departments design and suggest a new course to Ministry of Science Research and Technology (MSRT), then MSRT revises if necessary and finally offers to all universities.</a:t>
            </a:r>
          </a:p>
          <a:p>
            <a:pPr marL="45720" indent="0" algn="l" rtl="0">
              <a:buClr>
                <a:schemeClr val="accent2">
                  <a:lumMod val="50000"/>
                </a:schemeClr>
              </a:buClr>
              <a:buNone/>
            </a:pPr>
            <a:r>
              <a:rPr lang="en-US" b="1" dirty="0">
                <a:solidFill>
                  <a:schemeClr val="accent6"/>
                </a:solidFill>
              </a:rPr>
              <a:t>2.1.2. What kinds of goals are set in the organizational strategy and other governing documents for overall curriculum planning and development? </a:t>
            </a:r>
          </a:p>
          <a:p>
            <a:pPr algn="l" rtl="0">
              <a:buClr>
                <a:schemeClr val="accent2">
                  <a:lumMod val="50000"/>
                </a:schemeClr>
              </a:buClr>
              <a:buFont typeface="Wingdings" panose="05000000000000000000" pitchFamily="2" charset="2"/>
              <a:buChar char="Ø"/>
            </a:pPr>
            <a:r>
              <a:rPr lang="en-US" dirty="0">
                <a:solidFill>
                  <a:schemeClr val="tx1"/>
                </a:solidFill>
              </a:rPr>
              <a:t>The goals are mainly set in light of third and fourth university generation, internationalization, entrepreneurship, students' needs and ethics.</a:t>
            </a:r>
            <a:endParaRPr lang="fa-IR" dirty="0">
              <a:solidFill>
                <a:schemeClr val="tx1"/>
              </a:solidFill>
            </a:endParaRPr>
          </a:p>
        </p:txBody>
      </p:sp>
      <p:pic>
        <p:nvPicPr>
          <p:cNvPr id="6" name="Picture 5"/>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3297866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4.1. Policy and action plan for industry-relevance</a:t>
            </a:r>
            <a:endParaRPr lang="fa-IR" dirty="0">
              <a:solidFill>
                <a:schemeClr val="accent2">
                  <a:lumMod val="75000"/>
                </a:schemeClr>
              </a:solidFill>
            </a:endParaRPr>
          </a:p>
        </p:txBody>
      </p:sp>
      <p:sp>
        <p:nvSpPr>
          <p:cNvPr id="3" name="Content Placeholder 2"/>
          <p:cNvSpPr>
            <a:spLocks noGrp="1"/>
          </p:cNvSpPr>
          <p:nvPr>
            <p:ph idx="1"/>
          </p:nvPr>
        </p:nvSpPr>
        <p:spPr/>
        <p:txBody>
          <a:bodyPr/>
          <a:lstStyle/>
          <a:p>
            <a:pPr marL="45720" indent="0" algn="l" rtl="0">
              <a:buClr>
                <a:schemeClr val="accent2">
                  <a:lumMod val="50000"/>
                </a:schemeClr>
              </a:buClr>
              <a:buNone/>
            </a:pPr>
            <a:r>
              <a:rPr lang="en-US" dirty="0">
                <a:solidFill>
                  <a:schemeClr val="accent6">
                    <a:lumMod val="75000"/>
                  </a:schemeClr>
                </a:solidFill>
              </a:rPr>
              <a:t>4.1.1. Are industry needs considered when developing the learning model and the curricula design?</a:t>
            </a:r>
          </a:p>
          <a:p>
            <a:pPr algn="l" rtl="0">
              <a:buClr>
                <a:schemeClr val="accent2">
                  <a:lumMod val="50000"/>
                </a:schemeClr>
              </a:buClr>
              <a:buFont typeface="Wingdings" panose="05000000000000000000" pitchFamily="2" charset="2"/>
              <a:buChar char="Ø"/>
            </a:pPr>
            <a:r>
              <a:rPr lang="en-US" dirty="0">
                <a:solidFill>
                  <a:schemeClr val="tx1"/>
                </a:solidFill>
              </a:rPr>
              <a:t>Yes, all programs are developed based on industry needs.</a:t>
            </a:r>
          </a:p>
          <a:p>
            <a:pPr marL="45720" indent="0" algn="l" rtl="0">
              <a:buClr>
                <a:schemeClr val="accent2">
                  <a:lumMod val="50000"/>
                </a:schemeClr>
              </a:buClr>
              <a:buNone/>
            </a:pPr>
            <a:r>
              <a:rPr lang="en-US" dirty="0">
                <a:solidFill>
                  <a:schemeClr val="accent6">
                    <a:lumMod val="75000"/>
                  </a:schemeClr>
                </a:solidFill>
              </a:rPr>
              <a:t>4.1.2. How is industry and other stakeholders involved in the process? Are there specific needs considered for STEM education in your institution when transferring courses to technology enhanced learning or online learning? If so, please explain how.</a:t>
            </a:r>
          </a:p>
          <a:p>
            <a:pPr algn="l" rtl="0">
              <a:buClr>
                <a:schemeClr val="accent2">
                  <a:lumMod val="50000"/>
                </a:schemeClr>
              </a:buClr>
              <a:buFont typeface="Wingdings" panose="05000000000000000000" pitchFamily="2" charset="2"/>
              <a:buChar char="Ø"/>
            </a:pPr>
            <a:r>
              <a:rPr lang="en-US" dirty="0">
                <a:solidFill>
                  <a:schemeClr val="tx1"/>
                </a:solidFill>
              </a:rPr>
              <a:t>When designing, developing, and updating curriculum industrial and social needs must be covered.</a:t>
            </a:r>
          </a:p>
          <a:p>
            <a:pPr algn="l" rtl="0">
              <a:buClr>
                <a:schemeClr val="accent2">
                  <a:lumMod val="50000"/>
                </a:schemeClr>
              </a:buClr>
              <a:buFont typeface="Wingdings" panose="05000000000000000000" pitchFamily="2" charset="2"/>
              <a:buChar char="Ø"/>
            </a:pPr>
            <a:endParaRPr lang="fa-IR" dirty="0"/>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280746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lumMod val="75000"/>
                  </a:schemeClr>
                </a:solidFill>
              </a:rPr>
              <a:t>4.2. Infrastructure </a:t>
            </a:r>
            <a:endParaRPr lang="fa-IR" dirty="0">
              <a:solidFill>
                <a:schemeClr val="accent2">
                  <a:lumMod val="75000"/>
                </a:schemeClr>
              </a:solidFill>
            </a:endParaRPr>
          </a:p>
        </p:txBody>
      </p:sp>
      <p:sp>
        <p:nvSpPr>
          <p:cNvPr id="3" name="Content Placeholder 2"/>
          <p:cNvSpPr>
            <a:spLocks noGrp="1"/>
          </p:cNvSpPr>
          <p:nvPr>
            <p:ph idx="1"/>
          </p:nvPr>
        </p:nvSpPr>
        <p:spPr/>
        <p:txBody>
          <a:bodyPr>
            <a:normAutofit fontScale="92500"/>
          </a:bodyPr>
          <a:lstStyle/>
          <a:p>
            <a:pPr marL="45720" indent="0" algn="l" rtl="0">
              <a:buClr>
                <a:schemeClr val="accent2">
                  <a:lumMod val="50000"/>
                </a:schemeClr>
              </a:buClr>
              <a:buNone/>
            </a:pPr>
            <a:r>
              <a:rPr lang="en-US" b="1" dirty="0">
                <a:solidFill>
                  <a:schemeClr val="accent6">
                    <a:lumMod val="75000"/>
                  </a:schemeClr>
                </a:solidFill>
              </a:rPr>
              <a:t>4.2.1. Is the technical infrastructure aligned with the teaching methodology, learning activities, and e-assessment methods? If so, please explain how.</a:t>
            </a:r>
          </a:p>
          <a:p>
            <a:pPr algn="l" rtl="0">
              <a:buClr>
                <a:schemeClr val="accent2">
                  <a:lumMod val="50000"/>
                </a:schemeClr>
              </a:buClr>
              <a:buFont typeface="Wingdings" panose="05000000000000000000" pitchFamily="2" charset="2"/>
              <a:buChar char="Ø"/>
            </a:pPr>
            <a:r>
              <a:rPr lang="en-US" b="1" dirty="0">
                <a:solidFill>
                  <a:schemeClr val="tx1"/>
                </a:solidFill>
              </a:rPr>
              <a:t>The Iranian universities have attempted to adapt teaching and learning activities with their existing infrastructure, but such platforms are most aligned with theoretical courses. The most LMSs have a plugin for creating assessments. Unfortunately, there has not been an opportunity or a platform for crating authentic evaluation.</a:t>
            </a:r>
          </a:p>
          <a:p>
            <a:pPr marL="45720" indent="0" algn="l" rtl="0">
              <a:buClr>
                <a:schemeClr val="accent2">
                  <a:lumMod val="50000"/>
                </a:schemeClr>
              </a:buClr>
              <a:buNone/>
            </a:pPr>
            <a:r>
              <a:rPr lang="en-US" b="1" dirty="0">
                <a:solidFill>
                  <a:schemeClr val="accent6">
                    <a:lumMod val="75000"/>
                  </a:schemeClr>
                </a:solidFill>
              </a:rPr>
              <a:t>4.2.2. Does the mentioned infrastructure and used online tools support student active learning and collaboration?</a:t>
            </a:r>
          </a:p>
          <a:p>
            <a:pPr algn="l" rtl="0">
              <a:buClr>
                <a:schemeClr val="accent2">
                  <a:lumMod val="50000"/>
                </a:schemeClr>
              </a:buClr>
              <a:buFont typeface="Wingdings" panose="05000000000000000000" pitchFamily="2" charset="2"/>
              <a:buChar char="Ø"/>
            </a:pPr>
            <a:r>
              <a:rPr lang="en-US" b="1" dirty="0">
                <a:solidFill>
                  <a:schemeClr val="tx1"/>
                </a:solidFill>
              </a:rPr>
              <a:t>The existing platforms could support active learning and collaboration, but many students due to weak technologies and the internet bandwidth have not enough interaction with their instructors. And also, some LMSs are not enough User-friendly to create active learning environments.</a:t>
            </a:r>
            <a:endParaRPr lang="fa-IR" b="1"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221888" cy="816922"/>
          </a:xfrm>
          <a:prstGeom prst="rect">
            <a:avLst/>
          </a:prstGeom>
        </p:spPr>
      </p:pic>
    </p:spTree>
    <p:extLst>
      <p:ext uri="{BB962C8B-B14F-4D97-AF65-F5344CB8AC3E}">
        <p14:creationId xmlns:p14="http://schemas.microsoft.com/office/powerpoint/2010/main" val="839560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lumMod val="75000"/>
                  </a:schemeClr>
                </a:solidFill>
              </a:rPr>
              <a:t>4.3. Assessment of learning</a:t>
            </a:r>
            <a:endParaRPr lang="fa-IR" dirty="0">
              <a:solidFill>
                <a:schemeClr val="accent2">
                  <a:lumMod val="75000"/>
                </a:schemeClr>
              </a:solidFill>
            </a:endParaRPr>
          </a:p>
        </p:txBody>
      </p:sp>
      <p:sp>
        <p:nvSpPr>
          <p:cNvPr id="3" name="Content Placeholder 2"/>
          <p:cNvSpPr>
            <a:spLocks noGrp="1"/>
          </p:cNvSpPr>
          <p:nvPr>
            <p:ph idx="1"/>
          </p:nvPr>
        </p:nvSpPr>
        <p:spPr/>
        <p:txBody>
          <a:bodyPr/>
          <a:lstStyle/>
          <a:p>
            <a:pPr marL="45720" indent="0" algn="l" rtl="0">
              <a:buClr>
                <a:schemeClr val="accent2">
                  <a:lumMod val="50000"/>
                </a:schemeClr>
              </a:buClr>
              <a:buNone/>
            </a:pPr>
            <a:r>
              <a:rPr lang="en-US" dirty="0">
                <a:solidFill>
                  <a:schemeClr val="accent6">
                    <a:lumMod val="75000"/>
                  </a:schemeClr>
                </a:solidFill>
              </a:rPr>
              <a:t>4.3.1. Are (e-) assessment methods fit for purpose, allowing students to demonstrate the extent to which the intended learning outcomes have been achieved?</a:t>
            </a:r>
          </a:p>
          <a:p>
            <a:pPr algn="l" rtl="0">
              <a:buClr>
                <a:schemeClr val="accent2">
                  <a:lumMod val="50000"/>
                </a:schemeClr>
              </a:buClr>
              <a:buFont typeface="Wingdings" panose="05000000000000000000" pitchFamily="2" charset="2"/>
              <a:buChar char="Ø"/>
            </a:pPr>
            <a:r>
              <a:rPr lang="en-US" dirty="0">
                <a:solidFill>
                  <a:schemeClr val="tx1"/>
                </a:solidFill>
              </a:rPr>
              <a:t>Due to the pandemic the university was forced to quickly move to e- assessment. Accordingly, several workshops were organized about e-assessment programs, designing and implementing e-assessment as well as formative assessment. There is not any formal data about success or failure of e-assessment.</a:t>
            </a:r>
          </a:p>
          <a:p>
            <a:pPr marL="45720" indent="0" algn="l" rtl="0">
              <a:buClr>
                <a:schemeClr val="accent2">
                  <a:lumMod val="50000"/>
                </a:schemeClr>
              </a:buClr>
              <a:buNone/>
            </a:pPr>
            <a:r>
              <a:rPr lang="en-US" dirty="0">
                <a:solidFill>
                  <a:schemeClr val="accent6">
                    <a:lumMod val="75000"/>
                  </a:schemeClr>
                </a:solidFill>
              </a:rPr>
              <a:t>4.3.2. How are they designed?</a:t>
            </a:r>
          </a:p>
          <a:p>
            <a:pPr algn="l" rtl="0">
              <a:buClr>
                <a:schemeClr val="accent2">
                  <a:lumMod val="50000"/>
                </a:schemeClr>
              </a:buClr>
              <a:buFont typeface="Wingdings" panose="05000000000000000000" pitchFamily="2" charset="2"/>
              <a:buChar char="Ø"/>
            </a:pPr>
            <a:r>
              <a:rPr lang="en-US" dirty="0">
                <a:solidFill>
                  <a:schemeClr val="tx1"/>
                </a:solidFill>
              </a:rPr>
              <a:t>Usually, student learning is assessed on the LMS platform. Different types of questions such as multiple-choice, true-false, easy, and so on have been used.</a:t>
            </a:r>
            <a:endParaRPr lang="fa-IR"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1693753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4.4. Functionalities of the technical infrastructure</a:t>
            </a:r>
            <a:endParaRPr lang="fa-IR" dirty="0">
              <a:solidFill>
                <a:schemeClr val="accent2">
                  <a:lumMod val="75000"/>
                </a:schemeClr>
              </a:solidFill>
            </a:endParaRPr>
          </a:p>
        </p:txBody>
      </p:sp>
      <p:sp>
        <p:nvSpPr>
          <p:cNvPr id="3" name="Content Placeholder 2"/>
          <p:cNvSpPr>
            <a:spLocks noGrp="1"/>
          </p:cNvSpPr>
          <p:nvPr>
            <p:ph idx="1"/>
          </p:nvPr>
        </p:nvSpPr>
        <p:spPr>
          <a:xfrm>
            <a:off x="1143000" y="2057400"/>
            <a:ext cx="9872871" cy="4526280"/>
          </a:xfrm>
        </p:spPr>
        <p:txBody>
          <a:bodyPr>
            <a:normAutofit lnSpcReduction="10000"/>
          </a:bodyPr>
          <a:lstStyle/>
          <a:p>
            <a:pPr marL="45720" indent="0" algn="l" rtl="0">
              <a:buClr>
                <a:schemeClr val="accent2">
                  <a:lumMod val="50000"/>
                </a:schemeClr>
              </a:buClr>
              <a:buNone/>
            </a:pPr>
            <a:r>
              <a:rPr lang="en-US" dirty="0">
                <a:solidFill>
                  <a:schemeClr val="accent6">
                    <a:lumMod val="75000"/>
                  </a:schemeClr>
                </a:solidFill>
              </a:rPr>
              <a:t>4.4.1. Does the virtual learning environment, VLE (if any) support specific pedagogical methods and tools?</a:t>
            </a:r>
          </a:p>
          <a:p>
            <a:pPr algn="l" rtl="0">
              <a:buClr>
                <a:schemeClr val="accent2">
                  <a:lumMod val="50000"/>
                </a:schemeClr>
              </a:buClr>
              <a:buFont typeface="Wingdings" panose="05000000000000000000" pitchFamily="2" charset="2"/>
              <a:buChar char="Ø"/>
            </a:pPr>
            <a:r>
              <a:rPr lang="en-US" dirty="0">
                <a:solidFill>
                  <a:schemeClr val="tx1"/>
                </a:solidFill>
              </a:rPr>
              <a:t>It seems the existing VLE supports only direct pedagogical methods. For instance, the lecture method has been used frequently by departments.</a:t>
            </a:r>
          </a:p>
          <a:p>
            <a:pPr marL="45720" indent="0" algn="l" rtl="0">
              <a:buClr>
                <a:schemeClr val="accent2">
                  <a:lumMod val="50000"/>
                </a:schemeClr>
              </a:buClr>
              <a:buNone/>
            </a:pPr>
            <a:r>
              <a:rPr lang="en-US" dirty="0">
                <a:solidFill>
                  <a:schemeClr val="accent6">
                    <a:lumMod val="75000"/>
                  </a:schemeClr>
                </a:solidFill>
              </a:rPr>
              <a:t>4.4.2. Is the VLE based on non-proprietary web standards and is it updated to reflect technological changes? How often?</a:t>
            </a:r>
          </a:p>
          <a:p>
            <a:pPr algn="l" rtl="0">
              <a:buClr>
                <a:schemeClr val="accent2">
                  <a:lumMod val="50000"/>
                </a:schemeClr>
              </a:buClr>
              <a:buFont typeface="Wingdings" panose="05000000000000000000" pitchFamily="2" charset="2"/>
              <a:buChar char="Ø"/>
            </a:pPr>
            <a:r>
              <a:rPr lang="en-US" dirty="0">
                <a:solidFill>
                  <a:schemeClr val="tx1"/>
                </a:solidFill>
              </a:rPr>
              <a:t>The majority of the Iranian Universities use open sources web standards. They customize VLE according to their needs and circumstances. The web standards are frequently updated at the end of the academic year.</a:t>
            </a:r>
          </a:p>
          <a:p>
            <a:pPr marL="45720" indent="0" algn="l" rtl="0">
              <a:buClr>
                <a:schemeClr val="accent2">
                  <a:lumMod val="50000"/>
                </a:schemeClr>
              </a:buClr>
              <a:buNone/>
            </a:pPr>
            <a:r>
              <a:rPr lang="en-US" dirty="0">
                <a:solidFill>
                  <a:schemeClr val="accent6">
                    <a:lumMod val="75000"/>
                  </a:schemeClr>
                </a:solidFill>
              </a:rPr>
              <a:t>4.4.3. Does the technical infrastructure ensure the accessibility of the TEL/online </a:t>
            </a:r>
            <a:r>
              <a:rPr lang="en-US" dirty="0" err="1">
                <a:solidFill>
                  <a:schemeClr val="accent6">
                    <a:lumMod val="75000"/>
                  </a:schemeClr>
                </a:solidFill>
              </a:rPr>
              <a:t>programme</a:t>
            </a:r>
            <a:r>
              <a:rPr lang="en-US" dirty="0">
                <a:solidFill>
                  <a:schemeClr val="accent6">
                    <a:lumMod val="75000"/>
                  </a:schemeClr>
                </a:solidFill>
              </a:rPr>
              <a:t> by students with special educational needs and how?</a:t>
            </a:r>
          </a:p>
          <a:p>
            <a:pPr algn="l" rtl="0">
              <a:buClr>
                <a:schemeClr val="accent2">
                  <a:lumMod val="50000"/>
                </a:schemeClr>
              </a:buClr>
              <a:buFont typeface="Wingdings" panose="05000000000000000000" pitchFamily="2" charset="2"/>
              <a:buChar char="Ø"/>
            </a:pPr>
            <a:r>
              <a:rPr lang="en-US" dirty="0">
                <a:solidFill>
                  <a:schemeClr val="tx1"/>
                </a:solidFill>
              </a:rPr>
              <a:t>Not specifically, since the universities have no long background in e-learning such required tools have not been considered.</a:t>
            </a:r>
            <a:endParaRPr lang="fa-IR"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221888" cy="816922"/>
          </a:xfrm>
          <a:prstGeom prst="rect">
            <a:avLst/>
          </a:prstGeom>
        </p:spPr>
      </p:pic>
    </p:spTree>
    <p:extLst>
      <p:ext uri="{BB962C8B-B14F-4D97-AF65-F5344CB8AC3E}">
        <p14:creationId xmlns:p14="http://schemas.microsoft.com/office/powerpoint/2010/main" val="3239438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Use of virtual and remote laboratories</a:t>
            </a:r>
            <a:endParaRPr lang="fa-IR" dirty="0">
              <a:solidFill>
                <a:schemeClr val="accent2">
                  <a:lumMod val="75000"/>
                </a:schemeClr>
              </a:solidFill>
            </a:endParaRPr>
          </a:p>
        </p:txBody>
      </p:sp>
      <p:sp>
        <p:nvSpPr>
          <p:cNvPr id="3" name="Content Placeholder 2"/>
          <p:cNvSpPr>
            <a:spLocks noGrp="1"/>
          </p:cNvSpPr>
          <p:nvPr>
            <p:ph idx="1"/>
          </p:nvPr>
        </p:nvSpPr>
        <p:spPr/>
        <p:txBody>
          <a:bodyPr/>
          <a:lstStyle/>
          <a:p>
            <a:pPr marL="45720" indent="0" algn="l" rtl="0">
              <a:buClr>
                <a:schemeClr val="accent2">
                  <a:lumMod val="50000"/>
                </a:schemeClr>
              </a:buClr>
              <a:buNone/>
            </a:pPr>
            <a:r>
              <a:rPr lang="en-US" dirty="0">
                <a:solidFill>
                  <a:schemeClr val="accent6">
                    <a:lumMod val="75000"/>
                  </a:schemeClr>
                </a:solidFill>
              </a:rPr>
              <a:t>4.5.1. Does the institution provide students with an e-library?</a:t>
            </a:r>
          </a:p>
          <a:p>
            <a:pPr algn="l" rtl="0">
              <a:buClr>
                <a:schemeClr val="accent2">
                  <a:lumMod val="50000"/>
                </a:schemeClr>
              </a:buClr>
              <a:buFont typeface="Wingdings" panose="05000000000000000000" pitchFamily="2" charset="2"/>
              <a:buChar char="Ø"/>
            </a:pPr>
            <a:r>
              <a:rPr lang="en-US" dirty="0">
                <a:solidFill>
                  <a:schemeClr val="tx1"/>
                </a:solidFill>
              </a:rPr>
              <a:t>Yes, all universities provide e-library.</a:t>
            </a:r>
          </a:p>
          <a:p>
            <a:pPr marL="45720" indent="0" algn="l" rtl="0">
              <a:buClr>
                <a:schemeClr val="accent2">
                  <a:lumMod val="50000"/>
                </a:schemeClr>
              </a:buClr>
              <a:buNone/>
            </a:pPr>
            <a:r>
              <a:rPr lang="en-US" dirty="0">
                <a:solidFill>
                  <a:schemeClr val="accent6">
                    <a:lumMod val="75000"/>
                  </a:schemeClr>
                </a:solidFill>
              </a:rPr>
              <a:t>4.5.2. Does the institution have virtual labs?</a:t>
            </a:r>
          </a:p>
          <a:p>
            <a:pPr algn="l" rtl="0">
              <a:buClr>
                <a:schemeClr val="accent2">
                  <a:lumMod val="50000"/>
                </a:schemeClr>
              </a:buClr>
              <a:buFont typeface="Wingdings" panose="05000000000000000000" pitchFamily="2" charset="2"/>
              <a:buChar char="Ø"/>
            </a:pPr>
            <a:r>
              <a:rPr lang="en-US" dirty="0">
                <a:solidFill>
                  <a:schemeClr val="tx1"/>
                </a:solidFill>
              </a:rPr>
              <a:t>According to the received data, only the university of Tehran and Shiraz university have virtual Labs. The rest did not report any such tools.</a:t>
            </a:r>
          </a:p>
          <a:p>
            <a:pPr marL="45720" indent="0" algn="l" rtl="0">
              <a:buClr>
                <a:schemeClr val="accent2">
                  <a:lumMod val="50000"/>
                </a:schemeClr>
              </a:buClr>
              <a:buNone/>
            </a:pPr>
            <a:r>
              <a:rPr lang="en-US" dirty="0">
                <a:solidFill>
                  <a:schemeClr val="accent6">
                    <a:lumMod val="75000"/>
                  </a:schemeClr>
                </a:solidFill>
              </a:rPr>
              <a:t>4.5.3. Does the institution have remote labs?</a:t>
            </a:r>
          </a:p>
          <a:p>
            <a:pPr algn="l" rtl="0">
              <a:buClr>
                <a:schemeClr val="accent2">
                  <a:lumMod val="50000"/>
                </a:schemeClr>
              </a:buClr>
              <a:buFont typeface="Wingdings" panose="05000000000000000000" pitchFamily="2" charset="2"/>
              <a:buChar char="Ø"/>
            </a:pPr>
            <a:r>
              <a:rPr lang="en-US" dirty="0">
                <a:solidFill>
                  <a:schemeClr val="tx1"/>
                </a:solidFill>
              </a:rPr>
              <a:t>Only Shiraz University has remote labs.</a:t>
            </a:r>
            <a:endParaRPr lang="fa-IR" dirty="0">
              <a:solidFill>
                <a:schemeClr val="tx1"/>
              </a:solidFill>
            </a:endParaRPr>
          </a:p>
        </p:txBody>
      </p:sp>
      <p:pic>
        <p:nvPicPr>
          <p:cNvPr id="4" name="Picture 3"/>
          <p:cNvPicPr>
            <a:picLocks noChangeAspect="1"/>
          </p:cNvPicPr>
          <p:nvPr/>
        </p:nvPicPr>
        <p:blipFill>
          <a:blip r:embed="rId2"/>
          <a:stretch>
            <a:fillRect/>
          </a:stretch>
        </p:blipFill>
        <p:spPr>
          <a:xfrm>
            <a:off x="241152" y="5655365"/>
            <a:ext cx="1339454" cy="940536"/>
          </a:xfrm>
          <a:prstGeom prst="rect">
            <a:avLst/>
          </a:prstGeom>
        </p:spPr>
      </p:pic>
    </p:spTree>
    <p:extLst>
      <p:ext uri="{BB962C8B-B14F-4D97-AF65-F5344CB8AC3E}">
        <p14:creationId xmlns:p14="http://schemas.microsoft.com/office/powerpoint/2010/main" val="1751877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2697"/>
            <a:ext cx="9875520" cy="1358537"/>
          </a:xfrm>
        </p:spPr>
        <p:txBody>
          <a:bodyPr/>
          <a:lstStyle/>
          <a:p>
            <a:r>
              <a:rPr lang="en-GB" dirty="0">
                <a:solidFill>
                  <a:schemeClr val="accent2">
                    <a:lumMod val="75000"/>
                  </a:schemeClr>
                </a:solidFill>
              </a:rPr>
              <a:t>5.1. Staff professionalization</a:t>
            </a:r>
            <a:endParaRPr lang="fa-IR" dirty="0">
              <a:solidFill>
                <a:schemeClr val="accent2">
                  <a:lumMod val="75000"/>
                </a:schemeClr>
              </a:solidFill>
            </a:endParaRPr>
          </a:p>
        </p:txBody>
      </p:sp>
      <p:sp>
        <p:nvSpPr>
          <p:cNvPr id="3" name="Content Placeholder 2"/>
          <p:cNvSpPr>
            <a:spLocks noGrp="1"/>
          </p:cNvSpPr>
          <p:nvPr>
            <p:ph idx="1"/>
          </p:nvPr>
        </p:nvSpPr>
        <p:spPr>
          <a:xfrm>
            <a:off x="1143000" y="1711234"/>
            <a:ext cx="9872871" cy="4715692"/>
          </a:xfrm>
        </p:spPr>
        <p:txBody>
          <a:bodyPr>
            <a:normAutofit fontScale="92500" lnSpcReduction="10000"/>
          </a:bodyPr>
          <a:lstStyle/>
          <a:p>
            <a:pPr marL="45720" indent="0" algn="l" rtl="0">
              <a:buClr>
                <a:schemeClr val="accent2">
                  <a:lumMod val="50000"/>
                </a:schemeClr>
              </a:buClr>
              <a:buNone/>
            </a:pPr>
            <a:r>
              <a:rPr lang="en-US" b="1" dirty="0">
                <a:solidFill>
                  <a:schemeClr val="accent6">
                    <a:lumMod val="75000"/>
                  </a:schemeClr>
                </a:solidFill>
              </a:rPr>
              <a:t>5.1.1. Has your institution procedures for recruiting and hiring teaching staff?</a:t>
            </a:r>
          </a:p>
          <a:p>
            <a:pPr algn="l" rtl="0">
              <a:buClr>
                <a:schemeClr val="accent2">
                  <a:lumMod val="50000"/>
                </a:schemeClr>
              </a:buClr>
              <a:buFont typeface="Wingdings" panose="05000000000000000000" pitchFamily="2" charset="2"/>
              <a:buChar char="Ø"/>
            </a:pPr>
            <a:r>
              <a:rPr lang="en-US" b="1" dirty="0">
                <a:solidFill>
                  <a:schemeClr val="tx1"/>
                </a:solidFill>
              </a:rPr>
              <a:t>Iran ministry of science and technology has regulated some procedures for all universities and also each university has its own for recruiting and hiring teaching staff. In addition to the usual procedures, the university has criteria and requirements for recruiting and hiring teaching staff. Such as specialized knowledge, skills, knowledge and teaching motivation.</a:t>
            </a:r>
          </a:p>
          <a:p>
            <a:pPr marL="45720" indent="0" algn="l" rtl="0">
              <a:buClr>
                <a:schemeClr val="accent2">
                  <a:lumMod val="50000"/>
                </a:schemeClr>
              </a:buClr>
              <a:buNone/>
            </a:pPr>
            <a:r>
              <a:rPr lang="en-US" b="1" dirty="0">
                <a:solidFill>
                  <a:schemeClr val="accent6">
                    <a:lumMod val="75000"/>
                  </a:schemeClr>
                </a:solidFill>
              </a:rPr>
              <a:t>5.1.2. Do you offer pedagogical training for teaching staff? Do you have courses specific for technology-enhanced learning? How is it organized?</a:t>
            </a:r>
          </a:p>
          <a:p>
            <a:pPr algn="l" rtl="0">
              <a:buClr>
                <a:schemeClr val="accent2">
                  <a:lumMod val="50000"/>
                </a:schemeClr>
              </a:buClr>
              <a:buFont typeface="Wingdings" panose="05000000000000000000" pitchFamily="2" charset="2"/>
              <a:buChar char="Ø"/>
            </a:pPr>
            <a:r>
              <a:rPr lang="en-US" b="1" dirty="0">
                <a:solidFill>
                  <a:schemeClr val="tx1"/>
                </a:solidFill>
              </a:rPr>
              <a:t>Every year, the University Planning Office or any other center organizes courses for faculty members on teaching methods, lesson plan, test design, and the use of technology in teaching. With the occurrence of the corona pandemic, some training courses were further emphasized and held such as teaching online &amp; offline, interacting with students virtually, using different tools and technologies in teaching, and e-assessing. Usually, the planning office conducts a preliminary needs assessment for each training course and the training objectives of the courses are determined based on the results of the needs assessment.</a:t>
            </a:r>
          </a:p>
          <a:p>
            <a:pPr algn="l" rtl="0">
              <a:buClr>
                <a:schemeClr val="accent2">
                  <a:lumMod val="50000"/>
                </a:schemeClr>
              </a:buClr>
              <a:buFont typeface="Wingdings" panose="05000000000000000000" pitchFamily="2" charset="2"/>
              <a:buChar char="Ø"/>
            </a:pPr>
            <a:endParaRPr lang="fa-IR" dirty="0"/>
          </a:p>
        </p:txBody>
      </p:sp>
      <p:pic>
        <p:nvPicPr>
          <p:cNvPr id="4" name="Picture 3"/>
          <p:cNvPicPr>
            <a:picLocks noChangeAspect="1"/>
          </p:cNvPicPr>
          <p:nvPr/>
        </p:nvPicPr>
        <p:blipFill>
          <a:blip r:embed="rId2"/>
          <a:stretch>
            <a:fillRect/>
          </a:stretch>
        </p:blipFill>
        <p:spPr>
          <a:xfrm>
            <a:off x="241152" y="5778979"/>
            <a:ext cx="1182699" cy="816922"/>
          </a:xfrm>
          <a:prstGeom prst="rect">
            <a:avLst/>
          </a:prstGeom>
        </p:spPr>
      </p:pic>
    </p:spTree>
    <p:extLst>
      <p:ext uri="{BB962C8B-B14F-4D97-AF65-F5344CB8AC3E}">
        <p14:creationId xmlns:p14="http://schemas.microsoft.com/office/powerpoint/2010/main" val="4127778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22514"/>
            <a:ext cx="9872871" cy="5573486"/>
          </a:xfrm>
        </p:spPr>
        <p:txBody>
          <a:bodyPr/>
          <a:lstStyle/>
          <a:p>
            <a:pPr marL="45720" indent="0" algn="l" rtl="0">
              <a:buClr>
                <a:schemeClr val="accent2">
                  <a:lumMod val="50000"/>
                </a:schemeClr>
              </a:buClr>
              <a:buNone/>
            </a:pPr>
            <a:r>
              <a:rPr lang="en-US" dirty="0">
                <a:solidFill>
                  <a:schemeClr val="accent6">
                    <a:lumMod val="75000"/>
                  </a:schemeClr>
                </a:solidFill>
              </a:rPr>
              <a:t>5.1.3. How is the teaching staff coordinated during course delivery?</a:t>
            </a:r>
          </a:p>
          <a:p>
            <a:pPr algn="l" rtl="0">
              <a:buClr>
                <a:schemeClr val="accent2">
                  <a:lumMod val="50000"/>
                </a:schemeClr>
              </a:buClr>
              <a:buFont typeface="Wingdings" panose="05000000000000000000" pitchFamily="2" charset="2"/>
              <a:buChar char="Ø"/>
            </a:pPr>
            <a:r>
              <a:rPr lang="en-US" dirty="0">
                <a:solidFill>
                  <a:schemeClr val="tx1"/>
                </a:solidFill>
              </a:rPr>
              <a:t>The university educational planning office schedules training courses and usually courses are presented at the weekend or at the free times.</a:t>
            </a:r>
          </a:p>
          <a:p>
            <a:pPr marL="45720" indent="0" algn="l" rtl="0">
              <a:buClr>
                <a:schemeClr val="accent2">
                  <a:lumMod val="50000"/>
                </a:schemeClr>
              </a:buClr>
              <a:buNone/>
            </a:pPr>
            <a:r>
              <a:rPr lang="en-US" dirty="0">
                <a:solidFill>
                  <a:schemeClr val="accent6">
                    <a:lumMod val="75000"/>
                  </a:schemeClr>
                </a:solidFill>
              </a:rPr>
              <a:t>5.1.4. Do you have support materials available on the intranet for online learning and teaching?</a:t>
            </a:r>
          </a:p>
          <a:p>
            <a:pPr algn="l" rtl="0">
              <a:buClr>
                <a:schemeClr val="accent2">
                  <a:lumMod val="50000"/>
                </a:schemeClr>
              </a:buClr>
              <a:buFont typeface="Wingdings" panose="05000000000000000000" pitchFamily="2" charset="2"/>
              <a:buChar char="Ø"/>
            </a:pPr>
            <a:r>
              <a:rPr lang="en-US" dirty="0">
                <a:solidFill>
                  <a:schemeClr val="tx1"/>
                </a:solidFill>
              </a:rPr>
              <a:t>Many instructional materials are available on the university LMS, and every teaching staff can reach them.</a:t>
            </a:r>
          </a:p>
          <a:p>
            <a:pPr marL="45720" indent="0" algn="l" rtl="0">
              <a:buClr>
                <a:schemeClr val="accent2">
                  <a:lumMod val="50000"/>
                </a:schemeClr>
              </a:buClr>
              <a:buNone/>
            </a:pPr>
            <a:r>
              <a:rPr lang="en-US" dirty="0">
                <a:solidFill>
                  <a:schemeClr val="accent6">
                    <a:lumMod val="75000"/>
                  </a:schemeClr>
                </a:solidFill>
              </a:rPr>
              <a:t>5.1.5. Is pedagogical training mandatory for teaching staff?</a:t>
            </a:r>
          </a:p>
          <a:p>
            <a:pPr algn="l" rtl="0">
              <a:buClr>
                <a:schemeClr val="accent2">
                  <a:lumMod val="50000"/>
                </a:schemeClr>
              </a:buClr>
              <a:buFont typeface="Wingdings" panose="05000000000000000000" pitchFamily="2" charset="2"/>
              <a:buChar char="Ø"/>
            </a:pPr>
            <a:r>
              <a:rPr lang="en-US" dirty="0">
                <a:solidFill>
                  <a:schemeClr val="tx1"/>
                </a:solidFill>
              </a:rPr>
              <a:t>Yes, such trainings are mandatory. Training on producing instructional materials, interaction with students, e-assessment, motivating students to learn online and teaching online have been designed, developed and presented.</a:t>
            </a:r>
            <a:endParaRPr lang="fa-IR"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3830052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6. Opportunities and challenges for adoption of TEL practices</a:t>
            </a:r>
            <a:endParaRPr lang="fa-IR" dirty="0">
              <a:solidFill>
                <a:schemeClr val="accent2">
                  <a:lumMod val="75000"/>
                </a:schemeClr>
              </a:solidFill>
            </a:endParaRPr>
          </a:p>
        </p:txBody>
      </p:sp>
      <p:sp>
        <p:nvSpPr>
          <p:cNvPr id="3" name="Content Placeholder 2"/>
          <p:cNvSpPr>
            <a:spLocks noGrp="1"/>
          </p:cNvSpPr>
          <p:nvPr>
            <p:ph idx="1"/>
          </p:nvPr>
        </p:nvSpPr>
        <p:spPr>
          <a:xfrm>
            <a:off x="1143000" y="2057400"/>
            <a:ext cx="9872871" cy="4500154"/>
          </a:xfrm>
        </p:spPr>
        <p:txBody>
          <a:bodyPr>
            <a:normAutofit fontScale="92500" lnSpcReduction="10000"/>
          </a:bodyPr>
          <a:lstStyle/>
          <a:p>
            <a:pPr marL="45720" indent="0" algn="l" rtl="0">
              <a:buClr>
                <a:schemeClr val="accent2">
                  <a:lumMod val="50000"/>
                </a:schemeClr>
              </a:buClr>
              <a:buNone/>
            </a:pPr>
            <a:r>
              <a:rPr lang="en-GB" b="1" dirty="0">
                <a:solidFill>
                  <a:schemeClr val="accent6">
                    <a:lumMod val="75000"/>
                  </a:schemeClr>
                </a:solidFill>
              </a:rPr>
              <a:t>6.1. Opportunities:</a:t>
            </a:r>
          </a:p>
          <a:p>
            <a:pPr algn="l" rtl="0">
              <a:buClr>
                <a:schemeClr val="accent2">
                  <a:lumMod val="50000"/>
                </a:schemeClr>
              </a:buClr>
              <a:buFont typeface="Wingdings" panose="05000000000000000000" pitchFamily="2" charset="2"/>
              <a:buChar char="Ø"/>
            </a:pPr>
            <a:r>
              <a:rPr lang="en-US" b="1" dirty="0">
                <a:solidFill>
                  <a:schemeClr val="tx1"/>
                </a:solidFill>
              </a:rPr>
              <a:t>Providing online learning software and training for faculty members.</a:t>
            </a:r>
          </a:p>
          <a:p>
            <a:pPr algn="l" rtl="0">
              <a:buClr>
                <a:schemeClr val="accent2">
                  <a:lumMod val="50000"/>
                </a:schemeClr>
              </a:buClr>
              <a:buFont typeface="Wingdings" panose="05000000000000000000" pitchFamily="2" charset="2"/>
              <a:buChar char="Ø"/>
            </a:pPr>
            <a:r>
              <a:rPr lang="en-US" b="1" dirty="0">
                <a:solidFill>
                  <a:schemeClr val="tx1"/>
                </a:solidFill>
              </a:rPr>
              <a:t>Faculty members can use various type of media in teaching (video, audio, multimedia, simulation and etc.).</a:t>
            </a:r>
          </a:p>
          <a:p>
            <a:pPr algn="l" rtl="0">
              <a:buClr>
                <a:schemeClr val="accent2">
                  <a:lumMod val="50000"/>
                </a:schemeClr>
              </a:buClr>
              <a:buFont typeface="Wingdings" panose="05000000000000000000" pitchFamily="2" charset="2"/>
              <a:buChar char="Ø"/>
            </a:pPr>
            <a:r>
              <a:rPr lang="en-US" b="1" dirty="0">
                <a:solidFill>
                  <a:schemeClr val="tx1"/>
                </a:solidFill>
              </a:rPr>
              <a:t>Reviewing and updating the curriculum regularly based on the needs of society and industry.</a:t>
            </a:r>
          </a:p>
          <a:p>
            <a:pPr algn="l" rtl="0">
              <a:buClr>
                <a:schemeClr val="accent2">
                  <a:lumMod val="50000"/>
                </a:schemeClr>
              </a:buClr>
              <a:buFont typeface="Wingdings" panose="05000000000000000000" pitchFamily="2" charset="2"/>
              <a:buChar char="Ø"/>
            </a:pPr>
            <a:r>
              <a:rPr lang="en-US" b="1" dirty="0">
                <a:solidFill>
                  <a:schemeClr val="tx1"/>
                </a:solidFill>
              </a:rPr>
              <a:t>providing the practical training in form of online for industries.</a:t>
            </a:r>
          </a:p>
          <a:p>
            <a:pPr algn="l" rtl="0">
              <a:buClr>
                <a:schemeClr val="accent2">
                  <a:lumMod val="50000"/>
                </a:schemeClr>
              </a:buClr>
              <a:buFont typeface="Wingdings" panose="05000000000000000000" pitchFamily="2" charset="2"/>
              <a:buChar char="Ø"/>
            </a:pPr>
            <a:r>
              <a:rPr lang="en-US" b="1" dirty="0">
                <a:solidFill>
                  <a:schemeClr val="tx1"/>
                </a:solidFill>
              </a:rPr>
              <a:t>Possibility of reducing educational and laboratory costs by holding theoretical and practical-laboratory classes of educational groups online. </a:t>
            </a:r>
          </a:p>
          <a:p>
            <a:pPr algn="l" rtl="0">
              <a:buClr>
                <a:schemeClr val="accent2">
                  <a:lumMod val="50000"/>
                </a:schemeClr>
              </a:buClr>
              <a:buFont typeface="Wingdings" panose="05000000000000000000" pitchFamily="2" charset="2"/>
              <a:buChar char="Ø"/>
            </a:pPr>
            <a:r>
              <a:rPr lang="en-US" b="1" dirty="0">
                <a:solidFill>
                  <a:schemeClr val="tx1"/>
                </a:solidFill>
              </a:rPr>
              <a:t>Possibility to recruit faculty members of other universities to present e-courses.</a:t>
            </a:r>
          </a:p>
          <a:p>
            <a:pPr algn="l" rtl="0">
              <a:buClr>
                <a:schemeClr val="accent2">
                  <a:lumMod val="50000"/>
                </a:schemeClr>
              </a:buClr>
              <a:buFont typeface="Wingdings" panose="05000000000000000000" pitchFamily="2" charset="2"/>
              <a:buChar char="Ø"/>
            </a:pPr>
            <a:r>
              <a:rPr lang="en-US" b="1" dirty="0">
                <a:solidFill>
                  <a:schemeClr val="tx1"/>
                </a:solidFill>
              </a:rPr>
              <a:t>More flexibility in course scheduling (time, duration, etc.).</a:t>
            </a:r>
          </a:p>
          <a:p>
            <a:pPr algn="l" rtl="0">
              <a:buClr>
                <a:schemeClr val="accent2">
                  <a:lumMod val="50000"/>
                </a:schemeClr>
              </a:buClr>
              <a:buFont typeface="Wingdings" panose="05000000000000000000" pitchFamily="2" charset="2"/>
              <a:buChar char="Ø"/>
            </a:pPr>
            <a:r>
              <a:rPr lang="en-US" b="1" dirty="0">
                <a:solidFill>
                  <a:schemeClr val="tx1"/>
                </a:solidFill>
              </a:rPr>
              <a:t>Facilitating design and development of new interdisciplinary programs.</a:t>
            </a:r>
            <a:endParaRPr lang="fa-IR" b="1"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143511" cy="816922"/>
          </a:xfrm>
          <a:prstGeom prst="rect">
            <a:avLst/>
          </a:prstGeom>
        </p:spPr>
      </p:pic>
    </p:spTree>
    <p:extLst>
      <p:ext uri="{BB962C8B-B14F-4D97-AF65-F5344CB8AC3E}">
        <p14:creationId xmlns:p14="http://schemas.microsoft.com/office/powerpoint/2010/main" val="22866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87829"/>
            <a:ext cx="9872871" cy="5508171"/>
          </a:xfrm>
        </p:spPr>
        <p:txBody>
          <a:bodyPr/>
          <a:lstStyle/>
          <a:p>
            <a:pPr marL="45720" indent="0" algn="l" rtl="0">
              <a:buClr>
                <a:schemeClr val="accent2">
                  <a:lumMod val="50000"/>
                </a:schemeClr>
              </a:buClr>
              <a:buNone/>
            </a:pPr>
            <a:r>
              <a:rPr lang="en-GB" dirty="0">
                <a:solidFill>
                  <a:schemeClr val="accent6">
                    <a:lumMod val="75000"/>
                  </a:schemeClr>
                </a:solidFill>
              </a:rPr>
              <a:t>6.2. Barriers:</a:t>
            </a:r>
          </a:p>
          <a:p>
            <a:pPr algn="l" rtl="0">
              <a:buClr>
                <a:schemeClr val="accent2">
                  <a:lumMod val="50000"/>
                </a:schemeClr>
              </a:buClr>
              <a:buFont typeface="Wingdings" panose="05000000000000000000" pitchFamily="2" charset="2"/>
              <a:buChar char="Ø"/>
            </a:pPr>
            <a:r>
              <a:rPr lang="en-US" dirty="0">
                <a:solidFill>
                  <a:schemeClr val="tx1"/>
                </a:solidFill>
              </a:rPr>
              <a:t>Poor advanced technological infrastructure.</a:t>
            </a:r>
          </a:p>
          <a:p>
            <a:pPr algn="l" rtl="0">
              <a:buClr>
                <a:schemeClr val="accent2">
                  <a:lumMod val="50000"/>
                </a:schemeClr>
              </a:buClr>
              <a:buFont typeface="Wingdings" panose="05000000000000000000" pitchFamily="2" charset="2"/>
              <a:buChar char="Ø"/>
            </a:pPr>
            <a:r>
              <a:rPr lang="en-US" dirty="0">
                <a:solidFill>
                  <a:schemeClr val="tx1"/>
                </a:solidFill>
              </a:rPr>
              <a:t>Challenges to teaching practical courses.</a:t>
            </a:r>
          </a:p>
          <a:p>
            <a:pPr algn="l" rtl="0">
              <a:buClr>
                <a:schemeClr val="accent2">
                  <a:lumMod val="50000"/>
                </a:schemeClr>
              </a:buClr>
              <a:buFont typeface="Wingdings" panose="05000000000000000000" pitchFamily="2" charset="2"/>
              <a:buChar char="Ø"/>
            </a:pPr>
            <a:r>
              <a:rPr lang="en-US" dirty="0">
                <a:solidFill>
                  <a:schemeClr val="tx1"/>
                </a:solidFill>
              </a:rPr>
              <a:t>students' Poor Motivation to participate in online learning activities.</a:t>
            </a:r>
          </a:p>
          <a:p>
            <a:pPr algn="l" rtl="0">
              <a:buClr>
                <a:schemeClr val="accent2">
                  <a:lumMod val="50000"/>
                </a:schemeClr>
              </a:buClr>
              <a:buFont typeface="Wingdings" panose="05000000000000000000" pitchFamily="2" charset="2"/>
              <a:buChar char="Ø"/>
            </a:pPr>
            <a:r>
              <a:rPr lang="en-US" dirty="0">
                <a:solidFill>
                  <a:schemeClr val="tx1"/>
                </a:solidFill>
              </a:rPr>
              <a:t>E-assessment challenges in particular cheating.</a:t>
            </a:r>
          </a:p>
          <a:p>
            <a:pPr algn="l" rtl="0">
              <a:buClr>
                <a:schemeClr val="accent2">
                  <a:lumMod val="50000"/>
                </a:schemeClr>
              </a:buClr>
              <a:buFont typeface="Wingdings" panose="05000000000000000000" pitchFamily="2" charset="2"/>
              <a:buChar char="Ø"/>
            </a:pPr>
            <a:r>
              <a:rPr lang="en-US" dirty="0">
                <a:solidFill>
                  <a:schemeClr val="tx1"/>
                </a:solidFill>
              </a:rPr>
              <a:t>Lack of access to high-speed internet in rural areas.</a:t>
            </a:r>
          </a:p>
          <a:p>
            <a:pPr algn="l" rtl="0">
              <a:buClr>
                <a:schemeClr val="accent2">
                  <a:lumMod val="50000"/>
                </a:schemeClr>
              </a:buClr>
              <a:buFont typeface="Wingdings" panose="05000000000000000000" pitchFamily="2" charset="2"/>
              <a:buChar char="Ø"/>
            </a:pPr>
            <a:r>
              <a:rPr lang="en-US" dirty="0">
                <a:solidFill>
                  <a:schemeClr val="tx1"/>
                </a:solidFill>
              </a:rPr>
              <a:t>Low familiarity of faculty members and students with teaching and learning online. </a:t>
            </a:r>
          </a:p>
          <a:p>
            <a:pPr algn="l" rtl="0">
              <a:buClr>
                <a:schemeClr val="accent2">
                  <a:lumMod val="50000"/>
                </a:schemeClr>
              </a:buClr>
              <a:buFont typeface="Wingdings" panose="05000000000000000000" pitchFamily="2" charset="2"/>
              <a:buChar char="Ø"/>
            </a:pPr>
            <a:r>
              <a:rPr lang="en-US" dirty="0">
                <a:solidFill>
                  <a:schemeClr val="tx1"/>
                </a:solidFill>
              </a:rPr>
              <a:t>Lower interaction between the faculty member and student. </a:t>
            </a:r>
            <a:endParaRPr lang="en-GB" dirty="0">
              <a:solidFill>
                <a:schemeClr val="tx1"/>
              </a:solidFill>
            </a:endParaRPr>
          </a:p>
          <a:p>
            <a:pPr marL="45720" indent="0" algn="l" rtl="0">
              <a:buClr>
                <a:schemeClr val="accent2">
                  <a:lumMod val="50000"/>
                </a:schemeClr>
              </a:buClr>
              <a:buNone/>
            </a:pPr>
            <a:endParaRPr lang="fa-IR" dirty="0"/>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180149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50627"/>
            <a:ext cx="9872871" cy="5345373"/>
          </a:xfrm>
        </p:spPr>
        <p:txBody>
          <a:bodyPr/>
          <a:lstStyle/>
          <a:p>
            <a:pPr marL="45720" indent="0" algn="l" rtl="0">
              <a:buClr>
                <a:schemeClr val="accent2">
                  <a:lumMod val="50000"/>
                </a:schemeClr>
              </a:buClr>
              <a:buNone/>
            </a:pPr>
            <a:r>
              <a:rPr lang="en-US" b="1" dirty="0">
                <a:solidFill>
                  <a:schemeClr val="accent6"/>
                </a:solidFill>
              </a:rPr>
              <a:t>2.1.3. Are the needs of working life and the industry somehow described in the governing documents? If they are, please describe, how?</a:t>
            </a:r>
          </a:p>
          <a:p>
            <a:pPr algn="l" rtl="0">
              <a:buClr>
                <a:schemeClr val="accent2">
                  <a:lumMod val="50000"/>
                </a:schemeClr>
              </a:buClr>
              <a:buFont typeface="Wingdings" panose="05000000000000000000" pitchFamily="2" charset="2"/>
              <a:buChar char="Ø"/>
            </a:pPr>
            <a:r>
              <a:rPr lang="en-US" b="1" dirty="0">
                <a:solidFill>
                  <a:schemeClr val="tx1"/>
                </a:solidFill>
              </a:rPr>
              <a:t>No unified and clear answers.</a:t>
            </a:r>
          </a:p>
          <a:p>
            <a:pPr marL="45720" indent="0" algn="l" rtl="0">
              <a:buClr>
                <a:schemeClr val="accent2">
                  <a:lumMod val="50000"/>
                </a:schemeClr>
              </a:buClr>
              <a:buNone/>
            </a:pPr>
            <a:r>
              <a:rPr lang="en-US" b="1" dirty="0">
                <a:solidFill>
                  <a:schemeClr val="accent6"/>
                </a:solidFill>
              </a:rPr>
              <a:t>2.1.4. Is TEL/online learning part of the overall strategy for your institution’s development and how?</a:t>
            </a:r>
          </a:p>
          <a:p>
            <a:pPr algn="l" rtl="0">
              <a:buClr>
                <a:schemeClr val="accent2">
                  <a:lumMod val="50000"/>
                </a:schemeClr>
              </a:buClr>
              <a:buFont typeface="Wingdings" panose="05000000000000000000" pitchFamily="2" charset="2"/>
              <a:buChar char="Ø"/>
            </a:pPr>
            <a:r>
              <a:rPr lang="en-US" b="1" dirty="0">
                <a:solidFill>
                  <a:schemeClr val="tx1"/>
                </a:solidFill>
              </a:rPr>
              <a:t>Yes, TEL/online learning is part of overall strategy for Improving and expanding university functions. Many universities had e-learning infrastructure before covid-19 pandemic but with the emergence of the </a:t>
            </a:r>
            <a:r>
              <a:rPr lang="en-US" b="1" dirty="0" err="1">
                <a:solidFill>
                  <a:schemeClr val="tx1"/>
                </a:solidFill>
              </a:rPr>
              <a:t>Covid</a:t>
            </a:r>
            <a:r>
              <a:rPr lang="en-US" b="1" dirty="0">
                <a:solidFill>
                  <a:schemeClr val="tx1"/>
                </a:solidFill>
              </a:rPr>
              <a:t> Pandemic, e-learning become a main university strategy.</a:t>
            </a:r>
          </a:p>
          <a:p>
            <a:pPr marL="45720" indent="0" algn="l" rtl="0">
              <a:buClr>
                <a:schemeClr val="accent2">
                  <a:lumMod val="50000"/>
                </a:schemeClr>
              </a:buClr>
              <a:buNone/>
            </a:pPr>
            <a:r>
              <a:rPr lang="en-US" b="1" dirty="0">
                <a:solidFill>
                  <a:schemeClr val="accent6"/>
                </a:solidFill>
              </a:rPr>
              <a:t>2.1.5. Do you foresee laboratory activities within curriculum planning?</a:t>
            </a:r>
          </a:p>
          <a:p>
            <a:pPr algn="l" rtl="0">
              <a:buClr>
                <a:schemeClr val="accent2">
                  <a:lumMod val="50000"/>
                </a:schemeClr>
              </a:buClr>
              <a:buFont typeface="Wingdings" panose="05000000000000000000" pitchFamily="2" charset="2"/>
              <a:buChar char="Ø"/>
            </a:pPr>
            <a:r>
              <a:rPr lang="en-US" b="1" dirty="0">
                <a:solidFill>
                  <a:schemeClr val="tx1"/>
                </a:solidFill>
              </a:rPr>
              <a:t>Yes, Laboratory activities are always part of STEM programs. These may include engineering sciences (physics, chemistry, etc.) or specialized courses which require labs.</a:t>
            </a:r>
            <a:endParaRPr lang="fa-IR" b="1"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178682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3304" y="491319"/>
            <a:ext cx="10167731" cy="5604681"/>
          </a:xfrm>
        </p:spPr>
        <p:txBody>
          <a:bodyPr/>
          <a:lstStyle/>
          <a:p>
            <a:pPr marL="45720" indent="0" algn="l" rtl="0">
              <a:buClr>
                <a:schemeClr val="accent2">
                  <a:lumMod val="50000"/>
                </a:schemeClr>
              </a:buClr>
              <a:buNone/>
            </a:pPr>
            <a:r>
              <a:rPr lang="en-US" b="1" dirty="0">
                <a:solidFill>
                  <a:schemeClr val="accent6"/>
                </a:solidFill>
              </a:rPr>
              <a:t>2.1.6. Which kind of laboratory activities do you use (e.g.in presence, virtual, remote labs etc.)?</a:t>
            </a:r>
          </a:p>
          <a:p>
            <a:pPr algn="l" rtl="0">
              <a:buClr>
                <a:schemeClr val="accent2">
                  <a:lumMod val="50000"/>
                </a:schemeClr>
              </a:buClr>
              <a:buFont typeface="Wingdings" panose="05000000000000000000" pitchFamily="2" charset="2"/>
              <a:buChar char="Ø"/>
            </a:pPr>
            <a:r>
              <a:rPr lang="en-US" b="1" dirty="0">
                <a:solidFill>
                  <a:schemeClr val="tx1"/>
                </a:solidFill>
              </a:rPr>
              <a:t>The main laboratory activities are in presence, some universities use virtual labs. Only the university of shiraz reported remote lab.</a:t>
            </a:r>
          </a:p>
          <a:p>
            <a:pPr marL="45720" indent="0" algn="l" rtl="0">
              <a:buClr>
                <a:schemeClr val="accent2">
                  <a:lumMod val="50000"/>
                </a:schemeClr>
              </a:buClr>
              <a:buNone/>
            </a:pPr>
            <a:r>
              <a:rPr lang="en-US" b="1" dirty="0">
                <a:solidFill>
                  <a:schemeClr val="accent6"/>
                </a:solidFill>
              </a:rPr>
              <a:t>2.1.7. In case you use virtual/remote labs can you please describe them in terms of technological infrastructure and pedagogical model applied?</a:t>
            </a:r>
          </a:p>
          <a:p>
            <a:pPr algn="l" rtl="0">
              <a:buClr>
                <a:schemeClr val="accent2">
                  <a:lumMod val="50000"/>
                </a:schemeClr>
              </a:buClr>
              <a:buFont typeface="Wingdings" panose="05000000000000000000" pitchFamily="2" charset="2"/>
              <a:buChar char="Ø"/>
            </a:pPr>
            <a:r>
              <a:rPr lang="en-US" b="1" dirty="0">
                <a:solidFill>
                  <a:schemeClr val="tx1"/>
                </a:solidFill>
              </a:rPr>
              <a:t>Using related software and hardware</a:t>
            </a:r>
          </a:p>
          <a:p>
            <a:pPr marL="45720" indent="0" algn="l" rtl="0">
              <a:buClr>
                <a:schemeClr val="accent2">
                  <a:lumMod val="50000"/>
                </a:schemeClr>
              </a:buClr>
              <a:buNone/>
            </a:pPr>
            <a:r>
              <a:rPr lang="en-US" b="1" dirty="0">
                <a:solidFill>
                  <a:schemeClr val="accent6"/>
                </a:solidFill>
              </a:rPr>
              <a:t>2.1.8. Has the COV-19 pandemic affected your curriculum planning practices? In which way (Please describe any changes that occurred after </a:t>
            </a:r>
            <a:r>
              <a:rPr lang="en-US" b="1" dirty="0" err="1">
                <a:solidFill>
                  <a:schemeClr val="accent6"/>
                </a:solidFill>
              </a:rPr>
              <a:t>covid</a:t>
            </a:r>
            <a:r>
              <a:rPr lang="en-US" b="1" dirty="0">
                <a:solidFill>
                  <a:schemeClr val="accent6"/>
                </a:solidFill>
              </a:rPr>
              <a:t> pandemic broke out)?</a:t>
            </a:r>
          </a:p>
          <a:p>
            <a:pPr algn="l" rtl="0">
              <a:buClr>
                <a:schemeClr val="accent2">
                  <a:lumMod val="50000"/>
                </a:schemeClr>
              </a:buClr>
              <a:buFont typeface="Wingdings" panose="05000000000000000000" pitchFamily="2" charset="2"/>
              <a:buChar char="Ø"/>
            </a:pPr>
            <a:r>
              <a:rPr lang="en-US" b="1" dirty="0">
                <a:solidFill>
                  <a:schemeClr val="tx1"/>
                </a:solidFill>
              </a:rPr>
              <a:t>Covid-19 has affected all instructional and learning activities, indeed all the pedagogical activities become virtual.</a:t>
            </a:r>
            <a:endParaRPr lang="fa-IR" b="1"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3174018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lumMod val="75000"/>
                  </a:schemeClr>
                </a:solidFill>
              </a:rPr>
              <a:t>2.2. Curriculum planning in practice</a:t>
            </a:r>
            <a:endParaRPr lang="fa-IR" dirty="0">
              <a:solidFill>
                <a:schemeClr val="accent2">
                  <a:lumMod val="75000"/>
                </a:schemeClr>
              </a:solidFill>
            </a:endParaRPr>
          </a:p>
        </p:txBody>
      </p:sp>
      <p:sp>
        <p:nvSpPr>
          <p:cNvPr id="3" name="Content Placeholder 2"/>
          <p:cNvSpPr>
            <a:spLocks noGrp="1"/>
          </p:cNvSpPr>
          <p:nvPr>
            <p:ph idx="1"/>
          </p:nvPr>
        </p:nvSpPr>
        <p:spPr>
          <a:xfrm>
            <a:off x="805070" y="2057400"/>
            <a:ext cx="10210801" cy="4038600"/>
          </a:xfrm>
        </p:spPr>
        <p:txBody>
          <a:bodyPr>
            <a:normAutofit fontScale="92500"/>
          </a:bodyPr>
          <a:lstStyle/>
          <a:p>
            <a:pPr marL="45720" indent="0" algn="l" rtl="0">
              <a:buClr>
                <a:schemeClr val="accent2">
                  <a:lumMod val="50000"/>
                </a:schemeClr>
              </a:buClr>
              <a:buNone/>
            </a:pPr>
            <a:r>
              <a:rPr lang="en-US" b="1" dirty="0">
                <a:solidFill>
                  <a:schemeClr val="accent1">
                    <a:lumMod val="75000"/>
                  </a:schemeClr>
                </a:solidFill>
              </a:rPr>
              <a:t>2.2.2. How are different stakeholders (e.g. teachers, students, businesses and other actors in society) and their needs taken into account in the curriculum development?</a:t>
            </a:r>
          </a:p>
          <a:p>
            <a:pPr algn="l" rtl="0">
              <a:buClr>
                <a:schemeClr val="accent2">
                  <a:lumMod val="50000"/>
                </a:schemeClr>
              </a:buClr>
              <a:buFont typeface="Wingdings" panose="05000000000000000000" pitchFamily="2" charset="2"/>
              <a:buChar char="Ø"/>
            </a:pPr>
            <a:r>
              <a:rPr lang="en-US" b="1" dirty="0">
                <a:solidFill>
                  <a:schemeClr val="tx1"/>
                </a:solidFill>
              </a:rPr>
              <a:t>Universities offices such as Industry relations and planning and academic supervision are responsible for identifying business and society needs. also, recently faculty members must to spend a 6-month period at business to get familiar with business needs. </a:t>
            </a:r>
          </a:p>
          <a:p>
            <a:pPr marL="45720" indent="0" algn="l" rtl="0">
              <a:buClr>
                <a:schemeClr val="accent2">
                  <a:lumMod val="50000"/>
                </a:schemeClr>
              </a:buClr>
              <a:buNone/>
            </a:pPr>
            <a:r>
              <a:rPr lang="en-US" b="1" dirty="0">
                <a:solidFill>
                  <a:schemeClr val="accent1">
                    <a:lumMod val="75000"/>
                  </a:schemeClr>
                </a:solidFill>
              </a:rPr>
              <a:t>2.2.3. How is the content of the course designed?</a:t>
            </a:r>
          </a:p>
          <a:p>
            <a:pPr algn="l" rtl="0">
              <a:buClr>
                <a:schemeClr val="accent2">
                  <a:lumMod val="50000"/>
                </a:schemeClr>
              </a:buClr>
              <a:buFont typeface="Wingdings" panose="05000000000000000000" pitchFamily="2" charset="2"/>
              <a:buChar char="Ø"/>
            </a:pPr>
            <a:r>
              <a:rPr lang="en-US" b="1" dirty="0">
                <a:solidFill>
                  <a:schemeClr val="tx1"/>
                </a:solidFill>
              </a:rPr>
              <a:t>For most courses, the Ministry of Science, Research and Technology (MSRT) lists Courses, Modules, and as well as Syllabuses. However, some flexibilities are acceptable made by academics who are experts in that specific field. But for planning a new module and syllables, the professors of a department provide a proposal and take the procedure described </a:t>
            </a:r>
            <a:r>
              <a:rPr lang="en-US" b="1" dirty="0" err="1">
                <a:solidFill>
                  <a:schemeClr val="tx1"/>
                </a:solidFill>
              </a:rPr>
              <a:t>befor</a:t>
            </a:r>
            <a:r>
              <a:rPr lang="en-US" b="1" dirty="0">
                <a:solidFill>
                  <a:schemeClr val="tx1"/>
                </a:solidFill>
              </a:rPr>
              <a:t>.</a:t>
            </a:r>
          </a:p>
        </p:txBody>
      </p:sp>
      <p:pic>
        <p:nvPicPr>
          <p:cNvPr id="5" name="Picture 4"/>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73088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003852"/>
            <a:ext cx="9872871" cy="5092148"/>
          </a:xfrm>
        </p:spPr>
        <p:txBody>
          <a:bodyPr/>
          <a:lstStyle/>
          <a:p>
            <a:pPr marL="45720" indent="0" algn="l" rtl="0">
              <a:buClr>
                <a:schemeClr val="accent2">
                  <a:lumMod val="50000"/>
                </a:schemeClr>
              </a:buClr>
              <a:buNone/>
            </a:pPr>
            <a:r>
              <a:rPr lang="en-US" b="1" dirty="0">
                <a:solidFill>
                  <a:schemeClr val="accent1">
                    <a:lumMod val="75000"/>
                  </a:schemeClr>
                </a:solidFill>
              </a:rPr>
              <a:t>2.2.4. In faculty level, does the curricula design reflect any specific pedagogical practices and innovation?</a:t>
            </a:r>
          </a:p>
          <a:p>
            <a:pPr algn="l" rtl="0">
              <a:buClr>
                <a:schemeClr val="accent2">
                  <a:lumMod val="50000"/>
                </a:schemeClr>
              </a:buClr>
              <a:buFont typeface="Wingdings" panose="05000000000000000000" pitchFamily="2" charset="2"/>
              <a:buChar char="Ø"/>
            </a:pPr>
            <a:r>
              <a:rPr lang="en-GB" b="1" dirty="0">
                <a:solidFill>
                  <a:schemeClr val="tx1"/>
                </a:solidFill>
              </a:rPr>
              <a:t>No relevant answer received. </a:t>
            </a:r>
          </a:p>
          <a:p>
            <a:pPr marL="45720" indent="0" algn="l" rtl="0">
              <a:buClr>
                <a:schemeClr val="accent2">
                  <a:lumMod val="50000"/>
                </a:schemeClr>
              </a:buClr>
              <a:buNone/>
            </a:pPr>
            <a:r>
              <a:rPr lang="en-US" b="1" dirty="0">
                <a:solidFill>
                  <a:schemeClr val="accent1">
                    <a:lumMod val="75000"/>
                  </a:schemeClr>
                </a:solidFill>
              </a:rPr>
              <a:t>2.2.5. In faculty level, what way is working-life relevance discussed in the curricula?</a:t>
            </a:r>
          </a:p>
          <a:p>
            <a:pPr algn="l" rtl="0">
              <a:buClr>
                <a:schemeClr val="accent2">
                  <a:lumMod val="50000"/>
                </a:schemeClr>
              </a:buClr>
              <a:buFont typeface="Wingdings" panose="05000000000000000000" pitchFamily="2" charset="2"/>
              <a:buChar char="Ø"/>
            </a:pPr>
            <a:r>
              <a:rPr lang="en-US" b="1" dirty="0">
                <a:solidFill>
                  <a:schemeClr val="tx1"/>
                </a:solidFill>
              </a:rPr>
              <a:t>It is totally dependent on the teacher; although some suggestions are presented in curriculum documents, the teachers are free to use them.</a:t>
            </a:r>
          </a:p>
          <a:p>
            <a:pPr marL="45720" indent="0" algn="l" rtl="0">
              <a:buClr>
                <a:schemeClr val="accent2">
                  <a:lumMod val="50000"/>
                </a:schemeClr>
              </a:buClr>
              <a:buNone/>
            </a:pPr>
            <a:r>
              <a:rPr lang="en-US" b="1" dirty="0">
                <a:solidFill>
                  <a:schemeClr val="accent1">
                    <a:lumMod val="75000"/>
                  </a:schemeClr>
                </a:solidFill>
              </a:rPr>
              <a:t>2.2.6. What is the teaching staff-student ratio?</a:t>
            </a:r>
          </a:p>
          <a:p>
            <a:pPr algn="l" rtl="0">
              <a:buClr>
                <a:schemeClr val="accent2">
                  <a:lumMod val="50000"/>
                </a:schemeClr>
              </a:buClr>
              <a:buFont typeface="Wingdings" panose="05000000000000000000" pitchFamily="2" charset="2"/>
              <a:buChar char="Ø"/>
            </a:pPr>
            <a:r>
              <a:rPr lang="en-GB" b="1" dirty="0">
                <a:solidFill>
                  <a:schemeClr val="tx1"/>
                </a:solidFill>
              </a:rPr>
              <a:t>1:21 to 1:28</a:t>
            </a:r>
            <a:endParaRPr lang="fa-IR" b="1"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3717900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8194"/>
            <a:ext cx="9875520" cy="1397727"/>
          </a:xfrm>
        </p:spPr>
        <p:txBody>
          <a:bodyPr/>
          <a:lstStyle/>
          <a:p>
            <a:r>
              <a:rPr lang="en-US" dirty="0">
                <a:solidFill>
                  <a:schemeClr val="accent2">
                    <a:lumMod val="75000"/>
                  </a:schemeClr>
                </a:solidFill>
              </a:rPr>
              <a:t>3.1. TEL as a practice in your institution</a:t>
            </a:r>
            <a:endParaRPr lang="fa-IR" dirty="0">
              <a:solidFill>
                <a:schemeClr val="accent2">
                  <a:lumMod val="75000"/>
                </a:schemeClr>
              </a:solidFill>
            </a:endParaRPr>
          </a:p>
        </p:txBody>
      </p:sp>
      <p:sp>
        <p:nvSpPr>
          <p:cNvPr id="3" name="Content Placeholder 2"/>
          <p:cNvSpPr>
            <a:spLocks noGrp="1"/>
          </p:cNvSpPr>
          <p:nvPr>
            <p:ph idx="1"/>
          </p:nvPr>
        </p:nvSpPr>
        <p:spPr>
          <a:xfrm>
            <a:off x="1143000" y="1410789"/>
            <a:ext cx="9872871" cy="5133702"/>
          </a:xfrm>
        </p:spPr>
        <p:txBody>
          <a:bodyPr/>
          <a:lstStyle/>
          <a:p>
            <a:pPr marL="45720" indent="0" algn="l" rtl="0">
              <a:buClr>
                <a:schemeClr val="accent2">
                  <a:lumMod val="50000"/>
                </a:schemeClr>
              </a:buClr>
              <a:buNone/>
            </a:pPr>
            <a:r>
              <a:rPr lang="en-US" dirty="0">
                <a:solidFill>
                  <a:schemeClr val="accent6">
                    <a:lumMod val="75000"/>
                  </a:schemeClr>
                </a:solidFill>
              </a:rPr>
              <a:t>3.1.1. Is TEL or online courses a usual practice in your university, or do you organize teaching like this only due to pandemic?</a:t>
            </a:r>
          </a:p>
          <a:p>
            <a:pPr algn="l" rtl="0">
              <a:buClr>
                <a:schemeClr val="accent2">
                  <a:lumMod val="50000"/>
                </a:schemeClr>
              </a:buClr>
              <a:buFont typeface="Wingdings" panose="05000000000000000000" pitchFamily="2" charset="2"/>
              <a:buChar char="Ø"/>
            </a:pPr>
            <a:r>
              <a:rPr lang="en-US" dirty="0">
                <a:solidFill>
                  <a:schemeClr val="tx1"/>
                </a:solidFill>
              </a:rPr>
              <a:t>Before pandemic TEL or online courses were not widespread, but after that it became prevalent practice. </a:t>
            </a:r>
          </a:p>
          <a:p>
            <a:pPr marL="45720" indent="0" algn="l" rtl="0">
              <a:buClr>
                <a:schemeClr val="accent2">
                  <a:lumMod val="50000"/>
                </a:schemeClr>
              </a:buClr>
              <a:buNone/>
            </a:pPr>
            <a:r>
              <a:rPr lang="en-US" dirty="0">
                <a:solidFill>
                  <a:schemeClr val="accent6">
                    <a:lumMod val="75000"/>
                  </a:schemeClr>
                </a:solidFill>
              </a:rPr>
              <a:t>3.1.2. How many, in what level (e.g. graduate/postgraduate)?</a:t>
            </a:r>
          </a:p>
          <a:p>
            <a:pPr algn="l" rtl="0">
              <a:buClr>
                <a:schemeClr val="accent2">
                  <a:lumMod val="50000"/>
                </a:schemeClr>
              </a:buClr>
              <a:buFont typeface="Wingdings" panose="05000000000000000000" pitchFamily="2" charset="2"/>
              <a:buChar char="Ø"/>
            </a:pPr>
            <a:r>
              <a:rPr lang="en-US" dirty="0">
                <a:solidFill>
                  <a:schemeClr val="tx1"/>
                </a:solidFill>
              </a:rPr>
              <a:t>UI: 4000 classes each week in all levels.</a:t>
            </a:r>
          </a:p>
          <a:p>
            <a:pPr algn="l" rtl="0">
              <a:buClr>
                <a:schemeClr val="accent2">
                  <a:lumMod val="50000"/>
                </a:schemeClr>
              </a:buClr>
              <a:buFont typeface="Wingdings" panose="05000000000000000000" pitchFamily="2" charset="2"/>
              <a:buChar char="Ø"/>
            </a:pPr>
            <a:r>
              <a:rPr lang="en-US" dirty="0">
                <a:solidFill>
                  <a:schemeClr val="tx1"/>
                </a:solidFill>
              </a:rPr>
              <a:t>UT: during last autumn semester (2020), 42687 users (32825 students) worked with the platform. 8371 courses were offered online (101321 sessions).</a:t>
            </a:r>
          </a:p>
          <a:p>
            <a:pPr algn="l" rtl="0">
              <a:buClr>
                <a:schemeClr val="accent2">
                  <a:lumMod val="50000"/>
                </a:schemeClr>
              </a:buClr>
              <a:buFont typeface="Wingdings" panose="05000000000000000000" pitchFamily="2" charset="2"/>
              <a:buChar char="Ø"/>
            </a:pPr>
            <a:r>
              <a:rPr lang="en-GB" dirty="0">
                <a:solidFill>
                  <a:schemeClr val="tx1"/>
                </a:solidFill>
              </a:rPr>
              <a:t>SCU:</a:t>
            </a:r>
          </a:p>
          <a:p>
            <a:pPr algn="l" rtl="0">
              <a:buClr>
                <a:schemeClr val="accent2">
                  <a:lumMod val="50000"/>
                </a:schemeClr>
              </a:buClr>
              <a:buFont typeface="Wingdings" panose="05000000000000000000" pitchFamily="2" charset="2"/>
              <a:buChar char="Ø"/>
            </a:pPr>
            <a:endParaRPr lang="en-GB" dirty="0"/>
          </a:p>
          <a:p>
            <a:pPr algn="l" rtl="0">
              <a:buClr>
                <a:schemeClr val="accent2">
                  <a:lumMod val="50000"/>
                </a:schemeClr>
              </a:buClr>
              <a:buFont typeface="Wingdings" panose="05000000000000000000" pitchFamily="2" charset="2"/>
              <a:buChar char="Ø"/>
            </a:pPr>
            <a:endParaRPr lang="en-GB" dirty="0"/>
          </a:p>
          <a:p>
            <a:pPr algn="l" rtl="0">
              <a:buClr>
                <a:schemeClr val="accent2">
                  <a:lumMod val="50000"/>
                </a:schemeClr>
              </a:buClr>
              <a:buFont typeface="Wingdings" panose="05000000000000000000" pitchFamily="2" charset="2"/>
              <a:buChar char="Ø"/>
            </a:pPr>
            <a:endParaRPr lang="fa-IR" dirty="0"/>
          </a:p>
        </p:txBody>
      </p:sp>
      <p:graphicFrame>
        <p:nvGraphicFramePr>
          <p:cNvPr id="6" name="Table 5"/>
          <p:cNvGraphicFramePr>
            <a:graphicFrameLocks noGrp="1"/>
          </p:cNvGraphicFramePr>
          <p:nvPr>
            <p:extLst>
              <p:ext uri="{D42A27DB-BD31-4B8C-83A1-F6EECF244321}">
                <p14:modId xmlns:p14="http://schemas.microsoft.com/office/powerpoint/2010/main" val="1993414483"/>
              </p:ext>
            </p:extLst>
          </p:nvPr>
        </p:nvGraphicFramePr>
        <p:xfrm>
          <a:off x="2234237" y="5074920"/>
          <a:ext cx="8128002" cy="1112520"/>
        </p:xfrm>
        <a:graphic>
          <a:graphicData uri="http://schemas.openxmlformats.org/drawingml/2006/table">
            <a:tbl>
              <a:tblPr rtl="1" firstRow="1" bandRow="1">
                <a:tableStyleId>{5C22544A-7EE6-4342-B048-85BDC9FD1C3A}</a:tableStyleId>
              </a:tblPr>
              <a:tblGrid>
                <a:gridCol w="1354667">
                  <a:extLst>
                    <a:ext uri="{9D8B030D-6E8A-4147-A177-3AD203B41FA5}">
                      <a16:colId xmlns:a16="http://schemas.microsoft.com/office/drawing/2014/main" val="766674873"/>
                    </a:ext>
                  </a:extLst>
                </a:gridCol>
                <a:gridCol w="1058335">
                  <a:extLst>
                    <a:ext uri="{9D8B030D-6E8A-4147-A177-3AD203B41FA5}">
                      <a16:colId xmlns:a16="http://schemas.microsoft.com/office/drawing/2014/main" val="2221629244"/>
                    </a:ext>
                  </a:extLst>
                </a:gridCol>
                <a:gridCol w="1319349">
                  <a:extLst>
                    <a:ext uri="{9D8B030D-6E8A-4147-A177-3AD203B41FA5}">
                      <a16:colId xmlns:a16="http://schemas.microsoft.com/office/drawing/2014/main" val="1501129905"/>
                    </a:ext>
                  </a:extLst>
                </a:gridCol>
                <a:gridCol w="1240971">
                  <a:extLst>
                    <a:ext uri="{9D8B030D-6E8A-4147-A177-3AD203B41FA5}">
                      <a16:colId xmlns:a16="http://schemas.microsoft.com/office/drawing/2014/main" val="3145738768"/>
                    </a:ext>
                  </a:extLst>
                </a:gridCol>
                <a:gridCol w="1227909">
                  <a:extLst>
                    <a:ext uri="{9D8B030D-6E8A-4147-A177-3AD203B41FA5}">
                      <a16:colId xmlns:a16="http://schemas.microsoft.com/office/drawing/2014/main" val="1076308673"/>
                    </a:ext>
                  </a:extLst>
                </a:gridCol>
                <a:gridCol w="1926771">
                  <a:extLst>
                    <a:ext uri="{9D8B030D-6E8A-4147-A177-3AD203B41FA5}">
                      <a16:colId xmlns:a16="http://schemas.microsoft.com/office/drawing/2014/main" val="2494086979"/>
                    </a:ext>
                  </a:extLst>
                </a:gridCol>
              </a:tblGrid>
              <a:tr h="370840">
                <a:tc>
                  <a:txBody>
                    <a:bodyPr/>
                    <a:lstStyle/>
                    <a:p>
                      <a:pPr algn="ctr" rtl="0"/>
                      <a:r>
                        <a:rPr lang="en-US" dirty="0"/>
                        <a:t>Sum total</a:t>
                      </a:r>
                      <a:endParaRPr lang="fa-IR" dirty="0"/>
                    </a:p>
                  </a:txBody>
                  <a:tcPr/>
                </a:tc>
                <a:tc>
                  <a:txBody>
                    <a:bodyPr/>
                    <a:lstStyle/>
                    <a:p>
                      <a:pPr algn="ctr" rtl="0"/>
                      <a:r>
                        <a:rPr lang="en-US" dirty="0"/>
                        <a:t>D.V.S.</a:t>
                      </a:r>
                      <a:endParaRPr lang="fa-IR" dirty="0"/>
                    </a:p>
                  </a:txBody>
                  <a:tcPr/>
                </a:tc>
                <a:tc>
                  <a:txBody>
                    <a:bodyPr/>
                    <a:lstStyle/>
                    <a:p>
                      <a:pPr algn="ctr" rtl="0"/>
                      <a:r>
                        <a:rPr lang="en-US" dirty="0"/>
                        <a:t>Ph.D.</a:t>
                      </a:r>
                      <a:endParaRPr lang="fa-IR" dirty="0"/>
                    </a:p>
                  </a:txBody>
                  <a:tcPr/>
                </a:tc>
                <a:tc>
                  <a:txBody>
                    <a:bodyPr/>
                    <a:lstStyle/>
                    <a:p>
                      <a:pPr algn="ctr" rtl="0"/>
                      <a:r>
                        <a:rPr lang="en-US" dirty="0"/>
                        <a:t>MA.</a:t>
                      </a:r>
                      <a:endParaRPr lang="fa-IR" dirty="0"/>
                    </a:p>
                  </a:txBody>
                  <a:tcPr/>
                </a:tc>
                <a:tc>
                  <a:txBody>
                    <a:bodyPr/>
                    <a:lstStyle/>
                    <a:p>
                      <a:pPr algn="ctr" rtl="0"/>
                      <a:r>
                        <a:rPr lang="en-US" dirty="0"/>
                        <a:t>BA.</a:t>
                      </a:r>
                      <a:endParaRPr lang="fa-IR" dirty="0"/>
                    </a:p>
                  </a:txBody>
                  <a:tcPr/>
                </a:tc>
                <a:tc>
                  <a:txBody>
                    <a:bodyPr/>
                    <a:lstStyle/>
                    <a:p>
                      <a:pPr algn="ctr" rtl="0"/>
                      <a:r>
                        <a:rPr lang="en-US" dirty="0"/>
                        <a:t>2021-2022</a:t>
                      </a:r>
                      <a:endParaRPr lang="fa-IR" dirty="0"/>
                    </a:p>
                  </a:txBody>
                  <a:tcPr/>
                </a:tc>
                <a:extLst>
                  <a:ext uri="{0D108BD9-81ED-4DB2-BD59-A6C34878D82A}">
                    <a16:rowId xmlns:a16="http://schemas.microsoft.com/office/drawing/2014/main" val="744520291"/>
                  </a:ext>
                </a:extLst>
              </a:tr>
              <a:tr h="370840">
                <a:tc>
                  <a:txBody>
                    <a:bodyPr/>
                    <a:lstStyle/>
                    <a:p>
                      <a:pPr algn="ctr" rtl="0"/>
                      <a:r>
                        <a:rPr lang="en-US" dirty="0"/>
                        <a:t>3396</a:t>
                      </a:r>
                      <a:endParaRPr lang="fa-IR" dirty="0"/>
                    </a:p>
                  </a:txBody>
                  <a:tcPr/>
                </a:tc>
                <a:tc>
                  <a:txBody>
                    <a:bodyPr/>
                    <a:lstStyle/>
                    <a:p>
                      <a:pPr algn="ctr" rtl="0"/>
                      <a:r>
                        <a:rPr lang="en-US" dirty="0"/>
                        <a:t>NR</a:t>
                      </a:r>
                      <a:endParaRPr lang="fa-IR" dirty="0"/>
                    </a:p>
                  </a:txBody>
                  <a:tcPr/>
                </a:tc>
                <a:tc>
                  <a:txBody>
                    <a:bodyPr/>
                    <a:lstStyle/>
                    <a:p>
                      <a:pPr algn="ctr" rtl="0"/>
                      <a:r>
                        <a:rPr lang="en-US" dirty="0"/>
                        <a:t>NR</a:t>
                      </a:r>
                      <a:endParaRPr lang="fa-IR" dirty="0"/>
                    </a:p>
                  </a:txBody>
                  <a:tcPr/>
                </a:tc>
                <a:tc>
                  <a:txBody>
                    <a:bodyPr/>
                    <a:lstStyle/>
                    <a:p>
                      <a:pPr algn="ctr" rtl="0"/>
                      <a:r>
                        <a:rPr lang="en-US" dirty="0"/>
                        <a:t>NR</a:t>
                      </a:r>
                      <a:endParaRPr lang="fa-IR" dirty="0"/>
                    </a:p>
                  </a:txBody>
                  <a:tcPr/>
                </a:tc>
                <a:tc>
                  <a:txBody>
                    <a:bodyPr/>
                    <a:lstStyle/>
                    <a:p>
                      <a:pPr algn="ctr" rtl="0"/>
                      <a:r>
                        <a:rPr lang="en-US" dirty="0"/>
                        <a:t>NR</a:t>
                      </a:r>
                      <a:endParaRPr lang="fa-IR" dirty="0"/>
                    </a:p>
                  </a:txBody>
                  <a:tcPr/>
                </a:tc>
                <a:tc>
                  <a:txBody>
                    <a:bodyPr/>
                    <a:lstStyle/>
                    <a:p>
                      <a:pPr algn="ctr" rtl="0"/>
                      <a:r>
                        <a:rPr lang="en-US" dirty="0"/>
                        <a:t>Online classes</a:t>
                      </a:r>
                      <a:endParaRPr lang="fa-IR" dirty="0"/>
                    </a:p>
                  </a:txBody>
                  <a:tcPr/>
                </a:tc>
                <a:extLst>
                  <a:ext uri="{0D108BD9-81ED-4DB2-BD59-A6C34878D82A}">
                    <a16:rowId xmlns:a16="http://schemas.microsoft.com/office/drawing/2014/main" val="2001449186"/>
                  </a:ext>
                </a:extLst>
              </a:tr>
              <a:tr h="370840">
                <a:tc>
                  <a:txBody>
                    <a:bodyPr/>
                    <a:lstStyle/>
                    <a:p>
                      <a:pPr algn="ctr" rtl="0"/>
                      <a:r>
                        <a:rPr lang="en-US" dirty="0"/>
                        <a:t>7446</a:t>
                      </a:r>
                      <a:endParaRPr lang="fa-IR" dirty="0"/>
                    </a:p>
                  </a:txBody>
                  <a:tcPr/>
                </a:tc>
                <a:tc>
                  <a:txBody>
                    <a:bodyPr/>
                    <a:lstStyle/>
                    <a:p>
                      <a:pPr algn="ctr" rtl="0"/>
                      <a:r>
                        <a:rPr lang="en-US" dirty="0"/>
                        <a:t>392</a:t>
                      </a:r>
                      <a:endParaRPr lang="fa-IR" dirty="0"/>
                    </a:p>
                  </a:txBody>
                  <a:tcPr/>
                </a:tc>
                <a:tc>
                  <a:txBody>
                    <a:bodyPr/>
                    <a:lstStyle/>
                    <a:p>
                      <a:pPr algn="ctr" rtl="0"/>
                      <a:r>
                        <a:rPr lang="en-US" dirty="0"/>
                        <a:t>885</a:t>
                      </a:r>
                      <a:endParaRPr lang="fa-IR" dirty="0"/>
                    </a:p>
                  </a:txBody>
                  <a:tcPr/>
                </a:tc>
                <a:tc>
                  <a:txBody>
                    <a:bodyPr/>
                    <a:lstStyle/>
                    <a:p>
                      <a:pPr algn="ctr" rtl="0"/>
                      <a:r>
                        <a:rPr lang="en-US" dirty="0"/>
                        <a:t>1946</a:t>
                      </a:r>
                      <a:endParaRPr lang="fa-IR" dirty="0"/>
                    </a:p>
                  </a:txBody>
                  <a:tcPr/>
                </a:tc>
                <a:tc>
                  <a:txBody>
                    <a:bodyPr/>
                    <a:lstStyle/>
                    <a:p>
                      <a:pPr algn="ctr" rtl="0"/>
                      <a:r>
                        <a:rPr lang="en-US" dirty="0"/>
                        <a:t>4223</a:t>
                      </a:r>
                      <a:endParaRPr lang="fa-IR" dirty="0"/>
                    </a:p>
                  </a:txBody>
                  <a:tcPr/>
                </a:tc>
                <a:tc>
                  <a:txBody>
                    <a:bodyPr/>
                    <a:lstStyle/>
                    <a:p>
                      <a:pPr algn="ctr" rtl="0"/>
                      <a:r>
                        <a:rPr lang="en-US" dirty="0"/>
                        <a:t>Offline classes</a:t>
                      </a:r>
                      <a:endParaRPr lang="fa-IR" dirty="0"/>
                    </a:p>
                  </a:txBody>
                  <a:tcPr/>
                </a:tc>
                <a:extLst>
                  <a:ext uri="{0D108BD9-81ED-4DB2-BD59-A6C34878D82A}">
                    <a16:rowId xmlns:a16="http://schemas.microsoft.com/office/drawing/2014/main" val="3714827862"/>
                  </a:ext>
                </a:extLst>
              </a:tr>
            </a:tbl>
          </a:graphicData>
        </a:graphic>
      </p:graphicFrame>
      <p:pic>
        <p:nvPicPr>
          <p:cNvPr id="7" name="Picture 6"/>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4031807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2777"/>
            <a:ext cx="9872871" cy="5103223"/>
          </a:xfrm>
        </p:spPr>
        <p:txBody>
          <a:bodyPr/>
          <a:lstStyle/>
          <a:p>
            <a:pPr marL="45720" indent="0" algn="l" rtl="0">
              <a:buClr>
                <a:schemeClr val="accent2">
                  <a:lumMod val="50000"/>
                </a:schemeClr>
              </a:buClr>
              <a:buNone/>
            </a:pPr>
            <a:r>
              <a:rPr lang="en-US" dirty="0">
                <a:solidFill>
                  <a:schemeClr val="accent1">
                    <a:lumMod val="75000"/>
                  </a:schemeClr>
                </a:solidFill>
              </a:rPr>
              <a:t>3.1.3. Is TEL part of the overall strategy for your institution’s development and how?</a:t>
            </a:r>
          </a:p>
          <a:p>
            <a:pPr algn="l" rtl="0">
              <a:buClr>
                <a:schemeClr val="accent2">
                  <a:lumMod val="50000"/>
                </a:schemeClr>
              </a:buClr>
              <a:buFont typeface="Wingdings" panose="05000000000000000000" pitchFamily="2" charset="2"/>
              <a:buChar char="Ø"/>
            </a:pPr>
            <a:r>
              <a:rPr lang="en-US" dirty="0">
                <a:solidFill>
                  <a:schemeClr val="tx1"/>
                </a:solidFill>
              </a:rPr>
              <a:t>Yes, TEL is a part of the university strategy, but clear and relevant details are not reported.</a:t>
            </a:r>
          </a:p>
          <a:p>
            <a:pPr marL="45720" indent="0" algn="l" rtl="0">
              <a:buClr>
                <a:schemeClr val="accent2">
                  <a:lumMod val="50000"/>
                </a:schemeClr>
              </a:buClr>
              <a:buNone/>
            </a:pPr>
            <a:r>
              <a:rPr lang="en-US" dirty="0">
                <a:solidFill>
                  <a:schemeClr val="accent1">
                    <a:lumMod val="75000"/>
                  </a:schemeClr>
                </a:solidFill>
              </a:rPr>
              <a:t>3.1.4. Is there a strategy in your institution for digital innovation, TEL being a part of it? Is this strategy known within the institution at all levels?</a:t>
            </a:r>
          </a:p>
          <a:p>
            <a:pPr algn="l" rtl="0">
              <a:buClr>
                <a:schemeClr val="accent2">
                  <a:lumMod val="50000"/>
                </a:schemeClr>
              </a:buClr>
              <a:buFont typeface="Wingdings" panose="05000000000000000000" pitchFamily="2" charset="2"/>
              <a:buChar char="Ø"/>
            </a:pPr>
            <a:r>
              <a:rPr lang="en-US" dirty="0">
                <a:solidFill>
                  <a:schemeClr val="tx1"/>
                </a:solidFill>
              </a:rPr>
              <a:t>Yes. All universities reported a strategy. </a:t>
            </a:r>
          </a:p>
          <a:p>
            <a:pPr algn="l" rtl="0">
              <a:buClr>
                <a:schemeClr val="accent2">
                  <a:lumMod val="50000"/>
                </a:schemeClr>
              </a:buClr>
              <a:buFont typeface="Wingdings" panose="05000000000000000000" pitchFamily="2" charset="2"/>
              <a:buChar char="Ø"/>
            </a:pPr>
            <a:endParaRPr lang="fa-IR" dirty="0"/>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2367694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lumMod val="75000"/>
                  </a:schemeClr>
                </a:solidFill>
              </a:rPr>
              <a:t>3.2. Technology in use</a:t>
            </a:r>
            <a:endParaRPr lang="fa-IR" dirty="0">
              <a:solidFill>
                <a:schemeClr val="accent2">
                  <a:lumMod val="75000"/>
                </a:schemeClr>
              </a:solidFill>
            </a:endParaRPr>
          </a:p>
        </p:txBody>
      </p:sp>
      <p:sp>
        <p:nvSpPr>
          <p:cNvPr id="3" name="Content Placeholder 2"/>
          <p:cNvSpPr>
            <a:spLocks noGrp="1"/>
          </p:cNvSpPr>
          <p:nvPr>
            <p:ph idx="1"/>
          </p:nvPr>
        </p:nvSpPr>
        <p:spPr>
          <a:xfrm>
            <a:off x="1143000" y="1848678"/>
            <a:ext cx="9872871" cy="4247322"/>
          </a:xfrm>
        </p:spPr>
        <p:txBody>
          <a:bodyPr/>
          <a:lstStyle/>
          <a:p>
            <a:pPr marL="45720" indent="0" algn="l" rtl="0">
              <a:buClr>
                <a:schemeClr val="accent2">
                  <a:lumMod val="50000"/>
                </a:schemeClr>
              </a:buClr>
              <a:buNone/>
            </a:pPr>
            <a:r>
              <a:rPr lang="en-US" b="1" dirty="0">
                <a:solidFill>
                  <a:schemeClr val="accent6">
                    <a:lumMod val="75000"/>
                  </a:schemeClr>
                </a:solidFill>
              </a:rPr>
              <a:t>The technologies used are: </a:t>
            </a:r>
          </a:p>
          <a:p>
            <a:pPr algn="l" rtl="0">
              <a:buClr>
                <a:schemeClr val="accent2">
                  <a:lumMod val="50000"/>
                </a:schemeClr>
              </a:buClr>
              <a:buFont typeface="Wingdings" panose="05000000000000000000" pitchFamily="2" charset="2"/>
              <a:buChar char="Ø"/>
            </a:pPr>
            <a:r>
              <a:rPr lang="en-US" dirty="0">
                <a:solidFill>
                  <a:schemeClr val="tx1"/>
                </a:solidFill>
              </a:rPr>
              <a:t>Online platforms: According to received data most Iranian universities are using Adobe Connect, Big Blue Button and Skyroom platforms for online and synchronous communications. Adobe Connect &amp; Big Blue Button are popular worldwide but Skyroom is a domestic platform which has been designed and implemented by an Iranian company. This VC also is widely used by K12 schools.</a:t>
            </a:r>
          </a:p>
          <a:p>
            <a:pPr algn="l" rtl="0">
              <a:buClr>
                <a:schemeClr val="accent2">
                  <a:lumMod val="50000"/>
                </a:schemeClr>
              </a:buClr>
              <a:buFont typeface="Wingdings" panose="05000000000000000000" pitchFamily="2" charset="2"/>
              <a:buChar char="Ø"/>
            </a:pPr>
            <a:r>
              <a:rPr lang="en-US" dirty="0">
                <a:solidFill>
                  <a:schemeClr val="tx1"/>
                </a:solidFill>
              </a:rPr>
              <a:t>Offline platforms:  The universities commonly are using Moodle for asynchronous communications and for uploading videos, homework, assignments, creating discussion enlivenments and taking quiz. </a:t>
            </a:r>
            <a:endParaRPr lang="fa-IR" dirty="0">
              <a:solidFill>
                <a:schemeClr val="tx1"/>
              </a:solidFill>
            </a:endParaRPr>
          </a:p>
        </p:txBody>
      </p:sp>
      <p:pic>
        <p:nvPicPr>
          <p:cNvPr id="4" name="Picture 3"/>
          <p:cNvPicPr>
            <a:picLocks noChangeAspect="1"/>
          </p:cNvPicPr>
          <p:nvPr/>
        </p:nvPicPr>
        <p:blipFill>
          <a:blip r:embed="rId2"/>
          <a:stretch>
            <a:fillRect/>
          </a:stretch>
        </p:blipFill>
        <p:spPr>
          <a:xfrm>
            <a:off x="241152" y="5778979"/>
            <a:ext cx="1339454" cy="816922"/>
          </a:xfrm>
          <a:prstGeom prst="rect">
            <a:avLst/>
          </a:prstGeom>
        </p:spPr>
      </p:pic>
    </p:spTree>
    <p:extLst>
      <p:ext uri="{BB962C8B-B14F-4D97-AF65-F5344CB8AC3E}">
        <p14:creationId xmlns:p14="http://schemas.microsoft.com/office/powerpoint/2010/main" val="1749991292"/>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861</TotalTime>
  <Words>3211</Words>
  <Application>Microsoft Office PowerPoint</Application>
  <PresentationFormat>Widescreen</PresentationFormat>
  <Paragraphs>189</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Corbel</vt:lpstr>
      <vt:lpstr>Wingdings</vt:lpstr>
      <vt:lpstr>Basis</vt:lpstr>
      <vt:lpstr>Modernisation and internationalization of Iranian HEIs via collaborative TEL-based curriculum development in Engineering and Stem/UNI-TEL</vt:lpstr>
      <vt:lpstr>2.1. Policies and guidelines in use for curriculum planning:</vt:lpstr>
      <vt:lpstr>PowerPoint Presentation</vt:lpstr>
      <vt:lpstr>PowerPoint Presentation</vt:lpstr>
      <vt:lpstr>2.2. Curriculum planning in practice</vt:lpstr>
      <vt:lpstr>PowerPoint Presentation</vt:lpstr>
      <vt:lpstr>3.1. TEL as a practice in your institution</vt:lpstr>
      <vt:lpstr>PowerPoint Presentation</vt:lpstr>
      <vt:lpstr>3.2. Technology in use</vt:lpstr>
      <vt:lpstr>3.3. Course development process</vt:lpstr>
      <vt:lpstr>3.4. Stakeholders involved and their roles and tasks</vt:lpstr>
      <vt:lpstr>3.5. Protocol of course assessment</vt:lpstr>
      <vt:lpstr>PowerPoint Presentation</vt:lpstr>
      <vt:lpstr>3.6. Identification of TEL /online quality practices or patterns of quality</vt:lpstr>
      <vt:lpstr>PowerPoint Presentation</vt:lpstr>
      <vt:lpstr>3.7. Process of continuous improving of educational provision</vt:lpstr>
      <vt:lpstr>PowerPoint Presentation</vt:lpstr>
      <vt:lpstr>3.8. Professional development of teachers and instructional designers</vt:lpstr>
      <vt:lpstr>PowerPoint Presentation</vt:lpstr>
      <vt:lpstr>4.1. Policy and action plan for industry-relevance</vt:lpstr>
      <vt:lpstr>4.2. Infrastructure </vt:lpstr>
      <vt:lpstr>4.3. Assessment of learning</vt:lpstr>
      <vt:lpstr>4.4. Functionalities of the technical infrastructure</vt:lpstr>
      <vt:lpstr>4.5. Use of virtual and remote laboratories</vt:lpstr>
      <vt:lpstr>5.1. Staff professionalization</vt:lpstr>
      <vt:lpstr>PowerPoint Presentation</vt:lpstr>
      <vt:lpstr>6. Opportunities and challenges for adoption of TEL practices</vt:lpstr>
      <vt:lpstr>PowerPoint Presentation</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DRAWING UP THE STATE OF THE ART OF HEIs (pc national level)</dc:title>
  <dc:creator>ziba khabir</dc:creator>
  <cp:lastModifiedBy>Gholamhosein Rahimidoost</cp:lastModifiedBy>
  <cp:revision>70</cp:revision>
  <dcterms:created xsi:type="dcterms:W3CDTF">2021-12-11T10:11:40Z</dcterms:created>
  <dcterms:modified xsi:type="dcterms:W3CDTF">2021-12-15T14:32:06Z</dcterms:modified>
</cp:coreProperties>
</file>