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57" r:id="rId4"/>
    <p:sldId id="282" r:id="rId5"/>
    <p:sldId id="259" r:id="rId6"/>
    <p:sldId id="273" r:id="rId7"/>
    <p:sldId id="274" r:id="rId8"/>
    <p:sldId id="275" r:id="rId9"/>
    <p:sldId id="276" r:id="rId10"/>
    <p:sldId id="277" r:id="rId11"/>
    <p:sldId id="281" r:id="rId12"/>
    <p:sldId id="283" r:id="rId13"/>
    <p:sldId id="278" r:id="rId14"/>
    <p:sldId id="279" r:id="rId15"/>
    <p:sldId id="280" r:id="rId16"/>
    <p:sldId id="284" r:id="rId17"/>
    <p:sldId id="285" r:id="rId18"/>
    <p:sldId id="287" r:id="rId19"/>
    <p:sldId id="288" r:id="rId20"/>
    <p:sldId id="286" r:id="rId21"/>
    <p:sldId id="290" r:id="rId22"/>
    <p:sldId id="289" r:id="rId23"/>
    <p:sldId id="262" r:id="rId24"/>
  </p:sldIdLst>
  <p:sldSz cx="11520488" cy="6480175"/>
  <p:notesSz cx="6858000" cy="9144000"/>
  <p:custDataLst>
    <p:tags r:id="rId26"/>
  </p:custDataLst>
  <p:defaultTextStyle>
    <a:defPPr>
      <a:defRPr lang="it-IT"/>
    </a:defPPr>
    <a:lvl1pPr algn="l" rtl="0" fontAlgn="base">
      <a:spcBef>
        <a:spcPct val="0"/>
      </a:spcBef>
      <a:spcAft>
        <a:spcPct val="0"/>
      </a:spcAft>
      <a:defRPr sz="2000" kern="1200">
        <a:solidFill>
          <a:schemeClr val="tx1"/>
        </a:solidFill>
        <a:latin typeface="Arial" panose="020B0604020202020204" pitchFamily="34" charset="0"/>
        <a:ea typeface="+mn-ea"/>
        <a:cs typeface="+mn-cs"/>
      </a:defRPr>
    </a:lvl1pPr>
    <a:lvl2pPr marL="642915" algn="l" rtl="0" fontAlgn="base">
      <a:spcBef>
        <a:spcPct val="0"/>
      </a:spcBef>
      <a:spcAft>
        <a:spcPct val="0"/>
      </a:spcAft>
      <a:defRPr sz="2000" kern="1200">
        <a:solidFill>
          <a:schemeClr val="tx1"/>
        </a:solidFill>
        <a:latin typeface="Arial" panose="020B0604020202020204" pitchFamily="34" charset="0"/>
        <a:ea typeface="+mn-ea"/>
        <a:cs typeface="+mn-cs"/>
      </a:defRPr>
    </a:lvl2pPr>
    <a:lvl3pPr marL="1285829" algn="l" rtl="0" fontAlgn="base">
      <a:spcBef>
        <a:spcPct val="0"/>
      </a:spcBef>
      <a:spcAft>
        <a:spcPct val="0"/>
      </a:spcAft>
      <a:defRPr sz="2000" kern="1200">
        <a:solidFill>
          <a:schemeClr val="tx1"/>
        </a:solidFill>
        <a:latin typeface="Arial" panose="020B0604020202020204" pitchFamily="34" charset="0"/>
        <a:ea typeface="+mn-ea"/>
        <a:cs typeface="+mn-cs"/>
      </a:defRPr>
    </a:lvl3pPr>
    <a:lvl4pPr marL="1928744" algn="l" rtl="0" fontAlgn="base">
      <a:spcBef>
        <a:spcPct val="0"/>
      </a:spcBef>
      <a:spcAft>
        <a:spcPct val="0"/>
      </a:spcAft>
      <a:defRPr sz="2000" kern="1200">
        <a:solidFill>
          <a:schemeClr val="tx1"/>
        </a:solidFill>
        <a:latin typeface="Arial" panose="020B0604020202020204" pitchFamily="34" charset="0"/>
        <a:ea typeface="+mn-ea"/>
        <a:cs typeface="+mn-cs"/>
      </a:defRPr>
    </a:lvl4pPr>
    <a:lvl5pPr marL="2571659" algn="l" rtl="0" fontAlgn="base">
      <a:spcBef>
        <a:spcPct val="0"/>
      </a:spcBef>
      <a:spcAft>
        <a:spcPct val="0"/>
      </a:spcAft>
      <a:defRPr sz="2000" kern="1200">
        <a:solidFill>
          <a:schemeClr val="tx1"/>
        </a:solidFill>
        <a:latin typeface="Arial" panose="020B0604020202020204" pitchFamily="34" charset="0"/>
        <a:ea typeface="+mn-ea"/>
        <a:cs typeface="+mn-cs"/>
      </a:defRPr>
    </a:lvl5pPr>
    <a:lvl6pPr marL="3214573" algn="l" defTabSz="1285829" rtl="0" eaLnBrk="1" latinLnBrk="0" hangingPunct="1">
      <a:defRPr sz="2000" kern="1200">
        <a:solidFill>
          <a:schemeClr val="tx1"/>
        </a:solidFill>
        <a:latin typeface="Arial" panose="020B0604020202020204" pitchFamily="34" charset="0"/>
        <a:ea typeface="+mn-ea"/>
        <a:cs typeface="+mn-cs"/>
      </a:defRPr>
    </a:lvl6pPr>
    <a:lvl7pPr marL="3857488" algn="l" defTabSz="1285829" rtl="0" eaLnBrk="1" latinLnBrk="0" hangingPunct="1">
      <a:defRPr sz="2000" kern="1200">
        <a:solidFill>
          <a:schemeClr val="tx1"/>
        </a:solidFill>
        <a:latin typeface="Arial" panose="020B0604020202020204" pitchFamily="34" charset="0"/>
        <a:ea typeface="+mn-ea"/>
        <a:cs typeface="+mn-cs"/>
      </a:defRPr>
    </a:lvl7pPr>
    <a:lvl8pPr marL="4500402" algn="l" defTabSz="1285829" rtl="0" eaLnBrk="1" latinLnBrk="0" hangingPunct="1">
      <a:defRPr sz="2000" kern="1200">
        <a:solidFill>
          <a:schemeClr val="tx1"/>
        </a:solidFill>
        <a:latin typeface="Arial" panose="020B0604020202020204" pitchFamily="34" charset="0"/>
        <a:ea typeface="+mn-ea"/>
        <a:cs typeface="+mn-cs"/>
      </a:defRPr>
    </a:lvl8pPr>
    <a:lvl9pPr marL="5143317" algn="l" defTabSz="1285829" rtl="0" eaLnBrk="1" latinLnBrk="0" hangingPunct="1">
      <a:defRPr sz="2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728" userDrawn="1">
          <p15:clr>
            <a:srgbClr val="A4A3A4"/>
          </p15:clr>
        </p15:guide>
        <p15:guide id="2" pos="2304" userDrawn="1">
          <p15:clr>
            <a:srgbClr val="A4A3A4"/>
          </p15:clr>
        </p15:guide>
        <p15:guide id="3" orient="horz" pos="2041" userDrawn="1">
          <p15:clr>
            <a:srgbClr val="A4A3A4"/>
          </p15:clr>
        </p15:guide>
        <p15:guide id="4" pos="36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6645" autoAdjust="0"/>
  </p:normalViewPr>
  <p:slideViewPr>
    <p:cSldViewPr>
      <p:cViewPr>
        <p:scale>
          <a:sx n="95" d="100"/>
          <a:sy n="95" d="100"/>
        </p:scale>
        <p:origin x="29" y="29"/>
      </p:cViewPr>
      <p:guideLst>
        <p:guide orient="horz" pos="1728"/>
        <p:guide pos="2304"/>
        <p:guide orient="horz" pos="2041"/>
        <p:guide pos="362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it-IT" altLang="it-IT"/>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it-IT" altLang="it-IT"/>
          </a:p>
        </p:txBody>
      </p:sp>
      <p:sp>
        <p:nvSpPr>
          <p:cNvPr id="1024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it-IT" altLang="it-IT"/>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581900B-752F-40E2-B1FD-F97C796CBB05}" type="slidenum">
              <a:rPr lang="it-IT" altLang="it-IT"/>
              <a:pPr/>
              <a:t>‹#›</a:t>
            </a:fld>
            <a:endParaRPr lang="it-IT" altLang="it-IT"/>
          </a:p>
        </p:txBody>
      </p:sp>
    </p:spTree>
    <p:extLst>
      <p:ext uri="{BB962C8B-B14F-4D97-AF65-F5344CB8AC3E}">
        <p14:creationId xmlns:p14="http://schemas.microsoft.com/office/powerpoint/2010/main" val="38344334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1pPr>
    <a:lvl2pPr marL="642915"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2pPr>
    <a:lvl3pPr marL="1285829"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3pPr>
    <a:lvl4pPr marL="1928744"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4pPr>
    <a:lvl5pPr marL="2571659"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5pPr>
    <a:lvl6pPr marL="3214573" algn="l" defTabSz="1285829" rtl="0" eaLnBrk="1" latinLnBrk="0" hangingPunct="1">
      <a:defRPr sz="1700" kern="1200">
        <a:solidFill>
          <a:schemeClr val="tx1"/>
        </a:solidFill>
        <a:latin typeface="+mn-lt"/>
        <a:ea typeface="+mn-ea"/>
        <a:cs typeface="+mn-cs"/>
      </a:defRPr>
    </a:lvl6pPr>
    <a:lvl7pPr marL="3857488" algn="l" defTabSz="1285829" rtl="0" eaLnBrk="1" latinLnBrk="0" hangingPunct="1">
      <a:defRPr sz="1700" kern="1200">
        <a:solidFill>
          <a:schemeClr val="tx1"/>
        </a:solidFill>
        <a:latin typeface="+mn-lt"/>
        <a:ea typeface="+mn-ea"/>
        <a:cs typeface="+mn-cs"/>
      </a:defRPr>
    </a:lvl7pPr>
    <a:lvl8pPr marL="4500402" algn="l" defTabSz="1285829" rtl="0" eaLnBrk="1" latinLnBrk="0" hangingPunct="1">
      <a:defRPr sz="1700" kern="1200">
        <a:solidFill>
          <a:schemeClr val="tx1"/>
        </a:solidFill>
        <a:latin typeface="+mn-lt"/>
        <a:ea typeface="+mn-ea"/>
        <a:cs typeface="+mn-cs"/>
      </a:defRPr>
    </a:lvl8pPr>
    <a:lvl9pPr marL="5143317" algn="l" defTabSz="1285829"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D646A2-07E9-46F8-A96A-E9A73707FAAE}" type="slidenum">
              <a:rPr lang="it-IT" altLang="it-IT"/>
              <a:pPr/>
              <a:t>1</a:t>
            </a:fld>
            <a:endParaRPr lang="it-IT" altLang="it-IT"/>
          </a:p>
        </p:txBody>
      </p:sp>
      <p:sp>
        <p:nvSpPr>
          <p:cNvPr id="11266" name="Rectangle 2"/>
          <p:cNvSpPr>
            <a:spLocks noGrp="1" noRot="1" noChangeAspect="1" noChangeArrowheads="1" noTextEdit="1"/>
          </p:cNvSpPr>
          <p:nvPr>
            <p:ph type="sldImg"/>
          </p:nvPr>
        </p:nvSpPr>
        <p:spPr>
          <a:xfrm>
            <a:off x="381000" y="685800"/>
            <a:ext cx="6096000" cy="3429000"/>
          </a:xfrm>
          <a:ln/>
        </p:spPr>
      </p:sp>
      <p:sp>
        <p:nvSpPr>
          <p:cNvPr id="11267" name="Rectangle 3"/>
          <p:cNvSpPr>
            <a:spLocks noGrp="1" noChangeArrowheads="1"/>
          </p:cNvSpPr>
          <p:nvPr>
            <p:ph type="body" idx="1"/>
          </p:nvPr>
        </p:nvSpPr>
        <p:spPr/>
        <p:txBody>
          <a:bodyPr/>
          <a:lstStyle/>
          <a:p>
            <a:pPr>
              <a:spcBef>
                <a:spcPct val="50000"/>
              </a:spcBef>
            </a:pPr>
            <a:endParaRPr lang="it-IT" altLang="it-IT" dirty="0"/>
          </a:p>
        </p:txBody>
      </p:sp>
    </p:spTree>
    <p:extLst>
      <p:ext uri="{BB962C8B-B14F-4D97-AF65-F5344CB8AC3E}">
        <p14:creationId xmlns:p14="http://schemas.microsoft.com/office/powerpoint/2010/main" val="1098104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5"/>
          </p:nvPr>
        </p:nvSpPr>
        <p:spPr/>
        <p:txBody>
          <a:bodyPr/>
          <a:lstStyle/>
          <a:p>
            <a:fld id="{2581900B-752F-40E2-B1FD-F97C796CBB05}" type="slidenum">
              <a:rPr lang="it-IT" altLang="it-IT" smtClean="0"/>
              <a:pPr/>
              <a:t>11</a:t>
            </a:fld>
            <a:endParaRPr lang="it-IT" altLang="it-IT"/>
          </a:p>
        </p:txBody>
      </p:sp>
    </p:spTree>
    <p:extLst>
      <p:ext uri="{BB962C8B-B14F-4D97-AF65-F5344CB8AC3E}">
        <p14:creationId xmlns:p14="http://schemas.microsoft.com/office/powerpoint/2010/main" val="10446405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13</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1731667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14</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1381704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15</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3521104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16</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1053906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17</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6978051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18</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37659451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19</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3513161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20</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2077052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21</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1541896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8B25EA-4FFE-4F86-8BC3-10F747616721}" type="slidenum">
              <a:rPr lang="it-IT" altLang="it-IT"/>
              <a:pPr/>
              <a:t>2</a:t>
            </a:fld>
            <a:endParaRPr lang="it-IT" altLang="it-IT"/>
          </a:p>
        </p:txBody>
      </p:sp>
      <p:sp>
        <p:nvSpPr>
          <p:cNvPr id="13314" name="Rectangle 2"/>
          <p:cNvSpPr>
            <a:spLocks noGrp="1" noRot="1" noChangeAspect="1" noChangeArrowheads="1" noTextEdit="1"/>
          </p:cNvSpPr>
          <p:nvPr>
            <p:ph type="sldImg"/>
          </p:nvPr>
        </p:nvSpPr>
        <p:spPr>
          <a:xfrm>
            <a:off x="381000" y="685800"/>
            <a:ext cx="6096000" cy="3429000"/>
          </a:xfrm>
          <a:ln/>
        </p:spPr>
      </p:sp>
      <p:sp>
        <p:nvSpPr>
          <p:cNvPr id="13315" name="Rectangle 3"/>
          <p:cNvSpPr>
            <a:spLocks noGrp="1" noChangeArrowheads="1"/>
          </p:cNvSpPr>
          <p:nvPr>
            <p:ph type="body" idx="1"/>
          </p:nvPr>
        </p:nvSpPr>
        <p:spPr/>
        <p:txBody>
          <a:bodyPr/>
          <a:lstStyle/>
          <a:p>
            <a:endParaRPr lang="it-IT" altLang="it-IT" dirty="0"/>
          </a:p>
        </p:txBody>
      </p:sp>
    </p:spTree>
    <p:extLst>
      <p:ext uri="{BB962C8B-B14F-4D97-AF65-F5344CB8AC3E}">
        <p14:creationId xmlns:p14="http://schemas.microsoft.com/office/powerpoint/2010/main" val="9993810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22</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3227723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B54A2A-70B0-4930-B517-58390BC095C0}" type="slidenum">
              <a:rPr lang="it-IT" altLang="it-IT"/>
              <a:pPr/>
              <a:t>23</a:t>
            </a:fld>
            <a:endParaRPr lang="it-IT" altLang="it-IT"/>
          </a:p>
        </p:txBody>
      </p:sp>
      <p:sp>
        <p:nvSpPr>
          <p:cNvPr id="25602" name="Rectangle 2"/>
          <p:cNvSpPr>
            <a:spLocks noGrp="1" noRot="1" noChangeAspect="1" noChangeArrowheads="1" noTextEdit="1"/>
          </p:cNvSpPr>
          <p:nvPr>
            <p:ph type="sldImg"/>
          </p:nvPr>
        </p:nvSpPr>
        <p:spPr>
          <a:xfrm>
            <a:off x="381000" y="685800"/>
            <a:ext cx="6096000" cy="3429000"/>
          </a:xfrm>
          <a:ln/>
        </p:spPr>
      </p:sp>
      <p:sp>
        <p:nvSpPr>
          <p:cNvPr id="25603" name="Rectangle 3"/>
          <p:cNvSpPr>
            <a:spLocks noGrp="1" noChangeArrowheads="1"/>
          </p:cNvSpPr>
          <p:nvPr>
            <p:ph type="body" idx="1"/>
          </p:nvPr>
        </p:nvSpPr>
        <p:spPr/>
        <p:txBody>
          <a:bodyPr/>
          <a:lstStyle/>
          <a:p>
            <a:endParaRPr lang="it-IT" altLang="it-IT" dirty="0"/>
          </a:p>
        </p:txBody>
      </p:sp>
    </p:spTree>
    <p:extLst>
      <p:ext uri="{BB962C8B-B14F-4D97-AF65-F5344CB8AC3E}">
        <p14:creationId xmlns:p14="http://schemas.microsoft.com/office/powerpoint/2010/main" val="1108802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F63BB4-3C14-4E84-BE16-115159777624}" type="slidenum">
              <a:rPr lang="it-IT" altLang="it-IT"/>
              <a:pPr/>
              <a:t>3</a:t>
            </a:fld>
            <a:endParaRPr lang="it-IT" altLang="it-IT"/>
          </a:p>
        </p:txBody>
      </p:sp>
      <p:sp>
        <p:nvSpPr>
          <p:cNvPr id="12290" name="Rectangle 2"/>
          <p:cNvSpPr>
            <a:spLocks noGrp="1" noRot="1" noChangeAspect="1" noChangeArrowheads="1" noTextEdit="1"/>
          </p:cNvSpPr>
          <p:nvPr>
            <p:ph type="sldImg"/>
          </p:nvPr>
        </p:nvSpPr>
        <p:spPr>
          <a:xfrm>
            <a:off x="381000" y="685800"/>
            <a:ext cx="6096000" cy="3429000"/>
          </a:xfrm>
          <a:ln/>
        </p:spPr>
      </p:sp>
      <p:sp>
        <p:nvSpPr>
          <p:cNvPr id="12291" name="Rectangle 3"/>
          <p:cNvSpPr>
            <a:spLocks noGrp="1" noChangeArrowheads="1"/>
          </p:cNvSpPr>
          <p:nvPr>
            <p:ph type="body" idx="1"/>
          </p:nvPr>
        </p:nvSpPr>
        <p:spPr/>
        <p:txBody>
          <a:bodyPr/>
          <a:lstStyle/>
          <a:p>
            <a:r>
              <a:rPr lang="en-US" dirty="0"/>
              <a:t>The teacher starts the lesson describing the topics he/she will cover. All lessons always start with this formula: "In this lesson we will talk about: Topic 1 Topic 2 Topic n”. </a:t>
            </a:r>
            <a:endParaRPr lang="it-IT" altLang="it-IT" dirty="0"/>
          </a:p>
        </p:txBody>
      </p:sp>
    </p:spTree>
    <p:extLst>
      <p:ext uri="{BB962C8B-B14F-4D97-AF65-F5344CB8AC3E}">
        <p14:creationId xmlns:p14="http://schemas.microsoft.com/office/powerpoint/2010/main" val="1107373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5</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6</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7</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8</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9</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428050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10</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endParaRPr lang="it-IT" altLang="it-IT" sz="1000" dirty="0"/>
          </a:p>
        </p:txBody>
      </p:sp>
    </p:spTree>
    <p:extLst>
      <p:ext uri="{BB962C8B-B14F-4D97-AF65-F5344CB8AC3E}">
        <p14:creationId xmlns:p14="http://schemas.microsoft.com/office/powerpoint/2010/main" val="2460074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225052" y="2013806"/>
            <a:ext cx="9070385" cy="1387537"/>
          </a:xfrm>
        </p:spPr>
        <p:txBody>
          <a:bodyPr/>
          <a:lstStyle>
            <a:lvl1pPr>
              <a:defRPr sz="3600"/>
            </a:lvl1pPr>
          </a:lstStyle>
          <a:p>
            <a:pPr lvl="0"/>
            <a:r>
              <a:rPr lang="it-IT" altLang="it-IT" noProof="0"/>
              <a:t>Fare clic per modificare lo stile del titolo</a:t>
            </a:r>
            <a:endParaRPr lang="it-IT" altLang="it-IT"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943518" y="373137"/>
            <a:ext cx="9625950" cy="1080029"/>
          </a:xfrm>
        </p:spPr>
        <p:txBody>
          <a:bodyPr/>
          <a:lstStyle/>
          <a:p>
            <a:r>
              <a:rPr lang="it-IT"/>
              <a:t>Fare clic per modificare lo stile del titolo</a:t>
            </a:r>
            <a:endParaRPr lang="it-IT" dirty="0"/>
          </a:p>
        </p:txBody>
      </p:sp>
      <p:sp>
        <p:nvSpPr>
          <p:cNvPr id="3" name="Content Placeholder 2"/>
          <p:cNvSpPr>
            <a:spLocks noGrp="1"/>
          </p:cNvSpPr>
          <p:nvPr>
            <p:ph idx="1"/>
          </p:nvPr>
        </p:nvSpPr>
        <p:spPr>
          <a:xfrm>
            <a:off x="1007716" y="1511292"/>
            <a:ext cx="9505056" cy="4276991"/>
          </a:xfrm>
        </p:spPr>
        <p:txBody>
          <a:bodyPr/>
          <a:lstStyle>
            <a:lvl1pPr>
              <a:spcBef>
                <a:spcPts val="600"/>
              </a:spcBef>
              <a:defRPr sz="2000">
                <a:latin typeface="+mn-lt"/>
              </a:defRPr>
            </a:lvl1pPr>
            <a:lvl2pPr>
              <a:spcBef>
                <a:spcPts val="600"/>
              </a:spcBef>
              <a:defRPr sz="1800">
                <a:latin typeface="+mn-lt"/>
              </a:defRPr>
            </a:lvl2pPr>
            <a:lvl3pPr marL="1285829" indent="-256720">
              <a:spcBef>
                <a:spcPts val="600"/>
              </a:spcBef>
              <a:buFont typeface="Courier New" panose="02070309020205020404" pitchFamily="49" charset="0"/>
              <a:buChar char="o"/>
              <a:defRPr sz="1600">
                <a:latin typeface="+mn-lt"/>
              </a:defRPr>
            </a:lvl3pPr>
            <a:lvl4pPr>
              <a:spcBef>
                <a:spcPts val="600"/>
              </a:spcBef>
              <a:defRPr sz="1500">
                <a:latin typeface="+mn-lt"/>
              </a:defRPr>
            </a:lvl4pPr>
            <a:lvl5pPr>
              <a:spcBef>
                <a:spcPts val="600"/>
              </a:spcBef>
              <a:defRPr sz="2000">
                <a:latin typeface="+mn-l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p:txBody>
      </p:sp>
      <p:sp>
        <p:nvSpPr>
          <p:cNvPr id="4" name="Slide Number Placeholder 3"/>
          <p:cNvSpPr>
            <a:spLocks noGrp="1"/>
          </p:cNvSpPr>
          <p:nvPr>
            <p:ph type="sldNum" sz="quarter" idx="10"/>
          </p:nvPr>
        </p:nvSpPr>
        <p:spPr/>
        <p:txBody>
          <a:bodyPr/>
          <a:lstStyle>
            <a:lvl1pPr>
              <a:defRPr/>
            </a:lvl1pPr>
          </a:lstStyle>
          <a:p>
            <a:fld id="{0B697520-7808-4021-A9CE-950A068AF1D3}" type="slidenum">
              <a:rPr lang="it-IT" altLang="it-IT"/>
              <a:pPr/>
              <a:t>‹#›</a:t>
            </a:fld>
            <a:endParaRPr lang="it-IT" altLang="it-IT"/>
          </a:p>
        </p:txBody>
      </p:sp>
    </p:spTree>
    <p:extLst>
      <p:ext uri="{BB962C8B-B14F-4D97-AF65-F5344CB8AC3E}">
        <p14:creationId xmlns:p14="http://schemas.microsoft.com/office/powerpoint/2010/main" val="4219959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935708" y="373137"/>
            <a:ext cx="9649072" cy="1080029"/>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66" tIns="51433" rIns="102866" bIns="51433" numCol="1" anchor="ctr" anchorCtr="0" compatLnSpc="1">
            <a:prstTxWarp prst="textNoShape">
              <a:avLst/>
            </a:prstTxWarp>
          </a:bodyPr>
          <a:lstStyle>
            <a:lvl1pPr>
              <a:defRPr lang="it-IT"/>
            </a:lvl1pPr>
          </a:lstStyle>
          <a:p>
            <a:pPr lvl="0"/>
            <a:r>
              <a:rPr lang="it-IT"/>
              <a:t>Fare clic per modificare lo stile del titolo</a:t>
            </a:r>
            <a:endParaRPr lang="it-IT" dirty="0"/>
          </a:p>
        </p:txBody>
      </p:sp>
      <p:sp>
        <p:nvSpPr>
          <p:cNvPr id="3" name="Content Placeholder 2"/>
          <p:cNvSpPr>
            <a:spLocks noGrp="1"/>
          </p:cNvSpPr>
          <p:nvPr>
            <p:ph sz="half" idx="1"/>
          </p:nvPr>
        </p:nvSpPr>
        <p:spPr>
          <a:xfrm>
            <a:off x="1141157" y="1511292"/>
            <a:ext cx="4475071" cy="4276991"/>
          </a:xfrm>
        </p:spPr>
        <p:txBody>
          <a:bodyPr/>
          <a:lstStyle/>
          <a:p>
            <a:pPr lvl="0"/>
            <a:r>
              <a:rPr lang="it-IT"/>
              <a:t>Fare clic per modificare stili del testo dello schema</a:t>
            </a:r>
          </a:p>
          <a:p>
            <a:pPr lvl="1"/>
            <a:r>
              <a:rPr lang="it-IT"/>
              <a:t>Secondo livello</a:t>
            </a:r>
          </a:p>
          <a:p>
            <a:pPr lvl="2"/>
            <a:r>
              <a:rPr lang="it-IT"/>
              <a:t>Terzo livello</a:t>
            </a:r>
          </a:p>
        </p:txBody>
      </p:sp>
      <p:sp>
        <p:nvSpPr>
          <p:cNvPr id="4" name="Content Placeholder 3"/>
          <p:cNvSpPr>
            <a:spLocks noGrp="1"/>
          </p:cNvSpPr>
          <p:nvPr>
            <p:ph sz="half" idx="2"/>
          </p:nvPr>
        </p:nvSpPr>
        <p:spPr>
          <a:xfrm>
            <a:off x="5904260" y="1511292"/>
            <a:ext cx="4479822" cy="4276991"/>
          </a:xfrm>
        </p:spPr>
        <p:txBody>
          <a:bodyPr/>
          <a:lstStyle/>
          <a:p>
            <a:pPr lvl="0"/>
            <a:r>
              <a:rPr lang="it-IT"/>
              <a:t>Fare clic per modificare stili del testo dello schema</a:t>
            </a:r>
          </a:p>
          <a:p>
            <a:pPr lvl="1"/>
            <a:r>
              <a:rPr lang="it-IT"/>
              <a:t>Secondo livello</a:t>
            </a:r>
          </a:p>
          <a:p>
            <a:pPr lvl="2"/>
            <a:r>
              <a:rPr lang="it-IT"/>
              <a:t>Terzo livello</a:t>
            </a:r>
          </a:p>
        </p:txBody>
      </p:sp>
      <p:sp>
        <p:nvSpPr>
          <p:cNvPr id="5" name="Slide Number Placeholder 4"/>
          <p:cNvSpPr>
            <a:spLocks noGrp="1"/>
          </p:cNvSpPr>
          <p:nvPr>
            <p:ph type="sldNum" sz="quarter" idx="10"/>
          </p:nvPr>
        </p:nvSpPr>
        <p:spPr/>
        <p:txBody>
          <a:bodyPr/>
          <a:lstStyle>
            <a:lvl1pPr>
              <a:defRPr/>
            </a:lvl1pPr>
          </a:lstStyle>
          <a:p>
            <a:fld id="{85F802D4-CE90-43B2-B913-B698D5CC77B3}" type="slidenum">
              <a:rPr lang="it-IT" altLang="it-IT"/>
              <a:pPr/>
              <a:t>‹#›</a:t>
            </a:fld>
            <a:endParaRPr lang="it-IT" altLang="it-IT"/>
          </a:p>
        </p:txBody>
      </p:sp>
    </p:spTree>
    <p:extLst>
      <p:ext uri="{BB962C8B-B14F-4D97-AF65-F5344CB8AC3E}">
        <p14:creationId xmlns:p14="http://schemas.microsoft.com/office/powerpoint/2010/main" val="2657591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it-IT" dirty="0"/>
          </a:p>
        </p:txBody>
      </p:sp>
      <p:sp>
        <p:nvSpPr>
          <p:cNvPr id="3" name="Slide Number Placeholder 2"/>
          <p:cNvSpPr>
            <a:spLocks noGrp="1"/>
          </p:cNvSpPr>
          <p:nvPr>
            <p:ph type="sldNum" sz="quarter" idx="10"/>
          </p:nvPr>
        </p:nvSpPr>
        <p:spPr/>
        <p:txBody>
          <a:bodyPr/>
          <a:lstStyle>
            <a:lvl1pPr>
              <a:defRPr/>
            </a:lvl1pPr>
          </a:lstStyle>
          <a:p>
            <a:fld id="{BDA612AD-B842-4717-9D2D-119ABBC90EE2}" type="slidenum">
              <a:rPr lang="it-IT" altLang="it-IT"/>
              <a:pPr/>
              <a:t>‹#›</a:t>
            </a:fld>
            <a:endParaRPr lang="it-IT" altLang="it-IT"/>
          </a:p>
        </p:txBody>
      </p:sp>
    </p:spTree>
    <p:extLst>
      <p:ext uri="{BB962C8B-B14F-4D97-AF65-F5344CB8AC3E}">
        <p14:creationId xmlns:p14="http://schemas.microsoft.com/office/powerpoint/2010/main" val="188466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F989D05-197F-446C-862A-EF7350AA1D87}" type="slidenum">
              <a:rPr lang="it-IT" altLang="it-IT"/>
              <a:pPr/>
              <a:t>‹#›</a:t>
            </a:fld>
            <a:endParaRPr lang="it-IT" altLang="it-IT"/>
          </a:p>
        </p:txBody>
      </p:sp>
    </p:spTree>
    <p:extLst>
      <p:ext uri="{BB962C8B-B14F-4D97-AF65-F5344CB8AC3E}">
        <p14:creationId xmlns:p14="http://schemas.microsoft.com/office/powerpoint/2010/main" val="110393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lipArt" preserve="1">
  <p:cSld name="Titolo, testo e ClipArt">
    <p:spTree>
      <p:nvGrpSpPr>
        <p:cNvPr id="1" name=""/>
        <p:cNvGrpSpPr/>
        <p:nvPr/>
      </p:nvGrpSpPr>
      <p:grpSpPr>
        <a:xfrm>
          <a:off x="0" y="0"/>
          <a:ext cx="0" cy="0"/>
          <a:chOff x="0" y="0"/>
          <a:chExt cx="0" cy="0"/>
        </a:xfrm>
      </p:grpSpPr>
      <p:sp>
        <p:nvSpPr>
          <p:cNvPr id="2" name="Title 1"/>
          <p:cNvSpPr>
            <a:spLocks noGrp="1"/>
          </p:cNvSpPr>
          <p:nvPr>
            <p:ph type="title"/>
          </p:nvPr>
        </p:nvSpPr>
        <p:spPr>
          <a:xfrm>
            <a:off x="1277556" y="373137"/>
            <a:ext cx="8957879" cy="1080029"/>
          </a:xfrm>
        </p:spPr>
        <p:txBody>
          <a:bodyPr/>
          <a:lstStyle/>
          <a:p>
            <a:r>
              <a:rPr lang="it-IT"/>
              <a:t>Fare clic per modificare lo stile del titolo</a:t>
            </a:r>
            <a:endParaRPr lang="it-IT" dirty="0"/>
          </a:p>
        </p:txBody>
      </p:sp>
      <p:sp>
        <p:nvSpPr>
          <p:cNvPr id="3" name="Text Placeholder 2"/>
          <p:cNvSpPr>
            <a:spLocks noGrp="1"/>
          </p:cNvSpPr>
          <p:nvPr>
            <p:ph type="body" sz="half" idx="1"/>
          </p:nvPr>
        </p:nvSpPr>
        <p:spPr>
          <a:xfrm>
            <a:off x="1337559" y="1511292"/>
            <a:ext cx="4302681" cy="4276991"/>
          </a:xfrm>
        </p:spPr>
        <p:txBody>
          <a:bodyPr/>
          <a:lstStyle/>
          <a:p>
            <a:pPr lvl="0"/>
            <a:r>
              <a:rPr lang="it-IT"/>
              <a:t>Fare clic per modificare stili del testo dello schema</a:t>
            </a:r>
          </a:p>
          <a:p>
            <a:pPr lvl="1"/>
            <a:r>
              <a:rPr lang="it-IT"/>
              <a:t>Secondo livello</a:t>
            </a:r>
          </a:p>
          <a:p>
            <a:pPr lvl="2"/>
            <a:r>
              <a:rPr lang="it-IT"/>
              <a:t>Terzo livello</a:t>
            </a:r>
          </a:p>
        </p:txBody>
      </p:sp>
      <p:sp>
        <p:nvSpPr>
          <p:cNvPr id="4" name="Online Image Placeholder 3"/>
          <p:cNvSpPr>
            <a:spLocks noGrp="1"/>
          </p:cNvSpPr>
          <p:nvPr>
            <p:ph type="clipArt" sz="half" idx="2"/>
          </p:nvPr>
        </p:nvSpPr>
        <p:spPr>
          <a:xfrm>
            <a:off x="5880249" y="1511292"/>
            <a:ext cx="4302683" cy="4276991"/>
          </a:xfrm>
        </p:spPr>
        <p:txBody>
          <a:bodyPr/>
          <a:lstStyle/>
          <a:p>
            <a:r>
              <a:rPr lang="it-IT"/>
              <a:t>Fare clic sull'icona per inserire un'immagine ClipArt</a:t>
            </a:r>
          </a:p>
        </p:txBody>
      </p:sp>
      <p:sp>
        <p:nvSpPr>
          <p:cNvPr id="5" name="Slide Number Placeholder 4"/>
          <p:cNvSpPr>
            <a:spLocks noGrp="1"/>
          </p:cNvSpPr>
          <p:nvPr>
            <p:ph type="sldNum" sz="quarter" idx="10"/>
          </p:nvPr>
        </p:nvSpPr>
        <p:spPr>
          <a:xfrm>
            <a:off x="4430188" y="6047040"/>
            <a:ext cx="2690114" cy="219380"/>
          </a:xfrm>
        </p:spPr>
        <p:txBody>
          <a:bodyPr/>
          <a:lstStyle>
            <a:lvl1pPr>
              <a:defRPr/>
            </a:lvl1pPr>
          </a:lstStyle>
          <a:p>
            <a:fld id="{A537D320-4A8A-4893-A5EC-2B59CA655121}" type="slidenum">
              <a:rPr lang="it-IT" altLang="it-IT"/>
              <a:pPr/>
              <a:t>‹#›</a:t>
            </a:fld>
            <a:endParaRPr lang="it-IT" altLang="it-IT"/>
          </a:p>
        </p:txBody>
      </p:sp>
    </p:spTree>
    <p:extLst>
      <p:ext uri="{BB962C8B-B14F-4D97-AF65-F5344CB8AC3E}">
        <p14:creationId xmlns:p14="http://schemas.microsoft.com/office/powerpoint/2010/main" val="14606634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77556" y="373137"/>
            <a:ext cx="8957879" cy="1080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66" tIns="51433" rIns="102866" bIns="51433" numCol="1" anchor="ctr" anchorCtr="0" compatLnSpc="1">
            <a:prstTxWarp prst="textNoShape">
              <a:avLst/>
            </a:prstTxWarp>
          </a:bodyPr>
          <a:lstStyle/>
          <a:p>
            <a:pPr lvl="0"/>
            <a:r>
              <a:rPr lang="it-IT" altLang="it-IT" dirty="0"/>
              <a:t>Fare clic per modificare lo stile del titolo</a:t>
            </a:r>
          </a:p>
        </p:txBody>
      </p:sp>
      <p:sp>
        <p:nvSpPr>
          <p:cNvPr id="1027" name="Rectangle 3"/>
          <p:cNvSpPr>
            <a:spLocks noGrp="1" noChangeArrowheads="1"/>
          </p:cNvSpPr>
          <p:nvPr>
            <p:ph type="body" idx="1"/>
          </p:nvPr>
        </p:nvSpPr>
        <p:spPr bwMode="auto">
          <a:xfrm>
            <a:off x="1337559" y="1511292"/>
            <a:ext cx="8845375" cy="4276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66" tIns="51433" rIns="102866" bIns="51433" numCol="1" anchor="t" anchorCtr="0" compatLnSpc="1">
            <a:prstTxWarp prst="textNoShape">
              <a:avLst/>
            </a:prstTxWarp>
          </a:bodyPr>
          <a:lstStyle/>
          <a:p>
            <a:pPr lvl="0"/>
            <a:r>
              <a:rPr lang="it-IT" altLang="it-IT" dirty="0"/>
              <a:t>Fare clic per modificare gli stili del testo dello schema</a:t>
            </a:r>
          </a:p>
          <a:p>
            <a:pPr lvl="1"/>
            <a:r>
              <a:rPr lang="it-IT" altLang="it-IT" dirty="0"/>
              <a:t>Secondo livello</a:t>
            </a:r>
          </a:p>
          <a:p>
            <a:pPr lvl="2"/>
            <a:r>
              <a:rPr lang="it-IT" altLang="it-IT" dirty="0"/>
              <a:t>Terzo livello</a:t>
            </a:r>
          </a:p>
        </p:txBody>
      </p:sp>
      <p:sp>
        <p:nvSpPr>
          <p:cNvPr id="1033" name="Rectangle 9"/>
          <p:cNvSpPr>
            <a:spLocks noGrp="1" noChangeArrowheads="1"/>
          </p:cNvSpPr>
          <p:nvPr>
            <p:ph type="sldNum" sz="quarter" idx="4"/>
          </p:nvPr>
        </p:nvSpPr>
        <p:spPr bwMode="auto">
          <a:xfrm>
            <a:off x="4430188" y="6047040"/>
            <a:ext cx="2690114" cy="219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583" tIns="64291" rIns="128583" bIns="64291" numCol="1" anchor="t" anchorCtr="0" compatLnSpc="1">
            <a:prstTxWarp prst="textNoShape">
              <a:avLst/>
            </a:prstTxWarp>
          </a:bodyPr>
          <a:lstStyle>
            <a:lvl1pPr algn="ctr">
              <a:defRPr sz="1700">
                <a:latin typeface="+mn-lt"/>
                <a:cs typeface="Tahoma" panose="020B0604030504040204" pitchFamily="34" charset="0"/>
              </a:defRPr>
            </a:lvl1pPr>
          </a:lstStyle>
          <a:p>
            <a:fld id="{ADDDC379-B6D6-4A6F-8D2F-8B5F5AE8C817}" type="slidenum">
              <a:rPr lang="it-IT" altLang="it-IT"/>
              <a:pPr/>
              <a:t>‹#›</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60" r:id="rId6"/>
  </p:sldLayoutIdLst>
  <p:hf hdr="0" ftr="0" dt="0"/>
  <p:txStyles>
    <p:titleStyle>
      <a:lvl1pPr algn="ctr" defTabSz="1029111" rtl="0" eaLnBrk="1" fontAlgn="base" hangingPunct="1">
        <a:spcBef>
          <a:spcPct val="0"/>
        </a:spcBef>
        <a:spcAft>
          <a:spcPct val="0"/>
        </a:spcAft>
        <a:defRPr sz="2800" b="1" i="0" u="none" kern="1200">
          <a:solidFill>
            <a:srgbClr val="336666"/>
          </a:solidFill>
          <a:latin typeface="+mj-lt"/>
          <a:ea typeface="+mj-ea"/>
          <a:cs typeface="+mj-cs"/>
        </a:defRPr>
      </a:lvl1pPr>
      <a:lvl2pPr algn="ctr" defTabSz="1029111" rtl="0" eaLnBrk="1" fontAlgn="base" hangingPunct="1">
        <a:spcBef>
          <a:spcPct val="0"/>
        </a:spcBef>
        <a:spcAft>
          <a:spcPct val="0"/>
        </a:spcAft>
        <a:defRPr sz="2800" b="1">
          <a:solidFill>
            <a:srgbClr val="336666"/>
          </a:solidFill>
          <a:latin typeface="Tahoma" panose="020B0604030504040204" pitchFamily="34" charset="0"/>
        </a:defRPr>
      </a:lvl2pPr>
      <a:lvl3pPr algn="ctr" defTabSz="1029111" rtl="0" eaLnBrk="1" fontAlgn="base" hangingPunct="1">
        <a:spcBef>
          <a:spcPct val="0"/>
        </a:spcBef>
        <a:spcAft>
          <a:spcPct val="0"/>
        </a:spcAft>
        <a:defRPr sz="2800" b="1">
          <a:solidFill>
            <a:srgbClr val="336666"/>
          </a:solidFill>
          <a:latin typeface="Tahoma" panose="020B0604030504040204" pitchFamily="34" charset="0"/>
        </a:defRPr>
      </a:lvl3pPr>
      <a:lvl4pPr algn="ctr" defTabSz="1029111" rtl="0" eaLnBrk="1" fontAlgn="base" hangingPunct="1">
        <a:spcBef>
          <a:spcPct val="0"/>
        </a:spcBef>
        <a:spcAft>
          <a:spcPct val="0"/>
        </a:spcAft>
        <a:defRPr sz="2800" b="1">
          <a:solidFill>
            <a:srgbClr val="336666"/>
          </a:solidFill>
          <a:latin typeface="Tahoma" panose="020B0604030504040204" pitchFamily="34" charset="0"/>
        </a:defRPr>
      </a:lvl4pPr>
      <a:lvl5pPr algn="ctr" defTabSz="1029111" rtl="0" eaLnBrk="1" fontAlgn="base" hangingPunct="1">
        <a:spcBef>
          <a:spcPct val="0"/>
        </a:spcBef>
        <a:spcAft>
          <a:spcPct val="0"/>
        </a:spcAft>
        <a:defRPr sz="2800" b="1">
          <a:solidFill>
            <a:srgbClr val="336666"/>
          </a:solidFill>
          <a:latin typeface="Tahoma" panose="020B0604030504040204" pitchFamily="34" charset="0"/>
        </a:defRPr>
      </a:lvl5pPr>
      <a:lvl6pPr marL="642915" algn="ctr" defTabSz="1029111" rtl="0" eaLnBrk="1" fontAlgn="base" hangingPunct="1">
        <a:spcBef>
          <a:spcPct val="0"/>
        </a:spcBef>
        <a:spcAft>
          <a:spcPct val="0"/>
        </a:spcAft>
        <a:defRPr sz="2800" b="1">
          <a:solidFill>
            <a:srgbClr val="336666"/>
          </a:solidFill>
          <a:latin typeface="Tahoma" panose="020B0604030504040204" pitchFamily="34" charset="0"/>
        </a:defRPr>
      </a:lvl6pPr>
      <a:lvl7pPr marL="1285829" algn="ctr" defTabSz="1029111" rtl="0" eaLnBrk="1" fontAlgn="base" hangingPunct="1">
        <a:spcBef>
          <a:spcPct val="0"/>
        </a:spcBef>
        <a:spcAft>
          <a:spcPct val="0"/>
        </a:spcAft>
        <a:defRPr sz="2800" b="1">
          <a:solidFill>
            <a:srgbClr val="336666"/>
          </a:solidFill>
          <a:latin typeface="Tahoma" panose="020B0604030504040204" pitchFamily="34" charset="0"/>
        </a:defRPr>
      </a:lvl7pPr>
      <a:lvl8pPr marL="1928744" algn="ctr" defTabSz="1029111" rtl="0" eaLnBrk="1" fontAlgn="base" hangingPunct="1">
        <a:spcBef>
          <a:spcPct val="0"/>
        </a:spcBef>
        <a:spcAft>
          <a:spcPct val="0"/>
        </a:spcAft>
        <a:defRPr sz="2800" b="1">
          <a:solidFill>
            <a:srgbClr val="336666"/>
          </a:solidFill>
          <a:latin typeface="Tahoma" panose="020B0604030504040204" pitchFamily="34" charset="0"/>
        </a:defRPr>
      </a:lvl8pPr>
      <a:lvl9pPr marL="2571659" algn="ctr" defTabSz="1029111" rtl="0" eaLnBrk="1" fontAlgn="base" hangingPunct="1">
        <a:spcBef>
          <a:spcPct val="0"/>
        </a:spcBef>
        <a:spcAft>
          <a:spcPct val="0"/>
        </a:spcAft>
        <a:defRPr sz="2800" b="1">
          <a:solidFill>
            <a:srgbClr val="336666"/>
          </a:solidFill>
          <a:latin typeface="Tahoma" panose="020B0604030504040204" pitchFamily="34" charset="0"/>
        </a:defRPr>
      </a:lvl9pPr>
    </p:titleStyle>
    <p:bodyStyle>
      <a:lvl1pPr marL="386196" indent="-386196" algn="just" defTabSz="1029111" rtl="0" eaLnBrk="1" fontAlgn="base" hangingPunct="1">
        <a:spcBef>
          <a:spcPct val="20000"/>
        </a:spcBef>
        <a:spcAft>
          <a:spcPct val="0"/>
        </a:spcAft>
        <a:buClr>
          <a:srgbClr val="336666"/>
        </a:buClr>
        <a:buChar char="•"/>
        <a:defRPr sz="2000" kern="1200">
          <a:solidFill>
            <a:schemeClr val="tx1"/>
          </a:solidFill>
          <a:latin typeface="+mn-lt"/>
          <a:ea typeface="+mn-ea"/>
          <a:cs typeface="+mn-cs"/>
        </a:defRPr>
      </a:lvl1pPr>
      <a:lvl2pPr marL="834896" indent="-321457" algn="just" defTabSz="1029111" rtl="0" eaLnBrk="1" fontAlgn="base" hangingPunct="1">
        <a:spcBef>
          <a:spcPct val="20000"/>
        </a:spcBef>
        <a:spcAft>
          <a:spcPct val="0"/>
        </a:spcAft>
        <a:buClr>
          <a:srgbClr val="336666"/>
        </a:buClr>
        <a:buChar char="–"/>
        <a:defRPr sz="1800" b="0" i="0" u="none" kern="1200">
          <a:solidFill>
            <a:schemeClr val="tx1"/>
          </a:solidFill>
          <a:latin typeface="+mn-lt"/>
          <a:ea typeface="+mn-ea"/>
          <a:cs typeface="+mn-cs"/>
        </a:defRPr>
      </a:lvl2pPr>
      <a:lvl3pPr marL="1285829" indent="-256720" algn="just" defTabSz="1029111" rtl="0" eaLnBrk="1" fontAlgn="base" hangingPunct="1">
        <a:spcBef>
          <a:spcPct val="20000"/>
        </a:spcBef>
        <a:spcAft>
          <a:spcPct val="0"/>
        </a:spcAft>
        <a:buClr>
          <a:srgbClr val="336666"/>
        </a:buClr>
        <a:buFont typeface="Courier New" panose="02070309020205020404" pitchFamily="49" charset="0"/>
        <a:buChar char="o"/>
        <a:defRPr sz="1600" kern="1200">
          <a:solidFill>
            <a:schemeClr val="tx1"/>
          </a:solidFill>
          <a:latin typeface="+mn-lt"/>
          <a:ea typeface="+mn-ea"/>
          <a:cs typeface="+mn-cs"/>
        </a:defRPr>
      </a:lvl3pPr>
      <a:lvl4pPr marL="1799268" indent="-256720" algn="l" defTabSz="1029111" rtl="0" eaLnBrk="1" fontAlgn="base" hangingPunct="1">
        <a:spcBef>
          <a:spcPct val="20000"/>
        </a:spcBef>
        <a:spcAft>
          <a:spcPct val="0"/>
        </a:spcAft>
        <a:buChar char="–"/>
        <a:defRPr sz="2200" kern="1200">
          <a:solidFill>
            <a:schemeClr val="tx1"/>
          </a:solidFill>
          <a:latin typeface="Arial" panose="020B0604020202020204" pitchFamily="34" charset="0"/>
          <a:ea typeface="+mn-ea"/>
          <a:cs typeface="+mn-cs"/>
        </a:defRPr>
      </a:lvl4pPr>
      <a:lvl5pPr marL="2314940" indent="-256720" algn="l" defTabSz="1029111" rtl="0" eaLnBrk="1" fontAlgn="base" hangingPunct="1">
        <a:spcBef>
          <a:spcPct val="20000"/>
        </a:spcBef>
        <a:spcAft>
          <a:spcPct val="0"/>
        </a:spcAft>
        <a:buChar char="»"/>
        <a:defRPr sz="2200" kern="1200">
          <a:solidFill>
            <a:schemeClr val="tx1"/>
          </a:solidFill>
          <a:latin typeface="Arial" panose="020B0604020202020204" pitchFamily="34" charset="0"/>
          <a:ea typeface="+mn-ea"/>
          <a:cs typeface="+mn-cs"/>
        </a:defRPr>
      </a:lvl5pPr>
      <a:lvl6pPr marL="3536031" indent="-321457" algn="l" defTabSz="1285829" rtl="0" eaLnBrk="1" latinLnBrk="0" hangingPunct="1">
        <a:lnSpc>
          <a:spcPct val="90000"/>
        </a:lnSpc>
        <a:spcBef>
          <a:spcPts val="703"/>
        </a:spcBef>
        <a:buFont typeface="Arial" panose="020B0604020202020204" pitchFamily="34" charset="0"/>
        <a:buChar char="•"/>
        <a:defRPr sz="2500" kern="1200">
          <a:solidFill>
            <a:schemeClr val="tx1"/>
          </a:solidFill>
          <a:latin typeface="+mn-lt"/>
          <a:ea typeface="+mn-ea"/>
          <a:cs typeface="+mn-cs"/>
        </a:defRPr>
      </a:lvl6pPr>
      <a:lvl7pPr marL="4178945" indent="-321457" algn="l" defTabSz="1285829" rtl="0" eaLnBrk="1" latinLnBrk="0" hangingPunct="1">
        <a:lnSpc>
          <a:spcPct val="90000"/>
        </a:lnSpc>
        <a:spcBef>
          <a:spcPts val="703"/>
        </a:spcBef>
        <a:buFont typeface="Arial" panose="020B0604020202020204" pitchFamily="34" charset="0"/>
        <a:buChar char="•"/>
        <a:defRPr sz="2500" kern="1200">
          <a:solidFill>
            <a:schemeClr val="tx1"/>
          </a:solidFill>
          <a:latin typeface="+mn-lt"/>
          <a:ea typeface="+mn-ea"/>
          <a:cs typeface="+mn-cs"/>
        </a:defRPr>
      </a:lvl7pPr>
      <a:lvl8pPr marL="4821860" indent="-321457" algn="l" defTabSz="1285829" rtl="0" eaLnBrk="1" latinLnBrk="0" hangingPunct="1">
        <a:lnSpc>
          <a:spcPct val="90000"/>
        </a:lnSpc>
        <a:spcBef>
          <a:spcPts val="703"/>
        </a:spcBef>
        <a:buFont typeface="Arial" panose="020B0604020202020204" pitchFamily="34" charset="0"/>
        <a:buChar char="•"/>
        <a:defRPr sz="2500" kern="1200">
          <a:solidFill>
            <a:schemeClr val="tx1"/>
          </a:solidFill>
          <a:latin typeface="+mn-lt"/>
          <a:ea typeface="+mn-ea"/>
          <a:cs typeface="+mn-cs"/>
        </a:defRPr>
      </a:lvl8pPr>
      <a:lvl9pPr marL="5464774" indent="-321457" algn="l" defTabSz="1285829" rtl="0" eaLnBrk="1" latinLnBrk="0" hangingPunct="1">
        <a:lnSpc>
          <a:spcPct val="90000"/>
        </a:lnSpc>
        <a:spcBef>
          <a:spcPts val="703"/>
        </a:spcBef>
        <a:buFont typeface="Arial" panose="020B0604020202020204" pitchFamily="34" charset="0"/>
        <a:buChar char="•"/>
        <a:defRPr sz="2500" kern="1200">
          <a:solidFill>
            <a:schemeClr val="tx1"/>
          </a:solidFill>
          <a:latin typeface="+mn-lt"/>
          <a:ea typeface="+mn-ea"/>
          <a:cs typeface="+mn-cs"/>
        </a:defRPr>
      </a:lvl9pPr>
    </p:bodyStyle>
    <p:otherStyle>
      <a:defPPr>
        <a:defRPr lang="it-IT"/>
      </a:defPPr>
      <a:lvl1pPr marL="0" algn="l" defTabSz="1285829" rtl="0" eaLnBrk="1" latinLnBrk="0" hangingPunct="1">
        <a:defRPr sz="2500" kern="1200">
          <a:solidFill>
            <a:schemeClr val="tx1"/>
          </a:solidFill>
          <a:latin typeface="+mn-lt"/>
          <a:ea typeface="+mn-ea"/>
          <a:cs typeface="+mn-cs"/>
        </a:defRPr>
      </a:lvl1pPr>
      <a:lvl2pPr marL="642915" algn="l" defTabSz="1285829" rtl="0" eaLnBrk="1" latinLnBrk="0" hangingPunct="1">
        <a:defRPr sz="2500" kern="1200">
          <a:solidFill>
            <a:schemeClr val="tx1"/>
          </a:solidFill>
          <a:latin typeface="+mn-lt"/>
          <a:ea typeface="+mn-ea"/>
          <a:cs typeface="+mn-cs"/>
        </a:defRPr>
      </a:lvl2pPr>
      <a:lvl3pPr marL="1285829" algn="l" defTabSz="1285829" rtl="0" eaLnBrk="1" latinLnBrk="0" hangingPunct="1">
        <a:defRPr sz="2500" kern="1200">
          <a:solidFill>
            <a:schemeClr val="tx1"/>
          </a:solidFill>
          <a:latin typeface="+mn-lt"/>
          <a:ea typeface="+mn-ea"/>
          <a:cs typeface="+mn-cs"/>
        </a:defRPr>
      </a:lvl3pPr>
      <a:lvl4pPr marL="1928744" algn="l" defTabSz="1285829" rtl="0" eaLnBrk="1" latinLnBrk="0" hangingPunct="1">
        <a:defRPr sz="2500" kern="1200">
          <a:solidFill>
            <a:schemeClr val="tx1"/>
          </a:solidFill>
          <a:latin typeface="+mn-lt"/>
          <a:ea typeface="+mn-ea"/>
          <a:cs typeface="+mn-cs"/>
        </a:defRPr>
      </a:lvl4pPr>
      <a:lvl5pPr marL="2571659" algn="l" defTabSz="1285829" rtl="0" eaLnBrk="1" latinLnBrk="0" hangingPunct="1">
        <a:defRPr sz="2500" kern="1200">
          <a:solidFill>
            <a:schemeClr val="tx1"/>
          </a:solidFill>
          <a:latin typeface="+mn-lt"/>
          <a:ea typeface="+mn-ea"/>
          <a:cs typeface="+mn-cs"/>
        </a:defRPr>
      </a:lvl5pPr>
      <a:lvl6pPr marL="3214573" algn="l" defTabSz="1285829" rtl="0" eaLnBrk="1" latinLnBrk="0" hangingPunct="1">
        <a:defRPr sz="2500" kern="1200">
          <a:solidFill>
            <a:schemeClr val="tx1"/>
          </a:solidFill>
          <a:latin typeface="+mn-lt"/>
          <a:ea typeface="+mn-ea"/>
          <a:cs typeface="+mn-cs"/>
        </a:defRPr>
      </a:lvl6pPr>
      <a:lvl7pPr marL="3857488" algn="l" defTabSz="1285829" rtl="0" eaLnBrk="1" latinLnBrk="0" hangingPunct="1">
        <a:defRPr sz="2500" kern="1200">
          <a:solidFill>
            <a:schemeClr val="tx1"/>
          </a:solidFill>
          <a:latin typeface="+mn-lt"/>
          <a:ea typeface="+mn-ea"/>
          <a:cs typeface="+mn-cs"/>
        </a:defRPr>
      </a:lvl7pPr>
      <a:lvl8pPr marL="4500402" algn="l" defTabSz="1285829" rtl="0" eaLnBrk="1" latinLnBrk="0" hangingPunct="1">
        <a:defRPr sz="2500" kern="1200">
          <a:solidFill>
            <a:schemeClr val="tx1"/>
          </a:solidFill>
          <a:latin typeface="+mn-lt"/>
          <a:ea typeface="+mn-ea"/>
          <a:cs typeface="+mn-cs"/>
        </a:defRPr>
      </a:lvl8pPr>
      <a:lvl9pPr marL="5143317" algn="l" defTabSz="1285829"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ditchthattextbook.com/online-whiteboard/" TargetMode="External"/><Relationship Id="rId3" Type="http://schemas.openxmlformats.org/officeDocument/2006/relationships/hyperlink" Target="https://canvas.apps.chrome/" TargetMode="External"/><Relationship Id="rId7" Type="http://schemas.openxmlformats.org/officeDocument/2006/relationships/hyperlink" Target="Whiteboard.cha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Whiteboard.fi" TargetMode="External"/><Relationship Id="rId5" Type="http://schemas.openxmlformats.org/officeDocument/2006/relationships/hyperlink" Target="awwapp.com" TargetMode="External"/><Relationship Id="rId4" Type="http://schemas.openxmlformats.org/officeDocument/2006/relationships/hyperlink" Target="jamboard.google.com" TargetMode="Externa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iR3v-i7R5t0?feature=oembed" TargetMode="External"/><Relationship Id="rId1" Type="http://schemas.openxmlformats.org/officeDocument/2006/relationships/video" Target="https://www.youtube.com/embed/3aZIS6yIEUo?feature=oembed" TargetMode="Externa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slideLayout" Target="../slideLayouts/slideLayout2.xml"/><Relationship Id="rId7" Type="http://schemas.openxmlformats.org/officeDocument/2006/relationships/hyperlink" Target="https://docs.moodle.org/400/en/H5P_activity" TargetMode="External"/><Relationship Id="rId2" Type="http://schemas.openxmlformats.org/officeDocument/2006/relationships/video" Target="https://www.youtube.com/embed/fwpNI7gpT08?start=519&amp;feature=oembed" TargetMode="External"/><Relationship Id="rId1" Type="http://schemas.openxmlformats.org/officeDocument/2006/relationships/video" Target="https://www.youtube.com/embed/pYJfz6vh_A0?feature=oembed" TargetMode="External"/><Relationship Id="rId6" Type="http://schemas.openxmlformats.org/officeDocument/2006/relationships/hyperlink" Target="https://docs.moodle.org/400/en/SCORM_activity" TargetMode="External"/><Relationship Id="rId5" Type="http://schemas.openxmlformats.org/officeDocument/2006/relationships/hyperlink" Target="https://docs.moodle.org/311/en/Building_Lesson" TargetMode="External"/><Relationship Id="rId10" Type="http://schemas.openxmlformats.org/officeDocument/2006/relationships/image" Target="../media/image11.png"/><Relationship Id="rId4" Type="http://schemas.openxmlformats.org/officeDocument/2006/relationships/notesSlide" Target="../notesSlides/notesSlide11.xml"/><Relationship Id="rId9" Type="http://schemas.openxmlformats.org/officeDocument/2006/relationships/image" Target="../media/image10.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ideo" Target="https://www.youtube.com/embed/mKLht1XCSnk?feature=oembed" TargetMode="External"/><Relationship Id="rId6" Type="http://schemas.openxmlformats.org/officeDocument/2006/relationships/image" Target="../media/image12.jpeg"/><Relationship Id="rId5" Type="http://schemas.openxmlformats.org/officeDocument/2006/relationships/hyperlink" Target="https://docs.moodle.org/311/en/Using_Forum" TargetMode="External"/><Relationship Id="rId4" Type="http://schemas.openxmlformats.org/officeDocument/2006/relationships/hyperlink" Target="https://docs.moodle.org/311/en/Forum_settings"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ideo" Target="https://www.youtube.com/embed/_dRr8FOY5p0?feature=oembed" TargetMode="External"/><Relationship Id="rId5" Type="http://schemas.openxmlformats.org/officeDocument/2006/relationships/image" Target="../media/image14.jpeg"/><Relationship Id="rId4" Type="http://schemas.openxmlformats.org/officeDocument/2006/relationships/hyperlink" Target="https://padlet.com/support/tour"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ideo" Target="https://www.youtube.com/embed/S4VqOEAsijk?feature=oembed" TargetMode="External"/><Relationship Id="rId6" Type="http://schemas.openxmlformats.org/officeDocument/2006/relationships/image" Target="../media/image16.jpeg"/><Relationship Id="rId5" Type="http://schemas.openxmlformats.org/officeDocument/2006/relationships/image" Target="../media/image15.png"/><Relationship Id="rId4" Type="http://schemas.openxmlformats.org/officeDocument/2006/relationships/hyperlink" Target="https://docs.moodle.org/400/en/Assignment_activity"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18.jpeg"/><Relationship Id="rId2" Type="http://schemas.openxmlformats.org/officeDocument/2006/relationships/slideLayout" Target="../slideLayouts/slideLayout2.xml"/><Relationship Id="rId1" Type="http://schemas.openxmlformats.org/officeDocument/2006/relationships/video" Target="https://www.youtube.com/embed/Gi9qX-5GbwY?feature=oembed" TargetMode="External"/><Relationship Id="rId6" Type="http://schemas.openxmlformats.org/officeDocument/2006/relationships/image" Target="../media/image17.png"/><Relationship Id="rId5" Type="http://schemas.openxmlformats.org/officeDocument/2006/relationships/hyperlink" Target="For%20more%20information" TargetMode="External"/><Relationship Id="rId4" Type="http://schemas.openxmlformats.org/officeDocument/2006/relationships/hyperlink" Target="https://docs.moodle.org/400/en/Question_types"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ideo" Target="https://www.youtube.com/embed/tIXVMht5TfM?feature=oembed" TargetMode="External"/><Relationship Id="rId6" Type="http://schemas.openxmlformats.org/officeDocument/2006/relationships/image" Target="../media/image20.jpeg"/><Relationship Id="rId5" Type="http://schemas.openxmlformats.org/officeDocument/2006/relationships/image" Target="../media/image19.png"/><Relationship Id="rId4" Type="http://schemas.openxmlformats.org/officeDocument/2006/relationships/hyperlink" Target="https://docs.moodle.org/400/en/Wiki_activity"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ideo" Target="https://www.youtube.com/embed/7cYG1d87jSo?feature=oembed" TargetMode="External"/><Relationship Id="rId6" Type="http://schemas.openxmlformats.org/officeDocument/2006/relationships/image" Target="../media/image22.jpeg"/><Relationship Id="rId5" Type="http://schemas.openxmlformats.org/officeDocument/2006/relationships/image" Target="../media/image21.png"/><Relationship Id="rId4" Type="http://schemas.openxmlformats.org/officeDocument/2006/relationships/hyperlink" Target="https://docs.moodle.org/400/en/Workshop_activity"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ideo" Target="https://www.youtube.com/embed/ojTLv11p71U?feature=oembed" TargetMode="External"/><Relationship Id="rId6" Type="http://schemas.openxmlformats.org/officeDocument/2006/relationships/image" Target="../media/image24.jpeg"/><Relationship Id="rId5" Type="http://schemas.openxmlformats.org/officeDocument/2006/relationships/image" Target="../media/image23.png"/><Relationship Id="rId4" Type="http://schemas.openxmlformats.org/officeDocument/2006/relationships/hyperlink" Target="https://docs.moodle.org/400/en/Glossary_activity"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ideo" Target="https://www.youtube.com/embed/-kAksDByR20?feature=oembed" TargetMode="External"/><Relationship Id="rId5" Type="http://schemas.openxmlformats.org/officeDocument/2006/relationships/image" Target="../media/image26.jpeg"/><Relationship Id="rId4" Type="http://schemas.openxmlformats.org/officeDocument/2006/relationships/image" Target="../media/image25.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ideo" Target="https://www.youtube.com/embed/6NIfjmktfl4?feature=oembed" TargetMode="External"/><Relationship Id="rId5" Type="http://schemas.openxmlformats.org/officeDocument/2006/relationships/image" Target="../media/image28.jpeg"/><Relationship Id="rId4" Type="http://schemas.openxmlformats.org/officeDocument/2006/relationships/image" Target="../media/image27.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xml"/><Relationship Id="rId7" Type="http://schemas.openxmlformats.org/officeDocument/2006/relationships/hyperlink" Target="http://www.socrative.com/" TargetMode="External"/><Relationship Id="rId2" Type="http://schemas.openxmlformats.org/officeDocument/2006/relationships/video" Target="https://www.youtube.com/embed/3hknIcnm-sQ?feature=oembed" TargetMode="External"/><Relationship Id="rId1" Type="http://schemas.openxmlformats.org/officeDocument/2006/relationships/video" Target="https://www.youtube.com/embed/s-2yxXdgguE?feature=oembed" TargetMode="External"/><Relationship Id="rId6" Type="http://schemas.openxmlformats.org/officeDocument/2006/relationships/hyperlink" Target="https://flisti.com/" TargetMode="External"/><Relationship Id="rId5" Type="http://schemas.openxmlformats.org/officeDocument/2006/relationships/hyperlink" Target="https://www.surveymonkey.com/home/" TargetMode="External"/><Relationship Id="rId4" Type="http://schemas.openxmlformats.org/officeDocument/2006/relationships/notesSlide" Target="../notesSlides/notesSlide5.xml"/><Relationship Id="rId9"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ideo" Target="https://www.youtube.com/embed/9n9f4OGtYwI?feature=oembed" TargetMode="Externa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w6hjoers1kQ?feature=oembed" TargetMode="External"/><Relationship Id="rId1" Type="http://schemas.openxmlformats.org/officeDocument/2006/relationships/video" Target="https://www.youtube.com/embed/WyFugMxAup4?feature=oembed" TargetMode="Externa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25051" y="2303983"/>
            <a:ext cx="9070385" cy="2880319"/>
          </a:xfrm>
        </p:spPr>
        <p:txBody>
          <a:bodyPr/>
          <a:lstStyle/>
          <a:p>
            <a:pPr defTabSz="914400" fontAlgn="auto">
              <a:spcBef>
                <a:spcPts val="0"/>
              </a:spcBef>
              <a:spcAft>
                <a:spcPts val="0"/>
              </a:spcAft>
              <a:defRPr/>
            </a:pPr>
            <a:r>
              <a:rPr lang="en-US" dirty="0">
                <a:solidFill>
                  <a:schemeClr val="tx1"/>
                </a:solidFill>
              </a:rPr>
              <a:t>Activating methods and online tools to enrich online learning</a:t>
            </a:r>
            <a:br>
              <a:rPr lang="en-US" dirty="0">
                <a:solidFill>
                  <a:schemeClr val="tx1"/>
                </a:solidFill>
              </a:rPr>
            </a:br>
            <a:br>
              <a:rPr lang="en-US" dirty="0">
                <a:solidFill>
                  <a:schemeClr val="tx1"/>
                </a:solidFill>
              </a:rPr>
            </a:br>
            <a:r>
              <a:rPr lang="en-US" sz="2400" dirty="0">
                <a:solidFill>
                  <a:schemeClr val="tx1"/>
                </a:solidFill>
              </a:rPr>
              <a:t>Mehri </a:t>
            </a:r>
            <a:r>
              <a:rPr lang="en-US" sz="2400" dirty="0" err="1">
                <a:solidFill>
                  <a:schemeClr val="tx1"/>
                </a:solidFill>
              </a:rPr>
              <a:t>Rajaei</a:t>
            </a:r>
            <a:br>
              <a:rPr lang="en-US" sz="2400" dirty="0">
                <a:solidFill>
                  <a:schemeClr val="tx1"/>
                </a:solidFill>
              </a:rPr>
            </a:br>
            <a:r>
              <a:rPr lang="en-US" sz="2400" dirty="0">
                <a:solidFill>
                  <a:schemeClr val="tx1"/>
                </a:solidFill>
              </a:rPr>
              <a:t>University of </a:t>
            </a:r>
            <a:r>
              <a:rPr lang="en-US" sz="2400" dirty="0" err="1">
                <a:solidFill>
                  <a:schemeClr val="tx1"/>
                </a:solidFill>
              </a:rPr>
              <a:t>Sistan</a:t>
            </a:r>
            <a:r>
              <a:rPr lang="en-US" sz="2400" dirty="0">
                <a:solidFill>
                  <a:schemeClr val="tx1"/>
                </a:solidFill>
              </a:rPr>
              <a:t> and </a:t>
            </a:r>
            <a:r>
              <a:rPr lang="en-US" sz="2400" dirty="0" err="1">
                <a:solidFill>
                  <a:schemeClr val="tx1"/>
                </a:solidFill>
              </a:rPr>
              <a:t>Baluchestan</a:t>
            </a:r>
            <a:endParaRPr lang="en-US" sz="2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Whiteboard, Split Whiteboard</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en-US" altLang="it-IT" dirty="0"/>
              <a:t>Whiteboards while recording or sharing your screen</a:t>
            </a:r>
            <a:endParaRPr lang="it-IT" altLang="it-IT" dirty="0"/>
          </a:p>
          <a:p>
            <a:pPr marL="791600" lvl="1" indent="-342900" defTabSz="914400">
              <a:buFont typeface="Arial" panose="020B0604020202020204" pitchFamily="34" charset="0"/>
              <a:buChar char="•"/>
            </a:pPr>
            <a:r>
              <a:rPr lang="it-IT" altLang="it-IT" dirty="0">
                <a:hlinkClick r:id="rId3"/>
              </a:rPr>
              <a:t>Canvas chrome app</a:t>
            </a:r>
            <a:endParaRPr lang="it-IT" altLang="it-IT" dirty="0"/>
          </a:p>
          <a:p>
            <a:pPr marL="791600" lvl="1" indent="-342900" defTabSz="914400">
              <a:buFont typeface="Arial" panose="020B0604020202020204" pitchFamily="34" charset="0"/>
              <a:buChar char="•"/>
            </a:pPr>
            <a:r>
              <a:rPr lang="it-IT" altLang="it-IT" dirty="0">
                <a:hlinkClick r:id="rId4" action="ppaction://hlinkfile"/>
              </a:rPr>
              <a:t>Jamboard</a:t>
            </a:r>
            <a:endParaRPr lang="it-IT" altLang="it-IT" dirty="0"/>
          </a:p>
          <a:p>
            <a:r>
              <a:rPr lang="it-IT" altLang="it-IT" sz="2000" dirty="0"/>
              <a:t>Whiteboard app in Windows</a:t>
            </a:r>
          </a:p>
          <a:p>
            <a:pPr lvl="1"/>
            <a:r>
              <a:rPr lang="it-IT" altLang="it-IT" dirty="0">
                <a:hlinkClick r:id="rId5" action="ppaction://hlinkfile"/>
              </a:rPr>
              <a:t>Aww app</a:t>
            </a:r>
            <a:endParaRPr lang="it-IT" altLang="it-IT" dirty="0"/>
          </a:p>
          <a:p>
            <a:pPr lvl="1"/>
            <a:r>
              <a:rPr lang="it-IT" altLang="it-IT" dirty="0">
                <a:hlinkClick r:id="rId6" action="ppaction://hlinkfile"/>
              </a:rPr>
              <a:t>Whiteboard.fi</a:t>
            </a:r>
            <a:endParaRPr lang="it-IT" altLang="it-IT" dirty="0"/>
          </a:p>
          <a:p>
            <a:pPr lvl="1"/>
            <a:r>
              <a:rPr lang="it-IT" altLang="it-IT" dirty="0">
                <a:hlinkClick r:id="rId7" action="ppaction://hlinkfile"/>
              </a:rPr>
              <a:t>Whiteboard.chat</a:t>
            </a:r>
            <a:endParaRPr lang="it-IT" altLang="it-IT" dirty="0"/>
          </a:p>
          <a:p>
            <a:r>
              <a:rPr lang="it-IT" altLang="it-IT" sz="2000" dirty="0"/>
              <a:t>For see more tools refer to </a:t>
            </a:r>
            <a:r>
              <a:rPr lang="it-IT" altLang="it-IT" sz="2000" dirty="0">
                <a:hlinkClick r:id="rId8"/>
              </a:rPr>
              <a:t>here</a:t>
            </a:r>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10</a:t>
            </a:fld>
            <a:endParaRPr lang="it-IT" altLang="it-IT"/>
          </a:p>
        </p:txBody>
      </p:sp>
    </p:spTree>
    <p:extLst>
      <p:ext uri="{BB962C8B-B14F-4D97-AF65-F5344CB8AC3E}">
        <p14:creationId xmlns:p14="http://schemas.microsoft.com/office/powerpoint/2010/main" val="77013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0A072-0E31-4FCA-BC1B-D0C5BB724072}"/>
              </a:ext>
            </a:extLst>
          </p:cNvPr>
          <p:cNvSpPr>
            <a:spLocks noGrp="1"/>
          </p:cNvSpPr>
          <p:nvPr>
            <p:ph type="title"/>
          </p:nvPr>
        </p:nvSpPr>
        <p:spPr/>
        <p:txBody>
          <a:bodyPr/>
          <a:lstStyle/>
          <a:p>
            <a:r>
              <a:rPr lang="en-US" sz="3600" dirty="0">
                <a:solidFill>
                  <a:schemeClr val="tx1"/>
                </a:solidFill>
              </a:rPr>
              <a:t>Breakout</a:t>
            </a:r>
            <a:endParaRPr lang="fa-IR" sz="3600" dirty="0">
              <a:solidFill>
                <a:schemeClr val="tx1"/>
              </a:solidFill>
            </a:endParaRPr>
          </a:p>
        </p:txBody>
      </p:sp>
      <p:sp>
        <p:nvSpPr>
          <p:cNvPr id="3" name="Content Placeholder 2">
            <a:extLst>
              <a:ext uri="{FF2B5EF4-FFF2-40B4-BE49-F238E27FC236}">
                <a16:creationId xmlns:a16="http://schemas.microsoft.com/office/drawing/2014/main" id="{3BE4E2F7-62B0-4E42-8C3C-2925B101DCDD}"/>
              </a:ext>
            </a:extLst>
          </p:cNvPr>
          <p:cNvSpPr>
            <a:spLocks noGrp="1"/>
          </p:cNvSpPr>
          <p:nvPr>
            <p:ph idx="1"/>
          </p:nvPr>
        </p:nvSpPr>
        <p:spPr/>
        <p:txBody>
          <a:bodyPr/>
          <a:lstStyle/>
          <a:p>
            <a:r>
              <a:rPr lang="en-US" dirty="0"/>
              <a:t>Breakout rooms are used to create small group conversations or discussions as part of a larger online session.</a:t>
            </a:r>
          </a:p>
          <a:p>
            <a:r>
              <a:rPr lang="en-US" dirty="0"/>
              <a:t>Establish clear and concise goals for the session.</a:t>
            </a:r>
          </a:p>
          <a:p>
            <a:r>
              <a:rPr lang="en-US" dirty="0"/>
              <a:t>Group the students in different groups.</a:t>
            </a:r>
          </a:p>
          <a:p>
            <a:r>
              <a:rPr lang="en-US" dirty="0"/>
              <a:t>Assign a group leader or ask for a volunteer.</a:t>
            </a:r>
          </a:p>
          <a:p>
            <a:r>
              <a:rPr lang="en-US" dirty="0"/>
              <a:t>Specify the deadline time and start the break out</a:t>
            </a:r>
          </a:p>
          <a:p>
            <a:r>
              <a:rPr lang="en-US" dirty="0"/>
              <a:t>Move between rooms and monitor their activity and help them</a:t>
            </a:r>
          </a:p>
          <a:p>
            <a:r>
              <a:rPr lang="en-US" dirty="0"/>
              <a:t>End the breakout.</a:t>
            </a:r>
          </a:p>
          <a:p>
            <a:endParaRPr lang="fa-IR" dirty="0"/>
          </a:p>
        </p:txBody>
      </p:sp>
      <p:sp>
        <p:nvSpPr>
          <p:cNvPr id="4" name="Slide Number Placeholder 3">
            <a:extLst>
              <a:ext uri="{FF2B5EF4-FFF2-40B4-BE49-F238E27FC236}">
                <a16:creationId xmlns:a16="http://schemas.microsoft.com/office/drawing/2014/main" id="{C949AB1F-9BB9-482C-9BA4-2A2F2F99DF32}"/>
              </a:ext>
            </a:extLst>
          </p:cNvPr>
          <p:cNvSpPr>
            <a:spLocks noGrp="1"/>
          </p:cNvSpPr>
          <p:nvPr>
            <p:ph type="sldNum" sz="quarter" idx="10"/>
          </p:nvPr>
        </p:nvSpPr>
        <p:spPr/>
        <p:txBody>
          <a:bodyPr/>
          <a:lstStyle/>
          <a:p>
            <a:fld id="{0B697520-7808-4021-A9CE-950A068AF1D3}" type="slidenum">
              <a:rPr lang="it-IT" altLang="it-IT" smtClean="0"/>
              <a:pPr/>
              <a:t>11</a:t>
            </a:fld>
            <a:endParaRPr lang="it-IT" altLang="it-IT"/>
          </a:p>
        </p:txBody>
      </p:sp>
      <p:pic>
        <p:nvPicPr>
          <p:cNvPr id="5" name="Online Media 4" title="Breakout Rooms in Adobe Connect">
            <a:hlinkClick r:id="" action="ppaction://media"/>
            <a:extLst>
              <a:ext uri="{FF2B5EF4-FFF2-40B4-BE49-F238E27FC236}">
                <a16:creationId xmlns:a16="http://schemas.microsoft.com/office/drawing/2014/main" id="{741A0C6F-0E59-49FA-AA3B-184802E3C828}"/>
              </a:ext>
            </a:extLst>
          </p:cNvPr>
          <p:cNvPicPr>
            <a:picLocks noRot="1" noChangeAspect="1"/>
          </p:cNvPicPr>
          <p:nvPr>
            <a:videoFile r:link="rId1"/>
          </p:nvPr>
        </p:nvPicPr>
        <p:blipFill>
          <a:blip r:embed="rId5"/>
          <a:stretch>
            <a:fillRect/>
          </a:stretch>
        </p:blipFill>
        <p:spPr>
          <a:xfrm>
            <a:off x="8712572" y="2015951"/>
            <a:ext cx="2540000" cy="1905000"/>
          </a:xfrm>
          <a:prstGeom prst="rect">
            <a:avLst/>
          </a:prstGeom>
        </p:spPr>
      </p:pic>
      <p:pic>
        <p:nvPicPr>
          <p:cNvPr id="6" name="Online Media 5" title="Breakout Room Tutorial">
            <a:hlinkClick r:id="" action="ppaction://media"/>
            <a:extLst>
              <a:ext uri="{FF2B5EF4-FFF2-40B4-BE49-F238E27FC236}">
                <a16:creationId xmlns:a16="http://schemas.microsoft.com/office/drawing/2014/main" id="{AE9D478E-EE22-4516-9A87-C0922E2CA3C5}"/>
              </a:ext>
            </a:extLst>
          </p:cNvPr>
          <p:cNvPicPr>
            <a:picLocks noRot="1" noChangeAspect="1"/>
          </p:cNvPicPr>
          <p:nvPr>
            <a:videoFile r:link="rId2"/>
          </p:nvPr>
        </p:nvPicPr>
        <p:blipFill>
          <a:blip r:embed="rId6"/>
          <a:stretch>
            <a:fillRect/>
          </a:stretch>
        </p:blipFill>
        <p:spPr>
          <a:xfrm>
            <a:off x="8712572" y="4012662"/>
            <a:ext cx="2540000" cy="1905000"/>
          </a:xfrm>
          <a:prstGeom prst="rect">
            <a:avLst/>
          </a:prstGeom>
        </p:spPr>
      </p:pic>
    </p:spTree>
    <p:extLst>
      <p:ext uri="{BB962C8B-B14F-4D97-AF65-F5344CB8AC3E}">
        <p14:creationId xmlns:p14="http://schemas.microsoft.com/office/powerpoint/2010/main" val="88059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5"/>
                </p:tgtEl>
              </p:cMediaNode>
            </p:video>
            <p:seq concurrent="1" nextAc="seek">
              <p:cTn id="12" restart="whenNotActive" fill="hold" evtFilter="cancelBubble" nodeType="interactiveSeq">
                <p:stCondLst>
                  <p:cond evt="onClick" delay="0">
                    <p:tgtEl>
                      <p:spTgt spid="5"/>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5"/>
                                        </p:tgtEl>
                                      </p:cBhvr>
                                    </p:cmd>
                                  </p:childTnLst>
                                </p:cTn>
                              </p:par>
                            </p:childTnLst>
                          </p:cTn>
                        </p:par>
                      </p:childTnLst>
                    </p:cTn>
                  </p:par>
                </p:childTnLst>
              </p:cTn>
              <p:nextCondLst>
                <p:cond evt="onClick" delay="0">
                  <p:tgtEl>
                    <p:spTgt spid="5"/>
                  </p:tgtEl>
                </p:cond>
              </p:nextCondLst>
            </p:seq>
            <p:video>
              <p:cMediaNode vol="80000">
                <p:cTn id="17" fill="hold" display="0">
                  <p:stCondLst>
                    <p:cond delay="indefinite"/>
                  </p:stCondLst>
                </p:cTn>
                <p:tgtEl>
                  <p:spTgt spid="6"/>
                </p:tgtEl>
              </p:cMediaNode>
            </p:video>
            <p:seq concurrent="1" nextAc="seek">
              <p:cTn id="18" restart="whenNotActive" fill="hold" evtFilter="cancelBubble" nodeType="interactiveSeq">
                <p:stCondLst>
                  <p:cond evt="onClick" delay="0">
                    <p:tgtEl>
                      <p:spTgt spid="6"/>
                    </p:tgtEl>
                  </p:cond>
                </p:stCondLst>
                <p:endSync evt="end" delay="0">
                  <p:rtn val="all"/>
                </p:endSync>
                <p:childTnLst>
                  <p:par>
                    <p:cTn id="19" fill="hold">
                      <p:stCondLst>
                        <p:cond delay="0"/>
                      </p:stCondLst>
                      <p:childTnLst>
                        <p:par>
                          <p:cTn id="20" fill="hold">
                            <p:stCondLst>
                              <p:cond delay="0"/>
                            </p:stCondLst>
                            <p:childTnLst>
                              <p:par>
                                <p:cTn id="21" presetID="2" presetClass="mediacall" presetSubtype="0" fill="hold" nodeType="clickEffect">
                                  <p:stCondLst>
                                    <p:cond delay="0"/>
                                  </p:stCondLst>
                                  <p:childTnLst>
                                    <p:cmd type="call" cmd="togglePause">
                                      <p:cBhvr>
                                        <p:cTn id="2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30E844B-BFB1-4A26-B773-078C151EB408}"/>
              </a:ext>
            </a:extLst>
          </p:cNvPr>
          <p:cNvPicPr>
            <a:picLocks noChangeAspect="1"/>
          </p:cNvPicPr>
          <p:nvPr/>
        </p:nvPicPr>
        <p:blipFill>
          <a:blip r:embed="rId2"/>
          <a:stretch>
            <a:fillRect/>
          </a:stretch>
        </p:blipFill>
        <p:spPr>
          <a:xfrm>
            <a:off x="780340" y="1738549"/>
            <a:ext cx="9720684" cy="4741626"/>
          </a:xfrm>
          <a:prstGeom prst="rect">
            <a:avLst/>
          </a:prstGeom>
        </p:spPr>
      </p:pic>
      <p:sp>
        <p:nvSpPr>
          <p:cNvPr id="5" name="Title 4">
            <a:extLst>
              <a:ext uri="{FF2B5EF4-FFF2-40B4-BE49-F238E27FC236}">
                <a16:creationId xmlns:a16="http://schemas.microsoft.com/office/drawing/2014/main" id="{63AB57B9-7F39-491F-A137-E1BD08783541}"/>
              </a:ext>
            </a:extLst>
          </p:cNvPr>
          <p:cNvSpPr>
            <a:spLocks noGrp="1"/>
          </p:cNvSpPr>
          <p:nvPr>
            <p:ph type="ctrTitle"/>
          </p:nvPr>
        </p:nvSpPr>
        <p:spPr>
          <a:xfrm>
            <a:off x="1105490" y="241442"/>
            <a:ext cx="9070385" cy="1387537"/>
          </a:xfrm>
        </p:spPr>
        <p:txBody>
          <a:bodyPr/>
          <a:lstStyle/>
          <a:p>
            <a:r>
              <a:rPr lang="en-US" dirty="0"/>
              <a:t>Asynchronous activating methods and tools on </a:t>
            </a:r>
            <a:r>
              <a:rPr lang="en-US" dirty="0" err="1"/>
              <a:t>moodle</a:t>
            </a:r>
            <a:r>
              <a:rPr lang="en-US" dirty="0"/>
              <a:t> platform</a:t>
            </a:r>
            <a:endParaRPr lang="fa-IR" dirty="0"/>
          </a:p>
        </p:txBody>
      </p:sp>
      <p:sp>
        <p:nvSpPr>
          <p:cNvPr id="4" name="Slide Number Placeholder 3">
            <a:extLst>
              <a:ext uri="{FF2B5EF4-FFF2-40B4-BE49-F238E27FC236}">
                <a16:creationId xmlns:a16="http://schemas.microsoft.com/office/drawing/2014/main" id="{3D119E47-3FD8-439C-9A3F-4589578B76F1}"/>
              </a:ext>
            </a:extLst>
          </p:cNvPr>
          <p:cNvSpPr>
            <a:spLocks noGrp="1"/>
          </p:cNvSpPr>
          <p:nvPr>
            <p:ph type="sldNum" sz="quarter" idx="4294967295"/>
          </p:nvPr>
        </p:nvSpPr>
        <p:spPr>
          <a:xfrm>
            <a:off x="8831263" y="6046788"/>
            <a:ext cx="2689225" cy="219075"/>
          </a:xfrm>
        </p:spPr>
        <p:txBody>
          <a:bodyPr/>
          <a:lstStyle/>
          <a:p>
            <a:fld id="{0B697520-7808-4021-A9CE-950A068AF1D3}" type="slidenum">
              <a:rPr lang="it-IT" altLang="it-IT" smtClean="0"/>
              <a:pPr/>
              <a:t>12</a:t>
            </a:fld>
            <a:endParaRPr lang="it-IT" altLang="it-IT"/>
          </a:p>
        </p:txBody>
      </p:sp>
    </p:spTree>
    <p:extLst>
      <p:ext uri="{BB962C8B-B14F-4D97-AF65-F5344CB8AC3E}">
        <p14:creationId xmlns:p14="http://schemas.microsoft.com/office/powerpoint/2010/main" val="1904111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Lesson</a:t>
            </a:r>
          </a:p>
        </p:txBody>
      </p:sp>
      <p:sp>
        <p:nvSpPr>
          <p:cNvPr id="14339" name="Rectangle 3"/>
          <p:cNvSpPr>
            <a:spLocks noGrp="1" noChangeArrowheads="1"/>
          </p:cNvSpPr>
          <p:nvPr>
            <p:ph idx="1"/>
          </p:nvPr>
        </p:nvSpPr>
        <p:spPr>
          <a:xfrm>
            <a:off x="1007716" y="1511292"/>
            <a:ext cx="9721080" cy="4681123"/>
          </a:xfrm>
        </p:spPr>
        <p:txBody>
          <a:bodyPr/>
          <a:lstStyle/>
          <a:p>
            <a:pPr marL="342900" indent="-342900" defTabSz="914400">
              <a:buFont typeface="Arial" panose="020B0604020202020204" pitchFamily="34" charset="0"/>
              <a:buChar char="•"/>
            </a:pPr>
            <a:r>
              <a:rPr lang="en-US" altLang="it-IT" dirty="0"/>
              <a:t>The Lesson activity allows teachers to create 'branching' exercises where students are presented with content and then, depending on their responses, are directed to specific pages. The content may be text or multimedia.</a:t>
            </a:r>
            <a:endParaRPr lang="it-IT" altLang="it-IT" dirty="0"/>
          </a:p>
          <a:p>
            <a:pPr marL="342900" indent="-342900" defTabSz="914400">
              <a:buFont typeface="Arial" panose="020B0604020202020204" pitchFamily="34" charset="0"/>
              <a:buChar char="•"/>
            </a:pPr>
            <a:r>
              <a:rPr lang="en-US" altLang="it-IT" dirty="0"/>
              <a:t>In a course, with the editing turned on, choose 'Lesson' from the activity chooser.</a:t>
            </a:r>
            <a:endParaRPr lang="it-IT" altLang="it-IT" dirty="0"/>
          </a:p>
          <a:p>
            <a:r>
              <a:rPr lang="en-US" b="0" i="0" dirty="0">
                <a:solidFill>
                  <a:srgbClr val="000000"/>
                </a:solidFill>
                <a:effectLst/>
                <a:latin typeface="Arial" panose="020B0604020202020204" pitchFamily="34" charset="0"/>
              </a:rPr>
              <a:t>If planned well, a lesson can present content and questions that can be customized to individual students with no further intervention from the teacher.</a:t>
            </a:r>
          </a:p>
          <a:p>
            <a:r>
              <a:rPr lang="en-US" b="0" i="0" dirty="0">
                <a:solidFill>
                  <a:srgbClr val="000000"/>
                </a:solidFill>
                <a:effectLst/>
                <a:latin typeface="Arial" panose="020B0604020202020204" pitchFamily="34" charset="0"/>
              </a:rPr>
              <a:t>A Lesson can also be used effectively for managing formative assessments in the course.</a:t>
            </a:r>
          </a:p>
          <a:p>
            <a:r>
              <a:rPr lang="en-US" altLang="it-IT" sz="2000" dirty="0">
                <a:solidFill>
                  <a:srgbClr val="000000"/>
                </a:solidFill>
                <a:latin typeface="Arial" panose="020B0604020202020204" pitchFamily="34" charset="0"/>
              </a:rPr>
              <a:t>First of all design your scenario plan</a:t>
            </a:r>
          </a:p>
          <a:p>
            <a:r>
              <a:rPr lang="it-IT" altLang="it-IT" dirty="0"/>
              <a:t>Teacher can see the report of student activity on lesson</a:t>
            </a:r>
          </a:p>
          <a:p>
            <a:r>
              <a:rPr lang="it-IT" altLang="it-IT" dirty="0"/>
              <a:t>Lesson can be graded or ungraded. </a:t>
            </a:r>
          </a:p>
          <a:p>
            <a:r>
              <a:rPr lang="it-IT" altLang="it-IT" sz="2000" dirty="0">
                <a:hlinkClick r:id="rId5"/>
              </a:rPr>
              <a:t>How to bulding lesson in moodle</a:t>
            </a:r>
            <a:endParaRPr lang="it-IT" altLang="it-IT" sz="2000" dirty="0"/>
          </a:p>
          <a:p>
            <a:r>
              <a:rPr lang="it-IT" altLang="it-IT" dirty="0"/>
              <a:t>Other simillar activity </a:t>
            </a:r>
            <a:r>
              <a:rPr lang="it-IT" altLang="it-IT" dirty="0">
                <a:hlinkClick r:id="rId6"/>
              </a:rPr>
              <a:t>SCORM</a:t>
            </a:r>
            <a:r>
              <a:rPr lang="it-IT" altLang="it-IT" dirty="0"/>
              <a:t> and </a:t>
            </a:r>
            <a:r>
              <a:rPr lang="it-IT" altLang="it-IT" dirty="0">
                <a:hlinkClick r:id="rId7"/>
              </a:rPr>
              <a:t>h5p</a:t>
            </a:r>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13</a:t>
            </a:fld>
            <a:endParaRPr lang="it-IT" altLang="it-IT"/>
          </a:p>
        </p:txBody>
      </p:sp>
      <p:pic>
        <p:nvPicPr>
          <p:cNvPr id="2" name="Online Media 1" title="Lesson: Adaptive Learning">
            <a:hlinkClick r:id="" action="ppaction://media"/>
            <a:extLst>
              <a:ext uri="{FF2B5EF4-FFF2-40B4-BE49-F238E27FC236}">
                <a16:creationId xmlns:a16="http://schemas.microsoft.com/office/drawing/2014/main" id="{89C7B930-BA65-4556-AAF1-44E30C625481}"/>
              </a:ext>
            </a:extLst>
          </p:cNvPr>
          <p:cNvPicPr>
            <a:picLocks noRot="1" noChangeAspect="1"/>
          </p:cNvPicPr>
          <p:nvPr>
            <a:videoFile r:link="rId1"/>
          </p:nvPr>
        </p:nvPicPr>
        <p:blipFill>
          <a:blip r:embed="rId8"/>
          <a:stretch>
            <a:fillRect/>
          </a:stretch>
        </p:blipFill>
        <p:spPr>
          <a:xfrm>
            <a:off x="8928596" y="3888159"/>
            <a:ext cx="2540000" cy="1435100"/>
          </a:xfrm>
          <a:prstGeom prst="rect">
            <a:avLst/>
          </a:prstGeom>
        </p:spPr>
      </p:pic>
      <p:pic>
        <p:nvPicPr>
          <p:cNvPr id="3" name="Online Media 2" title="Creating Effective Moodle Lessons">
            <a:hlinkClick r:id="" action="ppaction://media"/>
            <a:extLst>
              <a:ext uri="{FF2B5EF4-FFF2-40B4-BE49-F238E27FC236}">
                <a16:creationId xmlns:a16="http://schemas.microsoft.com/office/drawing/2014/main" id="{6018F9E8-6A57-457B-8661-722E2155A4F5}"/>
              </a:ext>
            </a:extLst>
          </p:cNvPr>
          <p:cNvPicPr>
            <a:picLocks noRot="1" noChangeAspect="1"/>
          </p:cNvPicPr>
          <p:nvPr>
            <a:videoFile r:link="rId2"/>
          </p:nvPr>
        </p:nvPicPr>
        <p:blipFill>
          <a:blip r:embed="rId9"/>
          <a:stretch>
            <a:fillRect/>
          </a:stretch>
        </p:blipFill>
        <p:spPr>
          <a:xfrm>
            <a:off x="6217831" y="5045075"/>
            <a:ext cx="2540000" cy="1435100"/>
          </a:xfrm>
          <a:prstGeom prst="rect">
            <a:avLst/>
          </a:prstGeom>
        </p:spPr>
      </p:pic>
      <p:pic>
        <p:nvPicPr>
          <p:cNvPr id="8" name="Picture 7">
            <a:extLst>
              <a:ext uri="{FF2B5EF4-FFF2-40B4-BE49-F238E27FC236}">
                <a16:creationId xmlns:a16="http://schemas.microsoft.com/office/drawing/2014/main" id="{2FC3F67A-4850-43A2-AE0A-F67A994982D4}"/>
              </a:ext>
            </a:extLst>
          </p:cNvPr>
          <p:cNvPicPr>
            <a:picLocks noChangeAspect="1"/>
          </p:cNvPicPr>
          <p:nvPr/>
        </p:nvPicPr>
        <p:blipFill>
          <a:blip r:embed="rId10"/>
          <a:stretch>
            <a:fillRect/>
          </a:stretch>
        </p:blipFill>
        <p:spPr>
          <a:xfrm>
            <a:off x="10028708" y="109824"/>
            <a:ext cx="1400175" cy="1247775"/>
          </a:xfrm>
          <a:prstGeom prst="rect">
            <a:avLst/>
          </a:prstGeom>
        </p:spPr>
      </p:pic>
    </p:spTree>
    <p:extLst>
      <p:ext uri="{BB962C8B-B14F-4D97-AF65-F5344CB8AC3E}">
        <p14:creationId xmlns:p14="http://schemas.microsoft.com/office/powerpoint/2010/main" val="2119671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2"/>
                </p:tgtEl>
              </p:cMediaNode>
            </p:video>
            <p:seq concurrent="1" nextAc="seek">
              <p:cTn id="12" restart="whenNotActive" fill="hold" evtFilter="cancelBubble" nodeType="interactiveSeq">
                <p:stCondLst>
                  <p:cond evt="onClick" delay="0">
                    <p:tgtEl>
                      <p:spTgt spid="2"/>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2"/>
                                        </p:tgtEl>
                                      </p:cBhvr>
                                    </p:cmd>
                                  </p:childTnLst>
                                </p:cTn>
                              </p:par>
                            </p:childTnLst>
                          </p:cTn>
                        </p:par>
                      </p:childTnLst>
                    </p:cTn>
                  </p:par>
                </p:childTnLst>
              </p:cTn>
              <p:nextCondLst>
                <p:cond evt="onClick" delay="0">
                  <p:tgtEl>
                    <p:spTgt spid="2"/>
                  </p:tgtEl>
                </p:cond>
              </p:nextCondLst>
            </p:seq>
            <p:video>
              <p:cMediaNode vol="80000">
                <p:cTn id="17" fill="hold" display="0">
                  <p:stCondLst>
                    <p:cond delay="indefinite"/>
                  </p:stCondLst>
                </p:cTn>
                <p:tgtEl>
                  <p:spTgt spid="3"/>
                </p:tgtEl>
              </p:cMediaNode>
            </p:video>
            <p:seq concurrent="1" nextAc="seek">
              <p:cTn id="18" restart="whenNotActive" fill="hold" evtFilter="cancelBubble" nodeType="interactiveSeq">
                <p:stCondLst>
                  <p:cond evt="onClick" delay="0">
                    <p:tgtEl>
                      <p:spTgt spid="3"/>
                    </p:tgtEl>
                  </p:cond>
                </p:stCondLst>
                <p:endSync evt="end" delay="0">
                  <p:rtn val="all"/>
                </p:endSync>
                <p:childTnLst>
                  <p:par>
                    <p:cTn id="19" fill="hold">
                      <p:stCondLst>
                        <p:cond delay="0"/>
                      </p:stCondLst>
                      <p:childTnLst>
                        <p:par>
                          <p:cTn id="20" fill="hold">
                            <p:stCondLst>
                              <p:cond delay="0"/>
                            </p:stCondLst>
                            <p:childTnLst>
                              <p:par>
                                <p:cTn id="21" presetID="2" presetClass="mediacall" presetSubtype="0" fill="hold" nodeType="clickEffect">
                                  <p:stCondLst>
                                    <p:cond delay="0"/>
                                  </p:stCondLst>
                                  <p:childTnLst>
                                    <p:cmd type="call" cmd="togglePause">
                                      <p:cBhvr>
                                        <p:cTn id="2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Forum</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en-US" altLang="it-IT" dirty="0"/>
              <a:t>The Forum activity allows students and teachers to exchange ideas by posting comments as part of a 'thread’. </a:t>
            </a:r>
          </a:p>
          <a:p>
            <a:pPr marL="342900" indent="-342900" defTabSz="914400">
              <a:buFont typeface="Arial" panose="020B0604020202020204" pitchFamily="34" charset="0"/>
              <a:buChar char="•"/>
            </a:pPr>
            <a:r>
              <a:rPr lang="en-US" altLang="it-IT" dirty="0"/>
              <a:t>Files such as images and media maybe included in forum posts</a:t>
            </a:r>
            <a:endParaRPr lang="it-IT" altLang="it-IT" dirty="0"/>
          </a:p>
          <a:p>
            <a:pPr marL="342900" indent="-342900" defTabSz="914400">
              <a:buFont typeface="Arial" panose="020B0604020202020204" pitchFamily="34" charset="0"/>
              <a:buChar char="•"/>
            </a:pPr>
            <a:r>
              <a:rPr lang="it-IT" altLang="it-IT" dirty="0"/>
              <a:t>Forum types:</a:t>
            </a:r>
          </a:p>
          <a:p>
            <a:pPr marL="791600" lvl="1" indent="-342900" defTabSz="914400">
              <a:buFont typeface="Arial" panose="020B0604020202020204" pitchFamily="34" charset="0"/>
              <a:buChar char="•"/>
            </a:pPr>
            <a:r>
              <a:rPr lang="it-IT" altLang="it-IT" dirty="0"/>
              <a:t>Standard forum for general use</a:t>
            </a:r>
          </a:p>
          <a:p>
            <a:pPr marL="791600" lvl="1" indent="-342900" defTabSz="914400">
              <a:buFont typeface="Arial" panose="020B0604020202020204" pitchFamily="34" charset="0"/>
              <a:buChar char="•"/>
            </a:pPr>
            <a:r>
              <a:rPr lang="it-IT" altLang="it-IT" dirty="0"/>
              <a:t>Single, simple discussion</a:t>
            </a:r>
          </a:p>
          <a:p>
            <a:pPr marL="791600" lvl="1" indent="-342900" defTabSz="914400">
              <a:buFont typeface="Arial" panose="020B0604020202020204" pitchFamily="34" charset="0"/>
              <a:buChar char="•"/>
            </a:pPr>
            <a:r>
              <a:rPr lang="it-IT" altLang="it-IT" dirty="0"/>
              <a:t>Question and Answer forum</a:t>
            </a:r>
          </a:p>
          <a:p>
            <a:pPr marL="791600" lvl="1" indent="-342900" defTabSz="914400">
              <a:buFont typeface="Arial" panose="020B0604020202020204" pitchFamily="34" charset="0"/>
              <a:buChar char="•"/>
            </a:pPr>
            <a:r>
              <a:rPr lang="en-US" altLang="it-IT" dirty="0"/>
              <a:t>Standard forum displayed in a blog-like format</a:t>
            </a:r>
          </a:p>
          <a:p>
            <a:pPr marL="342900" indent="-342900" defTabSz="914400">
              <a:buFont typeface="Arial" panose="020B0604020202020204" pitchFamily="34" charset="0"/>
              <a:buChar char="•"/>
            </a:pPr>
            <a:r>
              <a:rPr lang="it-IT" altLang="it-IT" dirty="0"/>
              <a:t>For more information about setting refer to </a:t>
            </a:r>
            <a:r>
              <a:rPr lang="it-IT" altLang="it-IT" dirty="0">
                <a:hlinkClick r:id="rId4"/>
              </a:rPr>
              <a:t>link1</a:t>
            </a:r>
            <a:r>
              <a:rPr lang="it-IT" altLang="it-IT" dirty="0"/>
              <a:t> and </a:t>
            </a:r>
            <a:r>
              <a:rPr lang="it-IT" altLang="it-IT" dirty="0">
                <a:hlinkClick r:id="rId5"/>
              </a:rPr>
              <a:t>link2</a:t>
            </a:r>
            <a:endParaRPr lang="it-IT" altLang="it-IT" dirty="0"/>
          </a:p>
          <a:p>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14</a:t>
            </a:fld>
            <a:endParaRPr lang="it-IT" altLang="it-IT"/>
          </a:p>
        </p:txBody>
      </p:sp>
      <p:pic>
        <p:nvPicPr>
          <p:cNvPr id="2" name="Online Media 1" title="Forum">
            <a:hlinkClick r:id="" action="ppaction://media"/>
            <a:extLst>
              <a:ext uri="{FF2B5EF4-FFF2-40B4-BE49-F238E27FC236}">
                <a16:creationId xmlns:a16="http://schemas.microsoft.com/office/drawing/2014/main" id="{02338E4B-8099-4D77-9FE5-0EFBEAFEEAB9}"/>
              </a:ext>
            </a:extLst>
          </p:cNvPr>
          <p:cNvPicPr>
            <a:picLocks noRot="1" noChangeAspect="1"/>
          </p:cNvPicPr>
          <p:nvPr>
            <a:videoFile r:link="rId1"/>
          </p:nvPr>
        </p:nvPicPr>
        <p:blipFill>
          <a:blip r:embed="rId6"/>
          <a:stretch>
            <a:fillRect/>
          </a:stretch>
        </p:blipFill>
        <p:spPr>
          <a:xfrm>
            <a:off x="8280524" y="3600127"/>
            <a:ext cx="2540000" cy="1435100"/>
          </a:xfrm>
          <a:prstGeom prst="rect">
            <a:avLst/>
          </a:prstGeom>
        </p:spPr>
      </p:pic>
      <p:pic>
        <p:nvPicPr>
          <p:cNvPr id="7" name="Picture 6">
            <a:extLst>
              <a:ext uri="{FF2B5EF4-FFF2-40B4-BE49-F238E27FC236}">
                <a16:creationId xmlns:a16="http://schemas.microsoft.com/office/drawing/2014/main" id="{F40EB421-502A-4247-906B-A52122E395AC}"/>
              </a:ext>
            </a:extLst>
          </p:cNvPr>
          <p:cNvPicPr>
            <a:picLocks noChangeAspect="1"/>
          </p:cNvPicPr>
          <p:nvPr/>
        </p:nvPicPr>
        <p:blipFill>
          <a:blip r:embed="rId7"/>
          <a:stretch>
            <a:fillRect/>
          </a:stretch>
        </p:blipFill>
        <p:spPr>
          <a:xfrm>
            <a:off x="10080724" y="154025"/>
            <a:ext cx="1247775" cy="1295400"/>
          </a:xfrm>
          <a:prstGeom prst="rect">
            <a:avLst/>
          </a:prstGeom>
        </p:spPr>
      </p:pic>
    </p:spTree>
    <p:extLst>
      <p:ext uri="{BB962C8B-B14F-4D97-AF65-F5344CB8AC3E}">
        <p14:creationId xmlns:p14="http://schemas.microsoft.com/office/powerpoint/2010/main" val="367195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Padlet</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en-US" altLang="it-IT" dirty="0"/>
              <a:t>Padlet is a collaborative bulletin board tool that allows teachers and students to share ideas and resources.</a:t>
            </a:r>
          </a:p>
          <a:p>
            <a:pPr marL="342900" indent="-342900" defTabSz="914400">
              <a:buFont typeface="Arial" panose="020B0604020202020204" pitchFamily="34" charset="0"/>
              <a:buChar char="•"/>
            </a:pPr>
            <a:r>
              <a:rPr lang="en-US" altLang="it-IT" dirty="0"/>
              <a:t>Padlet has a wide range of functionality and can allow users to share comments, links, YouTube videos, files, images, etc.</a:t>
            </a:r>
            <a:endParaRPr lang="it-IT" altLang="it-IT" dirty="0"/>
          </a:p>
          <a:p>
            <a:pPr marL="342900" indent="-342900" defTabSz="914400">
              <a:buFont typeface="Arial" panose="020B0604020202020204" pitchFamily="34" charset="0"/>
              <a:buChar char="•"/>
            </a:pPr>
            <a:r>
              <a:rPr lang="it-IT" altLang="it-IT" dirty="0"/>
              <a:t>Teacher can </a:t>
            </a:r>
            <a:r>
              <a:rPr lang="en-US" altLang="it-IT" dirty="0"/>
              <a:t>create a </a:t>
            </a:r>
            <a:r>
              <a:rPr lang="en-US" altLang="it-IT" dirty="0" err="1"/>
              <a:t>padlet</a:t>
            </a:r>
            <a:r>
              <a:rPr lang="en-US" altLang="it-IT" dirty="0"/>
              <a:t> and export it , then Embed in label or page activity in </a:t>
            </a:r>
            <a:r>
              <a:rPr lang="en-US" altLang="it-IT" dirty="0" err="1"/>
              <a:t>moodle</a:t>
            </a:r>
            <a:endParaRPr lang="en-US" altLang="it-IT" dirty="0"/>
          </a:p>
          <a:p>
            <a:pPr marL="342900" indent="-342900" defTabSz="914400">
              <a:buFont typeface="Arial" panose="020B0604020202020204" pitchFamily="34" charset="0"/>
              <a:buChar char="•"/>
            </a:pPr>
            <a:r>
              <a:rPr lang="en-US" altLang="it-IT" dirty="0"/>
              <a:t>Create account on https://padlet.com</a:t>
            </a:r>
            <a:endParaRPr lang="it-IT" altLang="it-IT" dirty="0"/>
          </a:p>
          <a:p>
            <a:pPr marL="342900" indent="-342900" defTabSz="914400">
              <a:buFont typeface="Arial" panose="020B0604020202020204" pitchFamily="34" charset="0"/>
              <a:buChar char="•"/>
            </a:pPr>
            <a:r>
              <a:rPr lang="it-IT" altLang="it-IT" dirty="0">
                <a:hlinkClick r:id="rId4"/>
              </a:rPr>
              <a:t>Padlet Tour</a:t>
            </a:r>
            <a:endParaRPr lang="it-IT" altLang="it-IT" dirty="0"/>
          </a:p>
          <a:p>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15</a:t>
            </a:fld>
            <a:endParaRPr lang="it-IT" altLang="it-IT"/>
          </a:p>
        </p:txBody>
      </p:sp>
      <p:pic>
        <p:nvPicPr>
          <p:cNvPr id="2" name="Online Media 1" title="How to use Padlet in the Classroom - Padlet Tutorial">
            <a:hlinkClick r:id="" action="ppaction://media"/>
            <a:extLst>
              <a:ext uri="{FF2B5EF4-FFF2-40B4-BE49-F238E27FC236}">
                <a16:creationId xmlns:a16="http://schemas.microsoft.com/office/drawing/2014/main" id="{0B2664CF-ABBC-4F6E-B9E2-93059B6C9179}"/>
              </a:ext>
            </a:extLst>
          </p:cNvPr>
          <p:cNvPicPr>
            <a:picLocks noRot="1" noChangeAspect="1"/>
          </p:cNvPicPr>
          <p:nvPr>
            <a:videoFile r:link="rId1"/>
          </p:nvPr>
        </p:nvPicPr>
        <p:blipFill>
          <a:blip r:embed="rId5"/>
          <a:stretch>
            <a:fillRect/>
          </a:stretch>
        </p:blipFill>
        <p:spPr>
          <a:xfrm>
            <a:off x="7776468" y="3533783"/>
            <a:ext cx="2540000" cy="1435100"/>
          </a:xfrm>
          <a:prstGeom prst="rect">
            <a:avLst/>
          </a:prstGeom>
        </p:spPr>
      </p:pic>
    </p:spTree>
    <p:extLst>
      <p:ext uri="{BB962C8B-B14F-4D97-AF65-F5344CB8AC3E}">
        <p14:creationId xmlns:p14="http://schemas.microsoft.com/office/powerpoint/2010/main" val="25430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Assignment</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en-US" altLang="it-IT" dirty="0"/>
              <a:t>Assignments allow students to submit work to their teacher for grading</a:t>
            </a:r>
          </a:p>
          <a:p>
            <a:pPr marL="342900" indent="-342900" defTabSz="914400">
              <a:buFont typeface="Arial" panose="020B0604020202020204" pitchFamily="34" charset="0"/>
              <a:buChar char="•"/>
            </a:pPr>
            <a:r>
              <a:rPr lang="en-US" altLang="it-IT" sz="2000" dirty="0"/>
              <a:t>The work may be text typed online or uploaded files of any type the teacher’s device can read.</a:t>
            </a:r>
          </a:p>
          <a:p>
            <a:pPr marL="342900" indent="-342900" defTabSz="914400">
              <a:buFont typeface="Arial" panose="020B0604020202020204" pitchFamily="34" charset="0"/>
              <a:buChar char="•"/>
            </a:pPr>
            <a:r>
              <a:rPr lang="en-US" altLang="it-IT" sz="2000" dirty="0"/>
              <a:t>Students may submit as individuals or in groups.</a:t>
            </a:r>
          </a:p>
          <a:p>
            <a:pPr marL="342900" indent="-342900" defTabSz="914400">
              <a:buFont typeface="Arial" panose="020B0604020202020204" pitchFamily="34" charset="0"/>
              <a:buChar char="•"/>
            </a:pPr>
            <a:r>
              <a:rPr lang="en-US" altLang="it-IT" sz="2000" dirty="0"/>
              <a:t>If comments are enabled site-wide, students will be able to add submission comments</a:t>
            </a:r>
          </a:p>
          <a:p>
            <a:pPr marL="342900" indent="-342900" defTabSz="914400">
              <a:buFont typeface="Arial" panose="020B0604020202020204" pitchFamily="34" charset="0"/>
              <a:buChar char="•"/>
            </a:pPr>
            <a:r>
              <a:rPr lang="en-US" altLang="it-IT" dirty="0"/>
              <a:t>Teacher can grade students' work anonymously</a:t>
            </a:r>
          </a:p>
          <a:p>
            <a:pPr marL="342900" indent="-342900" defTabSz="914400">
              <a:buFont typeface="Arial" panose="020B0604020202020204" pitchFamily="34" charset="0"/>
              <a:buChar char="•"/>
            </a:pPr>
            <a:r>
              <a:rPr lang="en-US" altLang="it-IT" sz="2000" dirty="0"/>
              <a:t>Teacher can read and grade student assignments offline</a:t>
            </a:r>
          </a:p>
          <a:p>
            <a:pPr marL="342900" indent="-342900" defTabSz="914400">
              <a:buFont typeface="Arial" panose="020B0604020202020204" pitchFamily="34" charset="0"/>
              <a:buChar char="•"/>
            </a:pPr>
            <a:r>
              <a:rPr lang="it-IT" altLang="it-IT" dirty="0"/>
              <a:t>For more information about setting refer to </a:t>
            </a:r>
            <a:r>
              <a:rPr lang="it-IT" altLang="it-IT" dirty="0">
                <a:hlinkClick r:id="rId4"/>
              </a:rPr>
              <a:t>link</a:t>
            </a:r>
            <a:endParaRPr lang="it-IT" altLang="it-IT" dirty="0"/>
          </a:p>
          <a:p>
            <a:pPr marL="0" indent="0" defTabSz="914400">
              <a:buNone/>
            </a:pPr>
            <a:endParaRPr lang="en-US" altLang="it-IT" sz="2000" dirty="0"/>
          </a:p>
          <a:p>
            <a:pPr marL="342900" indent="-342900" defTabSz="914400">
              <a:buFont typeface="Arial" panose="020B0604020202020204" pitchFamily="34" charset="0"/>
              <a:buChar char="•"/>
            </a:pPr>
            <a:endParaRPr lang="en-US" altLang="it-IT" sz="2000" dirty="0"/>
          </a:p>
          <a:p>
            <a:pPr marL="342900" indent="-342900" defTabSz="914400">
              <a:buFont typeface="Arial" panose="020B0604020202020204" pitchFamily="34" charset="0"/>
              <a:buChar char="•"/>
            </a:pPr>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16</a:t>
            </a:fld>
            <a:endParaRPr lang="it-IT" altLang="it-IT"/>
          </a:p>
        </p:txBody>
      </p:sp>
      <p:pic>
        <p:nvPicPr>
          <p:cNvPr id="6" name="Picture 5">
            <a:extLst>
              <a:ext uri="{FF2B5EF4-FFF2-40B4-BE49-F238E27FC236}">
                <a16:creationId xmlns:a16="http://schemas.microsoft.com/office/drawing/2014/main" id="{8F125783-3423-4BD9-87B0-CCEC155A6AF0}"/>
              </a:ext>
            </a:extLst>
          </p:cNvPr>
          <p:cNvPicPr>
            <a:picLocks noChangeAspect="1"/>
          </p:cNvPicPr>
          <p:nvPr/>
        </p:nvPicPr>
        <p:blipFill>
          <a:blip r:embed="rId5"/>
          <a:stretch>
            <a:fillRect/>
          </a:stretch>
        </p:blipFill>
        <p:spPr>
          <a:xfrm>
            <a:off x="9810207" y="72041"/>
            <a:ext cx="1533525" cy="1381125"/>
          </a:xfrm>
          <a:prstGeom prst="rect">
            <a:avLst/>
          </a:prstGeom>
        </p:spPr>
      </p:pic>
      <p:pic>
        <p:nvPicPr>
          <p:cNvPr id="7" name="Online Media 6" title="Assignment">
            <a:hlinkClick r:id="" action="ppaction://media"/>
            <a:extLst>
              <a:ext uri="{FF2B5EF4-FFF2-40B4-BE49-F238E27FC236}">
                <a16:creationId xmlns:a16="http://schemas.microsoft.com/office/drawing/2014/main" id="{296DCB66-0047-42A4-B300-2CB9C9066BC8}"/>
              </a:ext>
            </a:extLst>
          </p:cNvPr>
          <p:cNvPicPr>
            <a:picLocks noRot="1" noChangeAspect="1"/>
          </p:cNvPicPr>
          <p:nvPr>
            <a:videoFile r:link="rId1"/>
          </p:nvPr>
        </p:nvPicPr>
        <p:blipFill>
          <a:blip r:embed="rId6"/>
          <a:stretch>
            <a:fillRect/>
          </a:stretch>
        </p:blipFill>
        <p:spPr>
          <a:xfrm>
            <a:off x="7831385" y="3839442"/>
            <a:ext cx="3490499" cy="1972132"/>
          </a:xfrm>
          <a:prstGeom prst="rect">
            <a:avLst/>
          </a:prstGeom>
        </p:spPr>
      </p:pic>
    </p:spTree>
    <p:extLst>
      <p:ext uri="{BB962C8B-B14F-4D97-AF65-F5344CB8AC3E}">
        <p14:creationId xmlns:p14="http://schemas.microsoft.com/office/powerpoint/2010/main" val="214875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Quiz</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en-US" altLang="it-IT" dirty="0"/>
              <a:t>The Quiz is a very powerful activity that can meet many teaching needs, from simple, multiple-choice knowledge tests to complex, self-assessment tasks with detailed feedback.</a:t>
            </a:r>
          </a:p>
          <a:p>
            <a:pPr marL="342900" indent="-342900" defTabSz="914400">
              <a:buFont typeface="Arial" panose="020B0604020202020204" pitchFamily="34" charset="0"/>
              <a:buChar char="•"/>
            </a:pPr>
            <a:r>
              <a:rPr lang="en-US" altLang="it-IT" dirty="0"/>
              <a:t>Questions are created and stored separately in a Question bank and can be reused in different quizzes</a:t>
            </a:r>
          </a:p>
          <a:p>
            <a:pPr marL="342900" indent="-342900" defTabSz="914400">
              <a:buFont typeface="Arial" panose="020B0604020202020204" pitchFamily="34" charset="0"/>
              <a:buChar char="•"/>
            </a:pPr>
            <a:r>
              <a:rPr lang="en-US" altLang="it-IT" dirty="0"/>
              <a:t>Teacher can choose multiple type of Question (multiple choice, matching, essay, short answer, Drag and drop, </a:t>
            </a:r>
            <a:r>
              <a:rPr lang="en-US" altLang="it-IT" dirty="0" err="1"/>
              <a:t>tru</a:t>
            </a:r>
            <a:r>
              <a:rPr lang="en-US" altLang="it-IT" dirty="0"/>
              <a:t>/false,…)  (</a:t>
            </a:r>
            <a:r>
              <a:rPr lang="en-US" altLang="it-IT" dirty="0">
                <a:hlinkClick r:id="rId4"/>
              </a:rPr>
              <a:t>for more detail</a:t>
            </a:r>
            <a:r>
              <a:rPr lang="en-US" altLang="it-IT" dirty="0"/>
              <a:t>)</a:t>
            </a:r>
          </a:p>
          <a:p>
            <a:pPr marL="342900" indent="-342900" defTabSz="914400">
              <a:buFont typeface="Arial" panose="020B0604020202020204" pitchFamily="34" charset="0"/>
              <a:buChar char="•"/>
            </a:pPr>
            <a:r>
              <a:rPr lang="en-US" altLang="it-IT" dirty="0"/>
              <a:t>can add random questions</a:t>
            </a:r>
          </a:p>
          <a:p>
            <a:pPr marL="342900" indent="-342900" defTabSz="914400">
              <a:buFont typeface="Arial" panose="020B0604020202020204" pitchFamily="34" charset="0"/>
              <a:buChar char="•"/>
            </a:pPr>
            <a:r>
              <a:rPr lang="en-US" altLang="it-IT" dirty="0"/>
              <a:t>Can randomize the order questions appear</a:t>
            </a:r>
          </a:p>
          <a:p>
            <a:pPr marL="342900" indent="-342900" defTabSz="914400">
              <a:buFont typeface="Arial" panose="020B0604020202020204" pitchFamily="34" charset="0"/>
              <a:buChar char="•"/>
            </a:pPr>
            <a:r>
              <a:rPr lang="en-US" altLang="it-IT" dirty="0"/>
              <a:t>Can make questions conditional upon other questions</a:t>
            </a:r>
          </a:p>
          <a:p>
            <a:pPr marL="342900" indent="-342900" defTabSz="914400">
              <a:buFont typeface="Arial" panose="020B0604020202020204" pitchFamily="34" charset="0"/>
              <a:buChar char="•"/>
            </a:pPr>
            <a:r>
              <a:rPr lang="en-US" altLang="it-IT" dirty="0"/>
              <a:t>Offers reports on: Grades report, response report,</a:t>
            </a:r>
          </a:p>
          <a:p>
            <a:pPr marL="0" indent="0" defTabSz="914400">
              <a:buNone/>
            </a:pPr>
            <a:r>
              <a:rPr lang="en-US" altLang="it-IT" dirty="0"/>
              <a:t>    statistics report, manual grading</a:t>
            </a:r>
            <a:endParaRPr lang="it-IT" altLang="it-IT" dirty="0"/>
          </a:p>
          <a:p>
            <a:pPr marL="342900" indent="-342900" defTabSz="914400">
              <a:buFont typeface="Arial" panose="020B0604020202020204" pitchFamily="34" charset="0"/>
              <a:buChar char="•"/>
            </a:pPr>
            <a:r>
              <a:rPr lang="it-IT" altLang="it-IT" dirty="0"/>
              <a:t>For more information click </a:t>
            </a:r>
            <a:r>
              <a:rPr lang="it-IT" altLang="it-IT" dirty="0">
                <a:hlinkClick r:id="rId5" action="ppaction://hlinkfile"/>
              </a:rPr>
              <a:t>here</a:t>
            </a:r>
            <a:endParaRPr lang="it-IT" altLang="it-IT" dirty="0"/>
          </a:p>
          <a:p>
            <a:pPr marL="342900" indent="-342900" defTabSz="914400">
              <a:buFont typeface="Arial" panose="020B0604020202020204" pitchFamily="34" charset="0"/>
              <a:buChar char="•"/>
            </a:pPr>
            <a:r>
              <a:rPr lang="it-IT" altLang="it-IT" dirty="0"/>
              <a:t>…</a:t>
            </a:r>
          </a:p>
          <a:p>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17</a:t>
            </a:fld>
            <a:endParaRPr lang="it-IT" altLang="it-IT"/>
          </a:p>
        </p:txBody>
      </p:sp>
      <p:pic>
        <p:nvPicPr>
          <p:cNvPr id="6" name="Picture 5">
            <a:extLst>
              <a:ext uri="{FF2B5EF4-FFF2-40B4-BE49-F238E27FC236}">
                <a16:creationId xmlns:a16="http://schemas.microsoft.com/office/drawing/2014/main" id="{2A89D8A8-8D67-4844-ACEC-F2B5855F5298}"/>
              </a:ext>
            </a:extLst>
          </p:cNvPr>
          <p:cNvPicPr>
            <a:picLocks noChangeAspect="1"/>
          </p:cNvPicPr>
          <p:nvPr/>
        </p:nvPicPr>
        <p:blipFill>
          <a:blip r:embed="rId6"/>
          <a:stretch>
            <a:fillRect/>
          </a:stretch>
        </p:blipFill>
        <p:spPr>
          <a:xfrm>
            <a:off x="9953082" y="53717"/>
            <a:ext cx="1247775" cy="1276350"/>
          </a:xfrm>
          <a:prstGeom prst="rect">
            <a:avLst/>
          </a:prstGeom>
        </p:spPr>
      </p:pic>
      <p:pic>
        <p:nvPicPr>
          <p:cNvPr id="7" name="Online Media 6" title="Quiz">
            <a:hlinkClick r:id="" action="ppaction://media"/>
            <a:extLst>
              <a:ext uri="{FF2B5EF4-FFF2-40B4-BE49-F238E27FC236}">
                <a16:creationId xmlns:a16="http://schemas.microsoft.com/office/drawing/2014/main" id="{9A93BD89-8A88-4FC4-8AF7-2971C142A436}"/>
              </a:ext>
            </a:extLst>
          </p:cNvPr>
          <p:cNvPicPr>
            <a:picLocks noRot="1" noChangeAspect="1"/>
          </p:cNvPicPr>
          <p:nvPr>
            <a:videoFile r:link="rId1"/>
          </p:nvPr>
        </p:nvPicPr>
        <p:blipFill>
          <a:blip r:embed="rId7"/>
          <a:stretch>
            <a:fillRect/>
          </a:stretch>
        </p:blipFill>
        <p:spPr>
          <a:xfrm>
            <a:off x="7776468" y="4183604"/>
            <a:ext cx="3672324" cy="2074863"/>
          </a:xfrm>
          <a:prstGeom prst="rect">
            <a:avLst/>
          </a:prstGeom>
        </p:spPr>
      </p:pic>
    </p:spTree>
    <p:extLst>
      <p:ext uri="{BB962C8B-B14F-4D97-AF65-F5344CB8AC3E}">
        <p14:creationId xmlns:p14="http://schemas.microsoft.com/office/powerpoint/2010/main" val="2757404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Wiki</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en-US" altLang="it-IT" dirty="0"/>
              <a:t>The </a:t>
            </a:r>
            <a:r>
              <a:rPr lang="en-US" altLang="it-IT" dirty="0" err="1"/>
              <a:t>WIki</a:t>
            </a:r>
            <a:r>
              <a:rPr lang="en-US" altLang="it-IT" dirty="0"/>
              <a:t> activity allows students to create a collaborative document by building pages together, similar to Wikipedia.</a:t>
            </a:r>
            <a:endParaRPr lang="it-IT" altLang="it-IT" dirty="0"/>
          </a:p>
          <a:p>
            <a:pPr marL="342900" indent="-342900" defTabSz="914400">
              <a:buFont typeface="Arial" panose="020B0604020202020204" pitchFamily="34" charset="0"/>
              <a:buChar char="•"/>
            </a:pPr>
            <a:r>
              <a:rPr lang="en-US" altLang="it-IT" dirty="0"/>
              <a:t>Wikis have many uses, such as:</a:t>
            </a:r>
          </a:p>
          <a:p>
            <a:pPr marL="791600" lvl="1" indent="-342900" defTabSz="914400">
              <a:buFont typeface="Arial" panose="020B0604020202020204" pitchFamily="34" charset="0"/>
              <a:buChar char="•"/>
            </a:pPr>
            <a:r>
              <a:rPr lang="en-US" altLang="it-IT" dirty="0"/>
              <a:t>For group lecture notes or study guides</a:t>
            </a:r>
          </a:p>
          <a:p>
            <a:pPr marL="791600" lvl="1" indent="-342900" defTabSz="914400">
              <a:buFont typeface="Arial" panose="020B0604020202020204" pitchFamily="34" charset="0"/>
              <a:buChar char="•"/>
            </a:pPr>
            <a:r>
              <a:rPr lang="en-US" altLang="it-IT" dirty="0"/>
              <a:t>For students to collaboratively author an online book, creating content on a topic set by their tutor</a:t>
            </a:r>
          </a:p>
          <a:p>
            <a:pPr marL="791600" lvl="1" indent="-342900" defTabSz="914400">
              <a:buFont typeface="Arial" panose="020B0604020202020204" pitchFamily="34" charset="0"/>
              <a:buChar char="•"/>
            </a:pPr>
            <a:r>
              <a:rPr lang="en-US" altLang="it-IT" dirty="0"/>
              <a:t>For collaborative storytelling or poetry creation, where each participant writes a line or verse</a:t>
            </a:r>
          </a:p>
          <a:p>
            <a:pPr marL="791600" lvl="1" indent="-342900" defTabSz="914400">
              <a:buFont typeface="Arial" panose="020B0604020202020204" pitchFamily="34" charset="0"/>
              <a:buChar char="•"/>
            </a:pPr>
            <a:r>
              <a:rPr lang="en-US" altLang="it-IT" dirty="0"/>
              <a:t>As a personal journal for examination notes or revision (using an individual wiki)</a:t>
            </a:r>
            <a:r>
              <a:rPr lang="it-IT" altLang="it-IT" dirty="0"/>
              <a:t>…</a:t>
            </a:r>
          </a:p>
          <a:p>
            <a:r>
              <a:rPr lang="it-IT" altLang="it-IT" sz="2000" dirty="0"/>
              <a:t>For more information click </a:t>
            </a:r>
            <a:r>
              <a:rPr lang="it-IT" altLang="it-IT" sz="2000" dirty="0">
                <a:hlinkClick r:id="rId4"/>
              </a:rPr>
              <a:t>here</a:t>
            </a:r>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18</a:t>
            </a:fld>
            <a:endParaRPr lang="it-IT" altLang="it-IT"/>
          </a:p>
        </p:txBody>
      </p:sp>
      <p:pic>
        <p:nvPicPr>
          <p:cNvPr id="3" name="Picture 2">
            <a:extLst>
              <a:ext uri="{FF2B5EF4-FFF2-40B4-BE49-F238E27FC236}">
                <a16:creationId xmlns:a16="http://schemas.microsoft.com/office/drawing/2014/main" id="{08F6E56A-9163-4D86-AB06-B77D094485CA}"/>
              </a:ext>
            </a:extLst>
          </p:cNvPr>
          <p:cNvPicPr>
            <a:picLocks noChangeAspect="1"/>
          </p:cNvPicPr>
          <p:nvPr/>
        </p:nvPicPr>
        <p:blipFill>
          <a:blip r:embed="rId5"/>
          <a:stretch>
            <a:fillRect/>
          </a:stretch>
        </p:blipFill>
        <p:spPr>
          <a:xfrm>
            <a:off x="10239852" y="113303"/>
            <a:ext cx="1257300" cy="1333500"/>
          </a:xfrm>
          <a:prstGeom prst="rect">
            <a:avLst/>
          </a:prstGeom>
        </p:spPr>
      </p:pic>
      <p:pic>
        <p:nvPicPr>
          <p:cNvPr id="5" name="Online Media 4" title="Wiki">
            <a:hlinkClick r:id="" action="ppaction://media"/>
            <a:extLst>
              <a:ext uri="{FF2B5EF4-FFF2-40B4-BE49-F238E27FC236}">
                <a16:creationId xmlns:a16="http://schemas.microsoft.com/office/drawing/2014/main" id="{4C35761D-DAE9-4150-8C85-0155967BB184}"/>
              </a:ext>
            </a:extLst>
          </p:cNvPr>
          <p:cNvPicPr>
            <a:picLocks noRot="1" noChangeAspect="1"/>
          </p:cNvPicPr>
          <p:nvPr>
            <a:videoFile r:link="rId1"/>
          </p:nvPr>
        </p:nvPicPr>
        <p:blipFill>
          <a:blip r:embed="rId6"/>
          <a:stretch>
            <a:fillRect/>
          </a:stretch>
        </p:blipFill>
        <p:spPr>
          <a:xfrm>
            <a:off x="8712572" y="4679245"/>
            <a:ext cx="2540000" cy="1435100"/>
          </a:xfrm>
          <a:prstGeom prst="rect">
            <a:avLst/>
          </a:prstGeom>
        </p:spPr>
      </p:pic>
    </p:spTree>
    <p:extLst>
      <p:ext uri="{BB962C8B-B14F-4D97-AF65-F5344CB8AC3E}">
        <p14:creationId xmlns:p14="http://schemas.microsoft.com/office/powerpoint/2010/main" val="221092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Workshop</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en-US" altLang="it-IT" dirty="0"/>
              <a:t>Workshop is a powerful peer assessment activity</a:t>
            </a:r>
            <a:endParaRPr lang="it-IT" altLang="it-IT" dirty="0"/>
          </a:p>
          <a:p>
            <a:pPr marL="342900" indent="-342900" defTabSz="914400">
              <a:buFont typeface="Arial" panose="020B0604020202020204" pitchFamily="34" charset="0"/>
              <a:buChar char="•"/>
            </a:pPr>
            <a:r>
              <a:rPr lang="it-IT" altLang="it-IT" dirty="0"/>
              <a:t>Workshop activity has five phases</a:t>
            </a:r>
          </a:p>
          <a:p>
            <a:pPr marL="791600" lvl="1" indent="-342900" defTabSz="914400">
              <a:buFont typeface="Arial" panose="020B0604020202020204" pitchFamily="34" charset="0"/>
              <a:buChar char="•"/>
            </a:pPr>
            <a:r>
              <a:rPr lang="it-IT" altLang="it-IT" dirty="0"/>
              <a:t>Setup phase</a:t>
            </a:r>
          </a:p>
          <a:p>
            <a:pPr marL="791600" lvl="1" indent="-342900" defTabSz="914400">
              <a:buFont typeface="Arial" panose="020B0604020202020204" pitchFamily="34" charset="0"/>
              <a:buChar char="•"/>
            </a:pPr>
            <a:r>
              <a:rPr lang="it-IT" altLang="it-IT" dirty="0"/>
              <a:t>Submission phase</a:t>
            </a:r>
          </a:p>
          <a:p>
            <a:pPr marL="791600" lvl="1" indent="-342900" defTabSz="914400">
              <a:buFont typeface="Arial" panose="020B0604020202020204" pitchFamily="34" charset="0"/>
              <a:buChar char="•"/>
            </a:pPr>
            <a:r>
              <a:rPr lang="it-IT" altLang="it-IT" dirty="0"/>
              <a:t>Assessment phase	</a:t>
            </a:r>
          </a:p>
          <a:p>
            <a:pPr marL="791600" lvl="1" indent="-342900" defTabSz="914400">
              <a:buFont typeface="Arial" panose="020B0604020202020204" pitchFamily="34" charset="0"/>
              <a:buChar char="•"/>
            </a:pPr>
            <a:r>
              <a:rPr lang="it-IT" altLang="it-IT" dirty="0"/>
              <a:t>Grading evaluation phase</a:t>
            </a:r>
          </a:p>
          <a:p>
            <a:pPr marL="791600" lvl="1" indent="-342900" defTabSz="914400">
              <a:buFont typeface="Arial" panose="020B0604020202020204" pitchFamily="34" charset="0"/>
              <a:buChar char="•"/>
            </a:pPr>
            <a:r>
              <a:rPr lang="it-IT" altLang="it-IT" dirty="0"/>
              <a:t>Closing the workshop</a:t>
            </a:r>
          </a:p>
          <a:p>
            <a:pPr marL="342900" indent="-342900" defTabSz="914400">
              <a:buFont typeface="Arial" panose="020B0604020202020204" pitchFamily="34" charset="0"/>
              <a:buChar char="•"/>
            </a:pPr>
            <a:r>
              <a:rPr lang="it-IT" altLang="it-IT" dirty="0"/>
              <a:t>Workshop grading</a:t>
            </a:r>
          </a:p>
          <a:p>
            <a:pPr marL="791600" lvl="1" indent="-342900" defTabSz="914400">
              <a:buFont typeface="Arial" panose="020B0604020202020204" pitchFamily="34" charset="0"/>
              <a:buChar char="•"/>
            </a:pPr>
            <a:r>
              <a:rPr lang="it-IT" altLang="it-IT" dirty="0"/>
              <a:t>Grade for submission</a:t>
            </a:r>
          </a:p>
          <a:p>
            <a:pPr marL="791600" lvl="1" indent="-342900" defTabSz="914400">
              <a:buFont typeface="Arial" panose="020B0604020202020204" pitchFamily="34" charset="0"/>
              <a:buChar char="•"/>
            </a:pPr>
            <a:r>
              <a:rPr lang="it-IT" altLang="it-IT" dirty="0"/>
              <a:t>Grade for assessment</a:t>
            </a:r>
          </a:p>
          <a:p>
            <a:pPr marL="1242533" lvl="2" indent="-342900" defTabSz="914400">
              <a:buFont typeface="Arial" panose="020B0604020202020204" pitchFamily="34" charset="0"/>
              <a:buChar char="•"/>
            </a:pPr>
            <a:r>
              <a:rPr lang="en-US" altLang="it-IT" dirty="0"/>
              <a:t>This grade (also known as grading grade) is calculated by the artificial intelligence hidden within the Workshop module as it tries to do a typical teacher's job.</a:t>
            </a:r>
            <a:endParaRPr lang="it-IT" altLang="it-IT" dirty="0"/>
          </a:p>
          <a:p>
            <a:pPr marL="342900" indent="-342900" defTabSz="914400">
              <a:buFont typeface="Arial" panose="020B0604020202020204" pitchFamily="34" charset="0"/>
              <a:buChar char="•"/>
            </a:pPr>
            <a:r>
              <a:rPr lang="it-IT" altLang="it-IT" dirty="0"/>
              <a:t>For more inforamtion click </a:t>
            </a:r>
            <a:r>
              <a:rPr lang="it-IT" altLang="it-IT" dirty="0">
                <a:hlinkClick r:id="rId4"/>
              </a:rPr>
              <a:t>here</a:t>
            </a:r>
            <a:endParaRPr lang="it-IT" altLang="it-IT" dirty="0"/>
          </a:p>
          <a:p>
            <a:pPr marL="342900" indent="-342900" defTabSz="914400">
              <a:buFont typeface="Arial" panose="020B0604020202020204" pitchFamily="34" charset="0"/>
              <a:buChar char="•"/>
            </a:pPr>
            <a:endParaRPr lang="it-IT" altLang="it-IT" dirty="0"/>
          </a:p>
          <a:p>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19</a:t>
            </a:fld>
            <a:endParaRPr lang="it-IT" altLang="it-IT"/>
          </a:p>
        </p:txBody>
      </p:sp>
      <p:pic>
        <p:nvPicPr>
          <p:cNvPr id="3" name="Picture 2">
            <a:extLst>
              <a:ext uri="{FF2B5EF4-FFF2-40B4-BE49-F238E27FC236}">
                <a16:creationId xmlns:a16="http://schemas.microsoft.com/office/drawing/2014/main" id="{399571AB-A47B-44E9-93EA-C7EADAE28B56}"/>
              </a:ext>
            </a:extLst>
          </p:cNvPr>
          <p:cNvPicPr>
            <a:picLocks noChangeAspect="1"/>
          </p:cNvPicPr>
          <p:nvPr/>
        </p:nvPicPr>
        <p:blipFill>
          <a:blip r:embed="rId5"/>
          <a:stretch>
            <a:fillRect/>
          </a:stretch>
        </p:blipFill>
        <p:spPr>
          <a:xfrm>
            <a:off x="10106065" y="63242"/>
            <a:ext cx="1400175" cy="1257300"/>
          </a:xfrm>
          <a:prstGeom prst="rect">
            <a:avLst/>
          </a:prstGeom>
        </p:spPr>
      </p:pic>
      <p:pic>
        <p:nvPicPr>
          <p:cNvPr id="5" name="Online Media 4" title="Workshop: Peer review">
            <a:hlinkClick r:id="" action="ppaction://media"/>
            <a:extLst>
              <a:ext uri="{FF2B5EF4-FFF2-40B4-BE49-F238E27FC236}">
                <a16:creationId xmlns:a16="http://schemas.microsoft.com/office/drawing/2014/main" id="{2F34069C-EEA1-4570-96F4-C37102621125}"/>
              </a:ext>
            </a:extLst>
          </p:cNvPr>
          <p:cNvPicPr>
            <a:picLocks noRot="1" noChangeAspect="1"/>
          </p:cNvPicPr>
          <p:nvPr>
            <a:videoFile r:link="rId1"/>
          </p:nvPr>
        </p:nvPicPr>
        <p:blipFill>
          <a:blip r:embed="rId6"/>
          <a:stretch>
            <a:fillRect/>
          </a:stretch>
        </p:blipFill>
        <p:spPr>
          <a:xfrm>
            <a:off x="7355663" y="2447999"/>
            <a:ext cx="3444625" cy="1946213"/>
          </a:xfrm>
          <a:prstGeom prst="rect">
            <a:avLst/>
          </a:prstGeom>
        </p:spPr>
      </p:pic>
    </p:spTree>
    <p:extLst>
      <p:ext uri="{BB962C8B-B14F-4D97-AF65-F5344CB8AC3E}">
        <p14:creationId xmlns:p14="http://schemas.microsoft.com/office/powerpoint/2010/main" val="2065480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it-IT" sz="3600" dirty="0">
                <a:solidFill>
                  <a:schemeClr val="tx1"/>
                </a:solidFill>
              </a:rPr>
              <a:t>Objectives</a:t>
            </a:r>
          </a:p>
        </p:txBody>
      </p:sp>
      <p:sp>
        <p:nvSpPr>
          <p:cNvPr id="2" name="Segnaposto contenuto 1"/>
          <p:cNvSpPr>
            <a:spLocks noGrp="1"/>
          </p:cNvSpPr>
          <p:nvPr>
            <p:ph idx="1"/>
          </p:nvPr>
        </p:nvSpPr>
        <p:spPr/>
        <p:txBody>
          <a:bodyPr/>
          <a:lstStyle/>
          <a:p>
            <a:r>
              <a:rPr lang="en-GB" altLang="it-IT" sz="2000" dirty="0"/>
              <a:t>The objectives of the lesson are:</a:t>
            </a:r>
          </a:p>
          <a:p>
            <a:pPr lvl="1"/>
            <a:r>
              <a:rPr lang="en-GB" sz="1800" i="1" dirty="0">
                <a:effectLst/>
                <a:latin typeface="Cambria" panose="02040503050406030204" pitchFamily="18" charset="0"/>
                <a:ea typeface="Times New Roman" panose="02020603050405020304" pitchFamily="18" charset="0"/>
                <a:cs typeface="Cambria" panose="02040503050406030204" pitchFamily="18" charset="0"/>
              </a:rPr>
              <a:t>To get acquainted with the synchronous activating methods and online tools in the online classroom to challenge students for better understanding</a:t>
            </a:r>
            <a:endParaRPr lang="en-GB" altLang="it-IT" sz="1800" dirty="0"/>
          </a:p>
          <a:p>
            <a:pPr lvl="1"/>
            <a:r>
              <a:rPr lang="en-GB" sz="1800" i="1" dirty="0">
                <a:effectLst/>
                <a:latin typeface="Cambria" panose="02040503050406030204" pitchFamily="18" charset="0"/>
                <a:ea typeface="Times New Roman" panose="02020603050405020304" pitchFamily="18" charset="0"/>
                <a:cs typeface="Cambria" panose="02040503050406030204" pitchFamily="18" charset="0"/>
              </a:rPr>
              <a:t>To learn asynchronous tools to activate students for deeper learning</a:t>
            </a:r>
            <a:endParaRPr lang="en-GB" altLang="it-IT" sz="1800" dirty="0"/>
          </a:p>
          <a:p>
            <a:pPr lvl="1"/>
            <a:r>
              <a:rPr lang="en-GB" sz="1800" i="1" dirty="0">
                <a:effectLst/>
                <a:latin typeface="Cambria" panose="02040503050406030204" pitchFamily="18" charset="0"/>
                <a:ea typeface="Times New Roman" panose="02020603050405020304" pitchFamily="18" charset="0"/>
                <a:cs typeface="Cambria" panose="02040503050406030204" pitchFamily="18" charset="0"/>
              </a:rPr>
              <a:t>How to help student to maintain their concentration and deepens learning towards the higher-level skills like critical thinking</a:t>
            </a:r>
          </a:p>
          <a:p>
            <a:pPr lvl="1"/>
            <a:r>
              <a:rPr lang="en-GB" sz="1800" i="1" dirty="0">
                <a:effectLst/>
                <a:latin typeface="Cambria" panose="02040503050406030204" pitchFamily="18" charset="0"/>
                <a:ea typeface="Times New Roman" panose="02020603050405020304" pitchFamily="18" charset="0"/>
                <a:cs typeface="Cambria" panose="02040503050406030204" pitchFamily="18" charset="0"/>
              </a:rPr>
              <a:t>To get acquainted with activating methods to increase the accuracy and enthusiasm of students in following the educational content</a:t>
            </a:r>
            <a:endParaRPr lang="en-GB" altLang="it-IT" sz="1800" dirty="0"/>
          </a:p>
          <a:p>
            <a:endParaRPr lang="en-GB" altLang="it-IT" sz="2000" dirty="0"/>
          </a:p>
          <a:p>
            <a:endParaRPr lang="it-IT" sz="2000" dirty="0"/>
          </a:p>
        </p:txBody>
      </p:sp>
      <p:sp>
        <p:nvSpPr>
          <p:cNvPr id="4" name="Slide Number Placeholder 3"/>
          <p:cNvSpPr>
            <a:spLocks noGrp="1"/>
          </p:cNvSpPr>
          <p:nvPr>
            <p:ph type="sldNum" sz="quarter" idx="10"/>
          </p:nvPr>
        </p:nvSpPr>
        <p:spPr/>
        <p:txBody>
          <a:bodyPr/>
          <a:lstStyle/>
          <a:p>
            <a:fld id="{616A675A-D075-40F0-825B-2C7A92A355BC}" type="slidenum">
              <a:rPr lang="it-IT" altLang="it-IT"/>
              <a:pPr/>
              <a:t>2</a:t>
            </a:fld>
            <a:endParaRPr lang="it-IT" altLang="it-IT" dirty="0"/>
          </a:p>
        </p:txBody>
      </p:sp>
    </p:spTree>
    <p:extLst>
      <p:ext uri="{BB962C8B-B14F-4D97-AF65-F5344CB8AC3E}">
        <p14:creationId xmlns:p14="http://schemas.microsoft.com/office/powerpoint/2010/main" val="738687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Glossary</a:t>
            </a:r>
          </a:p>
        </p:txBody>
      </p:sp>
      <p:sp>
        <p:nvSpPr>
          <p:cNvPr id="14339" name="Rectangle 3"/>
          <p:cNvSpPr>
            <a:spLocks noGrp="1" noChangeArrowheads="1"/>
          </p:cNvSpPr>
          <p:nvPr>
            <p:ph idx="1"/>
          </p:nvPr>
        </p:nvSpPr>
        <p:spPr>
          <a:xfrm>
            <a:off x="1003965" y="1322857"/>
            <a:ext cx="9505056" cy="4276991"/>
          </a:xfrm>
        </p:spPr>
        <p:txBody>
          <a:bodyPr/>
          <a:lstStyle/>
          <a:p>
            <a:pPr marL="342900" indent="-342900" defTabSz="914400">
              <a:buFont typeface="Arial" panose="020B0604020202020204" pitchFamily="34" charset="0"/>
              <a:buChar char="•"/>
            </a:pPr>
            <a:r>
              <a:rPr lang="en-US" altLang="it-IT" dirty="0"/>
              <a:t>The Glossary activity allows participants to create and maintain a list of definitions, like a dictionary.</a:t>
            </a:r>
            <a:endParaRPr lang="it-IT" altLang="it-IT" dirty="0"/>
          </a:p>
          <a:p>
            <a:pPr marL="342900" indent="-342900" defTabSz="914400">
              <a:buFont typeface="Arial" panose="020B0604020202020204" pitchFamily="34" charset="0"/>
              <a:buChar char="•"/>
            </a:pPr>
            <a:r>
              <a:rPr lang="en-US" altLang="it-IT" dirty="0"/>
              <a:t>The Glossary auto-linking filter will highlight any word in the course which is located in the Glossary.</a:t>
            </a:r>
          </a:p>
          <a:p>
            <a:pPr marL="342900" indent="-342900" defTabSz="914400">
              <a:buFont typeface="Arial" panose="020B0604020202020204" pitchFamily="34" charset="0"/>
              <a:buChar char="•"/>
            </a:pPr>
            <a:r>
              <a:rPr lang="en-US" altLang="it-IT" dirty="0"/>
              <a:t>The random glossary block can be used to display random entries from a glossary</a:t>
            </a:r>
          </a:p>
          <a:p>
            <a:pPr marL="342900" indent="-342900" defTabSz="914400">
              <a:buFont typeface="Arial" panose="020B0604020202020204" pitchFamily="34" charset="0"/>
              <a:buChar char="•"/>
            </a:pPr>
            <a:r>
              <a:rPr lang="en-US" altLang="it-IT" dirty="0"/>
              <a:t>Glossaries have many uses, such as</a:t>
            </a:r>
          </a:p>
          <a:p>
            <a:pPr marL="791600" lvl="1" indent="-342900" defTabSz="914400">
              <a:buFont typeface="Arial" panose="020B0604020202020204" pitchFamily="34" charset="0"/>
              <a:buChar char="•"/>
            </a:pPr>
            <a:r>
              <a:rPr lang="en-US" altLang="it-IT" dirty="0"/>
              <a:t>A collaborative bank of key terms</a:t>
            </a:r>
          </a:p>
          <a:p>
            <a:pPr marL="791600" lvl="1" indent="-342900" defTabSz="914400">
              <a:buFont typeface="Arial" panose="020B0604020202020204" pitchFamily="34" charset="0"/>
              <a:buChar char="•"/>
            </a:pPr>
            <a:r>
              <a:rPr lang="en-US" altLang="it-IT" dirty="0"/>
              <a:t>A ‘getting to know you’ space where new students add </a:t>
            </a:r>
          </a:p>
          <a:p>
            <a:pPr marL="448700" lvl="1" indent="0" defTabSz="914400">
              <a:buNone/>
            </a:pPr>
            <a:r>
              <a:rPr lang="en-US" altLang="it-IT" dirty="0"/>
              <a:t>     their name and personal details</a:t>
            </a:r>
          </a:p>
          <a:p>
            <a:pPr marL="791600" lvl="1" indent="-342900" defTabSz="914400">
              <a:buFont typeface="Arial" panose="020B0604020202020204" pitchFamily="34" charset="0"/>
              <a:buChar char="•"/>
            </a:pPr>
            <a:r>
              <a:rPr lang="en-US" altLang="it-IT" dirty="0"/>
              <a:t>A ‘handy tips’ resource of best practice in a practical subject</a:t>
            </a:r>
          </a:p>
          <a:p>
            <a:pPr marL="791600" lvl="1" indent="-342900" defTabSz="914400">
              <a:buFont typeface="Arial" panose="020B0604020202020204" pitchFamily="34" charset="0"/>
              <a:buChar char="•"/>
            </a:pPr>
            <a:r>
              <a:rPr lang="en-US" altLang="it-IT" dirty="0"/>
              <a:t>A sharing area of useful videos, images or sound files</a:t>
            </a:r>
          </a:p>
          <a:p>
            <a:pPr marL="791600" lvl="1" indent="-342900" defTabSz="914400">
              <a:buFont typeface="Arial" panose="020B0604020202020204" pitchFamily="34" charset="0"/>
              <a:buChar char="•"/>
            </a:pPr>
            <a:r>
              <a:rPr lang="en-US" altLang="it-IT" dirty="0"/>
              <a:t>A revision resource of facts to remember</a:t>
            </a:r>
          </a:p>
          <a:p>
            <a:pPr marL="342900" indent="-342900" defTabSz="914400">
              <a:buFont typeface="Arial" panose="020B0604020202020204" pitchFamily="34" charset="0"/>
              <a:buChar char="•"/>
            </a:pPr>
            <a:r>
              <a:rPr lang="en-US" altLang="it-IT" dirty="0"/>
              <a:t>For more information click </a:t>
            </a:r>
            <a:r>
              <a:rPr lang="en-US" altLang="it-IT" dirty="0">
                <a:hlinkClick r:id="rId4"/>
              </a:rPr>
              <a:t>here</a:t>
            </a:r>
            <a:endParaRPr lang="it-IT" altLang="it-IT" dirty="0"/>
          </a:p>
          <a:p>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20</a:t>
            </a:fld>
            <a:endParaRPr lang="it-IT" altLang="it-IT"/>
          </a:p>
        </p:txBody>
      </p:sp>
      <p:pic>
        <p:nvPicPr>
          <p:cNvPr id="3" name="Picture 2">
            <a:extLst>
              <a:ext uri="{FF2B5EF4-FFF2-40B4-BE49-F238E27FC236}">
                <a16:creationId xmlns:a16="http://schemas.microsoft.com/office/drawing/2014/main" id="{182915B1-89AD-4FB1-9341-761C0B7FE326}"/>
              </a:ext>
            </a:extLst>
          </p:cNvPr>
          <p:cNvPicPr>
            <a:picLocks noChangeAspect="1"/>
          </p:cNvPicPr>
          <p:nvPr/>
        </p:nvPicPr>
        <p:blipFill>
          <a:blip r:embed="rId5"/>
          <a:stretch>
            <a:fillRect/>
          </a:stretch>
        </p:blipFill>
        <p:spPr>
          <a:xfrm>
            <a:off x="10008716" y="0"/>
            <a:ext cx="1400175" cy="1628775"/>
          </a:xfrm>
          <a:prstGeom prst="rect">
            <a:avLst/>
          </a:prstGeom>
        </p:spPr>
      </p:pic>
      <p:pic>
        <p:nvPicPr>
          <p:cNvPr id="5" name="Online Media 4" title="Glossary">
            <a:hlinkClick r:id="" action="ppaction://media"/>
            <a:extLst>
              <a:ext uri="{FF2B5EF4-FFF2-40B4-BE49-F238E27FC236}">
                <a16:creationId xmlns:a16="http://schemas.microsoft.com/office/drawing/2014/main" id="{FDFB032B-27D2-4155-9F40-AEDCF422AFD1}"/>
              </a:ext>
            </a:extLst>
          </p:cNvPr>
          <p:cNvPicPr>
            <a:picLocks noRot="1" noChangeAspect="1"/>
          </p:cNvPicPr>
          <p:nvPr>
            <a:videoFile r:link="rId1"/>
          </p:nvPr>
        </p:nvPicPr>
        <p:blipFill>
          <a:blip r:embed="rId6"/>
          <a:stretch>
            <a:fillRect/>
          </a:stretch>
        </p:blipFill>
        <p:spPr>
          <a:xfrm>
            <a:off x="8124457" y="3744143"/>
            <a:ext cx="3284434" cy="1855705"/>
          </a:xfrm>
          <a:prstGeom prst="rect">
            <a:avLst/>
          </a:prstGeom>
        </p:spPr>
      </p:pic>
    </p:spTree>
    <p:extLst>
      <p:ext uri="{BB962C8B-B14F-4D97-AF65-F5344CB8AC3E}">
        <p14:creationId xmlns:p14="http://schemas.microsoft.com/office/powerpoint/2010/main" val="115189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Game</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en-US" b="0" i="0" dirty="0">
                <a:solidFill>
                  <a:srgbClr val="212121"/>
                </a:solidFill>
                <a:effectLst/>
                <a:latin typeface="Open Sans" panose="020B0606030504020204" pitchFamily="34" charset="0"/>
              </a:rPr>
              <a:t>The game activity module makes use of questions, quizzes and glossaries to create offer a variety of interactive games</a:t>
            </a:r>
          </a:p>
          <a:p>
            <a:pPr marL="342900" indent="-342900" defTabSz="914400">
              <a:buFont typeface="Arial" panose="020B0604020202020204" pitchFamily="34" charset="0"/>
              <a:buChar char="•"/>
            </a:pPr>
            <a:r>
              <a:rPr lang="en-US" altLang="it-IT" dirty="0"/>
              <a:t>The games are:</a:t>
            </a:r>
          </a:p>
          <a:p>
            <a:pPr marL="791600" lvl="1" indent="-342900" defTabSz="914400">
              <a:buFont typeface="Arial" panose="020B0604020202020204" pitchFamily="34" charset="0"/>
              <a:buChar char="•"/>
            </a:pPr>
            <a:r>
              <a:rPr lang="en-US" altLang="it-IT" dirty="0"/>
              <a:t>hangman</a:t>
            </a:r>
          </a:p>
          <a:p>
            <a:pPr marL="791600" lvl="1" indent="-342900" defTabSz="914400">
              <a:buFont typeface="Arial" panose="020B0604020202020204" pitchFamily="34" charset="0"/>
              <a:buChar char="•"/>
            </a:pPr>
            <a:r>
              <a:rPr lang="en-US" altLang="it-IT" dirty="0"/>
              <a:t>crossword</a:t>
            </a:r>
          </a:p>
          <a:p>
            <a:pPr marL="791600" lvl="1" indent="-342900" defTabSz="914400">
              <a:buFont typeface="Arial" panose="020B0604020202020204" pitchFamily="34" charset="0"/>
              <a:buChar char="•"/>
            </a:pPr>
            <a:r>
              <a:rPr lang="en-US" altLang="it-IT" dirty="0" err="1"/>
              <a:t>cryptex</a:t>
            </a:r>
            <a:endParaRPr lang="en-US" altLang="it-IT" dirty="0"/>
          </a:p>
          <a:p>
            <a:pPr marL="791600" lvl="1" indent="-342900" defTabSz="914400">
              <a:buFont typeface="Arial" panose="020B0604020202020204" pitchFamily="34" charset="0"/>
              <a:buChar char="•"/>
            </a:pPr>
            <a:r>
              <a:rPr lang="en-US" altLang="it-IT" dirty="0"/>
              <a:t>millionaire</a:t>
            </a:r>
          </a:p>
          <a:p>
            <a:pPr marL="791600" lvl="1" indent="-342900" defTabSz="914400">
              <a:buFont typeface="Arial" panose="020B0604020202020204" pitchFamily="34" charset="0"/>
              <a:buChar char="•"/>
            </a:pPr>
            <a:r>
              <a:rPr lang="en-US" altLang="it-IT" dirty="0"/>
              <a:t>sudoku</a:t>
            </a:r>
          </a:p>
          <a:p>
            <a:pPr marL="791600" lvl="1" indent="-342900" defTabSz="914400">
              <a:buFont typeface="Arial" panose="020B0604020202020204" pitchFamily="34" charset="0"/>
              <a:buChar char="•"/>
            </a:pPr>
            <a:r>
              <a:rPr lang="en-US" altLang="it-IT" dirty="0"/>
              <a:t>Snakes and Ladders</a:t>
            </a:r>
          </a:p>
          <a:p>
            <a:pPr marL="791600" lvl="1" indent="-342900" defTabSz="914400">
              <a:buFont typeface="Arial" panose="020B0604020202020204" pitchFamily="34" charset="0"/>
              <a:buChar char="•"/>
            </a:pPr>
            <a:r>
              <a:rPr lang="en-US" altLang="it-IT" dirty="0"/>
              <a:t>The hidden picture</a:t>
            </a:r>
          </a:p>
          <a:p>
            <a:pPr marL="791600" lvl="1" indent="-342900" defTabSz="914400">
              <a:buFont typeface="Arial" panose="020B0604020202020204" pitchFamily="34" charset="0"/>
              <a:buChar char="•"/>
            </a:pPr>
            <a:r>
              <a:rPr lang="en-US" altLang="it-IT" dirty="0"/>
              <a:t>Book with questions</a:t>
            </a:r>
            <a:endParaRPr lang="it-IT" altLang="it-IT" dirty="0"/>
          </a:p>
          <a:p>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21</a:t>
            </a:fld>
            <a:endParaRPr lang="it-IT" altLang="it-IT"/>
          </a:p>
        </p:txBody>
      </p:sp>
      <p:pic>
        <p:nvPicPr>
          <p:cNvPr id="3" name="Picture 2">
            <a:extLst>
              <a:ext uri="{FF2B5EF4-FFF2-40B4-BE49-F238E27FC236}">
                <a16:creationId xmlns:a16="http://schemas.microsoft.com/office/drawing/2014/main" id="{26D38E2D-4A20-47C5-B699-2BE0C118E230}"/>
              </a:ext>
            </a:extLst>
          </p:cNvPr>
          <p:cNvPicPr>
            <a:picLocks noChangeAspect="1"/>
          </p:cNvPicPr>
          <p:nvPr/>
        </p:nvPicPr>
        <p:blipFill>
          <a:blip r:embed="rId4"/>
          <a:stretch>
            <a:fillRect/>
          </a:stretch>
        </p:blipFill>
        <p:spPr>
          <a:xfrm>
            <a:off x="9762224" y="-6425"/>
            <a:ext cx="1614488" cy="1390650"/>
          </a:xfrm>
          <a:prstGeom prst="rect">
            <a:avLst/>
          </a:prstGeom>
        </p:spPr>
      </p:pic>
      <p:pic>
        <p:nvPicPr>
          <p:cNvPr id="5" name="Online Media 4" title="Moodle game module">
            <a:hlinkClick r:id="" action="ppaction://media"/>
            <a:extLst>
              <a:ext uri="{FF2B5EF4-FFF2-40B4-BE49-F238E27FC236}">
                <a16:creationId xmlns:a16="http://schemas.microsoft.com/office/drawing/2014/main" id="{DDD1B0A2-4B40-4028-8524-EB52AD03D94D}"/>
              </a:ext>
            </a:extLst>
          </p:cNvPr>
          <p:cNvPicPr>
            <a:picLocks noRot="1" noChangeAspect="1"/>
          </p:cNvPicPr>
          <p:nvPr>
            <a:videoFile r:link="rId1"/>
          </p:nvPr>
        </p:nvPicPr>
        <p:blipFill>
          <a:blip r:embed="rId5"/>
          <a:stretch>
            <a:fillRect/>
          </a:stretch>
        </p:blipFill>
        <p:spPr>
          <a:xfrm>
            <a:off x="6048276" y="2359842"/>
            <a:ext cx="4916264" cy="3687198"/>
          </a:xfrm>
          <a:prstGeom prst="rect">
            <a:avLst/>
          </a:prstGeom>
        </p:spPr>
      </p:pic>
    </p:spTree>
    <p:extLst>
      <p:ext uri="{BB962C8B-B14F-4D97-AF65-F5344CB8AC3E}">
        <p14:creationId xmlns:p14="http://schemas.microsoft.com/office/powerpoint/2010/main" val="213614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Feedback</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en-US" altLang="it-IT" dirty="0"/>
              <a:t>The Feedback activity allows you to create and conduct surveys to collect feedback.</a:t>
            </a:r>
            <a:endParaRPr lang="it-IT" altLang="it-IT" dirty="0"/>
          </a:p>
          <a:p>
            <a:pPr marL="342900" indent="-342900" defTabSz="914400">
              <a:buFont typeface="Arial" panose="020B0604020202020204" pitchFamily="34" charset="0"/>
              <a:buChar char="•"/>
            </a:pPr>
            <a:r>
              <a:rPr lang="en-US" altLang="it-IT" dirty="0"/>
              <a:t>The Feedback activity is ideal for course or teacher evaluations.</a:t>
            </a:r>
          </a:p>
          <a:p>
            <a:pPr marL="342900" indent="-342900" defTabSz="914400">
              <a:buFont typeface="Arial" panose="020B0604020202020204" pitchFamily="34" charset="0"/>
              <a:buChar char="•"/>
            </a:pPr>
            <a:r>
              <a:rPr lang="en-US" altLang="it-IT" dirty="0"/>
              <a:t>helping improve the content for later participants.</a:t>
            </a:r>
            <a:endParaRPr lang="it-IT" altLang="it-IT" dirty="0"/>
          </a:p>
          <a:p>
            <a:pPr marL="342900" indent="-342900" defTabSz="914400">
              <a:buFont typeface="Arial" panose="020B0604020202020204" pitchFamily="34" charset="0"/>
              <a:buChar char="•"/>
            </a:pPr>
            <a:r>
              <a:rPr lang="en-US" altLang="it-IT" dirty="0"/>
              <a:t>Feedback responses may be anonymous if desired.</a:t>
            </a:r>
          </a:p>
          <a:p>
            <a:pPr marL="342900" indent="-342900" defTabSz="914400">
              <a:buFont typeface="Arial" panose="020B0604020202020204" pitchFamily="34" charset="0"/>
              <a:buChar char="•"/>
            </a:pPr>
            <a:r>
              <a:rPr lang="en-US" altLang="it-IT" dirty="0"/>
              <a:t>Results may be shown to all participants or restricted to teachers only.</a:t>
            </a:r>
          </a:p>
          <a:p>
            <a:pPr marL="342900" indent="-342900" defTabSz="914400">
              <a:buFont typeface="Arial" panose="020B0604020202020204" pitchFamily="34" charset="0"/>
              <a:buChar char="•"/>
            </a:pPr>
            <a:endParaRPr lang="en-US" altLang="it-IT" dirty="0"/>
          </a:p>
          <a:p>
            <a:pPr marL="342900" indent="-342900" defTabSz="914400">
              <a:buFont typeface="Arial" panose="020B0604020202020204" pitchFamily="34" charset="0"/>
              <a:buChar char="•"/>
            </a:pPr>
            <a:endParaRPr lang="it-IT" altLang="it-IT" dirty="0"/>
          </a:p>
          <a:p>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22</a:t>
            </a:fld>
            <a:endParaRPr lang="it-IT" altLang="it-IT"/>
          </a:p>
        </p:txBody>
      </p:sp>
      <p:pic>
        <p:nvPicPr>
          <p:cNvPr id="3" name="Picture 2">
            <a:extLst>
              <a:ext uri="{FF2B5EF4-FFF2-40B4-BE49-F238E27FC236}">
                <a16:creationId xmlns:a16="http://schemas.microsoft.com/office/drawing/2014/main" id="{9A4837A0-53D7-4270-A6FF-944173FEFB82}"/>
              </a:ext>
            </a:extLst>
          </p:cNvPr>
          <p:cNvPicPr>
            <a:picLocks noChangeAspect="1"/>
          </p:cNvPicPr>
          <p:nvPr/>
        </p:nvPicPr>
        <p:blipFill>
          <a:blip r:embed="rId4"/>
          <a:stretch>
            <a:fillRect/>
          </a:stretch>
        </p:blipFill>
        <p:spPr>
          <a:xfrm>
            <a:off x="10177463" y="85487"/>
            <a:ext cx="1343025" cy="1323975"/>
          </a:xfrm>
          <a:prstGeom prst="rect">
            <a:avLst/>
          </a:prstGeom>
        </p:spPr>
      </p:pic>
      <p:pic>
        <p:nvPicPr>
          <p:cNvPr id="5" name="Online Media 4" title="Feedback: Listen to your learners">
            <a:hlinkClick r:id="" action="ppaction://media"/>
            <a:extLst>
              <a:ext uri="{FF2B5EF4-FFF2-40B4-BE49-F238E27FC236}">
                <a16:creationId xmlns:a16="http://schemas.microsoft.com/office/drawing/2014/main" id="{4607B12A-D276-4DE7-8F0D-FC19D9159137}"/>
              </a:ext>
            </a:extLst>
          </p:cNvPr>
          <p:cNvPicPr>
            <a:picLocks noRot="1" noChangeAspect="1"/>
          </p:cNvPicPr>
          <p:nvPr>
            <a:videoFile r:link="rId1"/>
          </p:nvPr>
        </p:nvPicPr>
        <p:blipFill>
          <a:blip r:embed="rId5"/>
          <a:stretch>
            <a:fillRect/>
          </a:stretch>
        </p:blipFill>
        <p:spPr>
          <a:xfrm>
            <a:off x="7200404" y="3898932"/>
            <a:ext cx="3908152" cy="2208106"/>
          </a:xfrm>
          <a:prstGeom prst="rect">
            <a:avLst/>
          </a:prstGeom>
        </p:spPr>
      </p:pic>
    </p:spTree>
    <p:extLst>
      <p:ext uri="{BB962C8B-B14F-4D97-AF65-F5344CB8AC3E}">
        <p14:creationId xmlns:p14="http://schemas.microsoft.com/office/powerpoint/2010/main" val="3285721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altLang="it-IT" sz="3600" dirty="0">
                <a:solidFill>
                  <a:schemeClr val="tx1"/>
                </a:solidFill>
              </a:rPr>
              <a:t>Conclusions</a:t>
            </a:r>
          </a:p>
        </p:txBody>
      </p:sp>
      <p:sp>
        <p:nvSpPr>
          <p:cNvPr id="24579" name="Rectangle 3"/>
          <p:cNvSpPr>
            <a:spLocks noGrp="1" noChangeArrowheads="1"/>
          </p:cNvSpPr>
          <p:nvPr>
            <p:ph idx="1"/>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866" tIns="51433" rIns="102866" bIns="51433" numCol="1" anchor="t" anchorCtr="0" compatLnSpc="1">
            <a:prstTxWarp prst="textNoShape">
              <a:avLst/>
            </a:prstTxWarp>
          </a:bodyPr>
          <a:lstStyle/>
          <a:p>
            <a:pPr marL="342900" indent="-342900" defTabSz="914400">
              <a:buFont typeface="Arial" panose="020B0604020202020204" pitchFamily="34" charset="0"/>
              <a:buChar char="•"/>
            </a:pPr>
            <a:r>
              <a:rPr lang="en-US" altLang="it-IT" dirty="0"/>
              <a:t>Activity is something that a student will do that interacts with other students and or the teacher.</a:t>
            </a:r>
          </a:p>
          <a:p>
            <a:pPr marL="342900" indent="-342900" defTabSz="914400">
              <a:buFont typeface="Arial" panose="020B0604020202020204" pitchFamily="34" charset="0"/>
              <a:buChar char="•"/>
            </a:pPr>
            <a:r>
              <a:rPr lang="en-US" altLang="it-IT" dirty="0"/>
              <a:t>Some activities used in online class to engage student to follow the </a:t>
            </a:r>
            <a:r>
              <a:rPr lang="en-US" altLang="it-IT" dirty="0" err="1"/>
              <a:t>leeson</a:t>
            </a:r>
            <a:endParaRPr lang="en-US" altLang="it-IT" dirty="0"/>
          </a:p>
          <a:p>
            <a:pPr marL="342900" indent="-342900" defTabSz="914400">
              <a:buFont typeface="Arial" panose="020B0604020202020204" pitchFamily="34" charset="0"/>
              <a:buChar char="•"/>
            </a:pPr>
            <a:r>
              <a:rPr lang="en-US" altLang="it-IT" dirty="0"/>
              <a:t>In some asynchronous activities students can grade and leave comment to each other (forum, workshop, glossary, …)</a:t>
            </a:r>
          </a:p>
          <a:p>
            <a:pPr marL="342900" indent="-342900" defTabSz="914400">
              <a:buFont typeface="Arial" panose="020B0604020202020204" pitchFamily="34" charset="0"/>
              <a:buChar char="•"/>
            </a:pPr>
            <a:r>
              <a:rPr lang="en-US" altLang="it-IT" dirty="0"/>
              <a:t>In some asynchronous activities only teacher grade and leave comment to student response and submission such as assignment and quiz </a:t>
            </a:r>
          </a:p>
          <a:p>
            <a:pPr marL="342900" indent="-342900" defTabSz="914400">
              <a:buFont typeface="Arial" panose="020B0604020202020204" pitchFamily="34" charset="0"/>
              <a:buChar char="•"/>
            </a:pPr>
            <a:endParaRPr lang="en-US" altLang="it-IT" dirty="0"/>
          </a:p>
          <a:p>
            <a:pPr marL="342900" indent="-342900" defTabSz="914400">
              <a:buFont typeface="Arial" panose="020B0604020202020204" pitchFamily="34" charset="0"/>
              <a:buChar char="•"/>
            </a:pPr>
            <a:endParaRPr lang="en-GB" altLang="it-IT" dirty="0"/>
          </a:p>
        </p:txBody>
      </p:sp>
      <p:sp>
        <p:nvSpPr>
          <p:cNvPr id="4" name="Slide Number Placeholder 3"/>
          <p:cNvSpPr>
            <a:spLocks noGrp="1"/>
          </p:cNvSpPr>
          <p:nvPr>
            <p:ph type="sldNum" sz="quarter" idx="10"/>
          </p:nvPr>
        </p:nvSpPr>
        <p:spPr/>
        <p:txBody>
          <a:bodyPr/>
          <a:lstStyle/>
          <a:p>
            <a:fld id="{946E96FD-6D64-4BCE-B35D-B58ED5E264C6}" type="slidenum">
              <a:rPr lang="it-IT" altLang="it-IT"/>
              <a:pPr/>
              <a:t>23</a:t>
            </a:fld>
            <a:endParaRPr lang="it-IT" alt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altLang="it-IT" sz="3600" dirty="0">
                <a:solidFill>
                  <a:schemeClr val="tx1"/>
                </a:solidFill>
              </a:rPr>
              <a:t>Overview</a:t>
            </a:r>
          </a:p>
        </p:txBody>
      </p:sp>
      <p:sp>
        <p:nvSpPr>
          <p:cNvPr id="2" name="Segnaposto contenuto 1"/>
          <p:cNvSpPr>
            <a:spLocks noGrp="1"/>
          </p:cNvSpPr>
          <p:nvPr>
            <p:ph idx="1"/>
          </p:nvPr>
        </p:nvSpPr>
        <p:spPr/>
        <p:txBody>
          <a:bodyPr/>
          <a:lstStyle/>
          <a:p>
            <a:pPr>
              <a:spcBef>
                <a:spcPts val="600"/>
              </a:spcBef>
            </a:pPr>
            <a:r>
              <a:rPr lang="en-US" altLang="it-IT" sz="2000" dirty="0"/>
              <a:t>Activating methods and tools in online classroom on </a:t>
            </a:r>
            <a:r>
              <a:rPr lang="en-US" altLang="it-IT" sz="2000" dirty="0" err="1"/>
              <a:t>BigBlueButton</a:t>
            </a:r>
            <a:r>
              <a:rPr lang="en-US" altLang="it-IT" sz="2000" dirty="0"/>
              <a:t> and Adobe Connect platform</a:t>
            </a:r>
          </a:p>
          <a:p>
            <a:pPr lvl="1"/>
            <a:r>
              <a:rPr lang="en-US" altLang="it-IT" dirty="0"/>
              <a:t>poll</a:t>
            </a:r>
          </a:p>
          <a:p>
            <a:pPr lvl="1"/>
            <a:r>
              <a:rPr lang="en-US" altLang="it-IT" dirty="0"/>
              <a:t>chat</a:t>
            </a:r>
          </a:p>
          <a:p>
            <a:pPr lvl="1"/>
            <a:r>
              <a:rPr lang="en-US" altLang="it-IT" dirty="0"/>
              <a:t>whiteboard, split whiteboard</a:t>
            </a:r>
          </a:p>
          <a:p>
            <a:pPr lvl="1"/>
            <a:r>
              <a:rPr lang="en-US" altLang="it-IT" dirty="0"/>
              <a:t>breakout</a:t>
            </a:r>
          </a:p>
          <a:p>
            <a:r>
              <a:rPr lang="en-US" altLang="it-IT" sz="2000" dirty="0"/>
              <a:t>Asynchronous activating methods and tools on </a:t>
            </a:r>
            <a:r>
              <a:rPr lang="en-US" altLang="it-IT" sz="2000" dirty="0" err="1"/>
              <a:t>moodle</a:t>
            </a:r>
            <a:r>
              <a:rPr lang="en-US" altLang="it-IT" sz="2000" dirty="0"/>
              <a:t> platform</a:t>
            </a:r>
          </a:p>
          <a:p>
            <a:pPr lvl="1"/>
            <a:r>
              <a:rPr lang="pt-BR" altLang="it-IT" dirty="0"/>
              <a:t>lesson</a:t>
            </a:r>
          </a:p>
          <a:p>
            <a:pPr lvl="1"/>
            <a:r>
              <a:rPr lang="pt-BR" altLang="it-IT" dirty="0"/>
              <a:t>forum</a:t>
            </a:r>
          </a:p>
          <a:p>
            <a:pPr lvl="1"/>
            <a:r>
              <a:rPr lang="pt-BR" altLang="it-IT" dirty="0"/>
              <a:t>padlet</a:t>
            </a:r>
          </a:p>
          <a:p>
            <a:pPr lvl="1"/>
            <a:r>
              <a:rPr lang="pt-BR" altLang="it-IT" dirty="0"/>
              <a:t>assignment</a:t>
            </a:r>
          </a:p>
          <a:p>
            <a:pPr lvl="1"/>
            <a:r>
              <a:rPr lang="pt-BR" altLang="it-IT" dirty="0"/>
              <a:t>...</a:t>
            </a:r>
          </a:p>
          <a:p>
            <a:pPr marL="0" indent="0">
              <a:buNone/>
            </a:pPr>
            <a:endParaRPr lang="en-GB" altLang="it-IT" sz="2000" dirty="0"/>
          </a:p>
          <a:p>
            <a:pPr>
              <a:spcBef>
                <a:spcPts val="600"/>
              </a:spcBef>
            </a:pPr>
            <a:endParaRPr lang="it-IT" altLang="it-IT" sz="2000" dirty="0"/>
          </a:p>
          <a:p>
            <a:pPr>
              <a:spcBef>
                <a:spcPts val="600"/>
              </a:spcBef>
            </a:pPr>
            <a:endParaRPr lang="it-IT" altLang="it-IT" sz="2000" dirty="0"/>
          </a:p>
          <a:p>
            <a:pPr>
              <a:spcBef>
                <a:spcPts val="600"/>
              </a:spcBef>
            </a:pPr>
            <a:endParaRPr lang="it-IT" sz="2000" dirty="0"/>
          </a:p>
        </p:txBody>
      </p:sp>
      <p:sp>
        <p:nvSpPr>
          <p:cNvPr id="4" name="Slide Number Placeholder 3"/>
          <p:cNvSpPr>
            <a:spLocks noGrp="1"/>
          </p:cNvSpPr>
          <p:nvPr>
            <p:ph type="sldNum" sz="quarter" idx="10"/>
          </p:nvPr>
        </p:nvSpPr>
        <p:spPr/>
        <p:txBody>
          <a:bodyPr/>
          <a:lstStyle/>
          <a:p>
            <a:fld id="{C96784E2-DFF3-44B8-ADA2-ED00512086DD}" type="slidenum">
              <a:rPr lang="it-IT" altLang="it-IT"/>
              <a:pPr/>
              <a:t>3</a:t>
            </a:fld>
            <a:endParaRPr lang="it-IT" alt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EA1AE13-F0B8-47DF-9C3B-E22E2ECFF0FA}"/>
              </a:ext>
            </a:extLst>
          </p:cNvPr>
          <p:cNvSpPr>
            <a:spLocks noGrp="1"/>
          </p:cNvSpPr>
          <p:nvPr>
            <p:ph type="ctrTitle"/>
          </p:nvPr>
        </p:nvSpPr>
        <p:spPr/>
        <p:txBody>
          <a:bodyPr/>
          <a:lstStyle/>
          <a:p>
            <a:r>
              <a:rPr lang="en-US" dirty="0"/>
              <a:t>Activating methods and tools in online classroom on </a:t>
            </a:r>
            <a:r>
              <a:rPr lang="en-US" dirty="0" err="1"/>
              <a:t>BigBlueButton</a:t>
            </a:r>
            <a:r>
              <a:rPr lang="en-US" dirty="0"/>
              <a:t> and Adobe Connect platform</a:t>
            </a:r>
            <a:br>
              <a:rPr lang="en-US" dirty="0"/>
            </a:br>
            <a:endParaRPr lang="fa-IR" dirty="0"/>
          </a:p>
        </p:txBody>
      </p:sp>
      <p:sp>
        <p:nvSpPr>
          <p:cNvPr id="4" name="Slide Number Placeholder 3">
            <a:extLst>
              <a:ext uri="{FF2B5EF4-FFF2-40B4-BE49-F238E27FC236}">
                <a16:creationId xmlns:a16="http://schemas.microsoft.com/office/drawing/2014/main" id="{B338A8F2-DB7D-435F-A83F-29F288E872B2}"/>
              </a:ext>
            </a:extLst>
          </p:cNvPr>
          <p:cNvSpPr>
            <a:spLocks noGrp="1"/>
          </p:cNvSpPr>
          <p:nvPr>
            <p:ph type="sldNum" sz="quarter" idx="4294967295"/>
          </p:nvPr>
        </p:nvSpPr>
        <p:spPr>
          <a:xfrm>
            <a:off x="8831263" y="6046788"/>
            <a:ext cx="2689225" cy="219075"/>
          </a:xfrm>
        </p:spPr>
        <p:txBody>
          <a:bodyPr/>
          <a:lstStyle/>
          <a:p>
            <a:fld id="{0B697520-7808-4021-A9CE-950A068AF1D3}" type="slidenum">
              <a:rPr lang="it-IT" altLang="it-IT" smtClean="0"/>
              <a:pPr/>
              <a:t>4</a:t>
            </a:fld>
            <a:endParaRPr lang="it-IT" altLang="it-IT"/>
          </a:p>
        </p:txBody>
      </p:sp>
    </p:spTree>
    <p:extLst>
      <p:ext uri="{BB962C8B-B14F-4D97-AF65-F5344CB8AC3E}">
        <p14:creationId xmlns:p14="http://schemas.microsoft.com/office/powerpoint/2010/main" val="2644773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Poll</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en-US" b="0" i="0" dirty="0">
                <a:solidFill>
                  <a:srgbClr val="555555"/>
                </a:solidFill>
                <a:effectLst/>
                <a:latin typeface="Arial" panose="020B0604020202020204" pitchFamily="34" charset="0"/>
              </a:rPr>
              <a:t>Polling students is similar to asking a question to a student body, except that the results are received very quickly and are often more accurate than a count of a raise of hands.</a:t>
            </a:r>
            <a:endParaRPr lang="en-US" altLang="it-IT" dirty="0"/>
          </a:p>
          <a:p>
            <a:pPr marL="342900" indent="-342900" defTabSz="914400">
              <a:buFont typeface="Arial" panose="020B0604020202020204" pitchFamily="34" charset="0"/>
              <a:buChar char="•"/>
            </a:pPr>
            <a:r>
              <a:rPr lang="en-US" altLang="it-IT" dirty="0"/>
              <a:t>Polls can be used to </a:t>
            </a:r>
          </a:p>
          <a:p>
            <a:pPr marL="791600" lvl="1" indent="-342900" defTabSz="914400">
              <a:buFont typeface="Arial" panose="020B0604020202020204" pitchFamily="34" charset="0"/>
              <a:buChar char="•"/>
            </a:pPr>
            <a:r>
              <a:rPr lang="en-US" altLang="it-IT" dirty="0"/>
              <a:t>give students a way to express their opinions and thoughts.</a:t>
            </a:r>
          </a:p>
          <a:p>
            <a:pPr marL="791600" lvl="1" indent="-342900" defTabSz="914400">
              <a:buFont typeface="Arial" panose="020B0604020202020204" pitchFamily="34" charset="0"/>
              <a:buChar char="•"/>
            </a:pPr>
            <a:r>
              <a:rPr lang="en-US" altLang="it-IT" dirty="0"/>
              <a:t>check for understanding in real‑time.</a:t>
            </a:r>
          </a:p>
          <a:p>
            <a:pPr marL="791600" lvl="1" indent="-342900" defTabSz="914400">
              <a:buFont typeface="Arial" panose="020B0604020202020204" pitchFamily="34" charset="0"/>
              <a:buChar char="•"/>
            </a:pPr>
            <a:r>
              <a:rPr lang="en-US" altLang="it-IT" dirty="0"/>
              <a:t>help a teacher to collect feedback to improve your classes.</a:t>
            </a:r>
          </a:p>
          <a:p>
            <a:pPr marL="791600" lvl="1" indent="-342900" defTabSz="914400">
              <a:buFont typeface="Arial" panose="020B0604020202020204" pitchFamily="34" charset="0"/>
              <a:buChar char="•"/>
            </a:pPr>
            <a:r>
              <a:rPr lang="en-US" altLang="it-IT" dirty="0"/>
              <a:t>enhance classroom engagement</a:t>
            </a:r>
          </a:p>
          <a:p>
            <a:pPr marL="791600" lvl="1" indent="-342900" defTabSz="914400">
              <a:buFont typeface="Arial" panose="020B0604020202020204" pitchFamily="34" charset="0"/>
              <a:buChar char="•"/>
            </a:pPr>
            <a:r>
              <a:rPr lang="en-US" altLang="it-IT" dirty="0" err="1"/>
              <a:t>reachg</a:t>
            </a:r>
            <a:r>
              <a:rPr lang="en-US" altLang="it-IT" dirty="0"/>
              <a:t> students who are less apt to speak in class</a:t>
            </a:r>
          </a:p>
          <a:p>
            <a:pPr marL="342900" indent="-342900" defTabSz="914400">
              <a:buFont typeface="Arial" panose="020B0604020202020204" pitchFamily="34" charset="0"/>
              <a:buChar char="•"/>
            </a:pPr>
            <a:r>
              <a:rPr lang="en-US" altLang="it-IT" sz="2000" dirty="0"/>
              <a:t>There are three types of poll in </a:t>
            </a:r>
            <a:r>
              <a:rPr lang="en-US" altLang="it-IT" sz="2000" dirty="0" err="1"/>
              <a:t>BigBlueButton</a:t>
            </a:r>
            <a:r>
              <a:rPr lang="en-US" altLang="it-IT" sz="2000" dirty="0"/>
              <a:t> and </a:t>
            </a:r>
            <a:r>
              <a:rPr lang="en-US" altLang="it-IT" sz="2000" dirty="0" err="1"/>
              <a:t>Adobeconnect</a:t>
            </a:r>
            <a:endParaRPr lang="en-US" altLang="it-IT" sz="2000" dirty="0"/>
          </a:p>
          <a:p>
            <a:pPr marL="791600" lvl="1" indent="-342900" defTabSz="914400">
              <a:buFont typeface="Arial" panose="020B0604020202020204" pitchFamily="34" charset="0"/>
              <a:buChar char="•"/>
            </a:pPr>
            <a:r>
              <a:rPr lang="en-US" altLang="it-IT" dirty="0"/>
              <a:t>Multiple Choice</a:t>
            </a:r>
          </a:p>
          <a:p>
            <a:pPr marL="791600" lvl="1" indent="-342900" defTabSz="914400">
              <a:buFont typeface="Arial" panose="020B0604020202020204" pitchFamily="34" charset="0"/>
              <a:buChar char="•"/>
            </a:pPr>
            <a:r>
              <a:rPr lang="en-US" altLang="it-IT" dirty="0"/>
              <a:t>Multiple Answers</a:t>
            </a:r>
          </a:p>
          <a:p>
            <a:pPr marL="791600" lvl="1" indent="-342900" defTabSz="914400">
              <a:buFont typeface="Arial" panose="020B0604020202020204" pitchFamily="34" charset="0"/>
              <a:buChar char="•"/>
            </a:pPr>
            <a:r>
              <a:rPr lang="en-US" altLang="it-IT" dirty="0"/>
              <a:t>Short Answer</a:t>
            </a:r>
          </a:p>
        </p:txBody>
      </p:sp>
      <p:sp>
        <p:nvSpPr>
          <p:cNvPr id="4" name="Slide Number Placeholder 3"/>
          <p:cNvSpPr>
            <a:spLocks noGrp="1"/>
          </p:cNvSpPr>
          <p:nvPr>
            <p:ph type="sldNum" sz="quarter" idx="10"/>
          </p:nvPr>
        </p:nvSpPr>
        <p:spPr/>
        <p:txBody>
          <a:bodyPr/>
          <a:lstStyle/>
          <a:p>
            <a:fld id="{E37EF2DE-0CFE-4FA7-87DF-45C192173952}" type="slidenum">
              <a:rPr lang="it-IT" altLang="it-IT"/>
              <a:pPr/>
              <a:t>5</a:t>
            </a:fld>
            <a:endParaRPr lang="it-IT" alt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Poll</a:t>
            </a:r>
          </a:p>
        </p:txBody>
      </p:sp>
      <p:sp>
        <p:nvSpPr>
          <p:cNvPr id="14339" name="Rectangle 3"/>
          <p:cNvSpPr>
            <a:spLocks noGrp="1" noChangeArrowheads="1"/>
          </p:cNvSpPr>
          <p:nvPr>
            <p:ph idx="1"/>
          </p:nvPr>
        </p:nvSpPr>
        <p:spPr>
          <a:xfrm>
            <a:off x="1007716" y="5184303"/>
            <a:ext cx="9505056" cy="603980"/>
          </a:xfrm>
        </p:spPr>
        <p:txBody>
          <a:bodyPr/>
          <a:lstStyle/>
          <a:p>
            <a:r>
              <a:rPr lang="it-IT" altLang="it-IT" sz="2000" dirty="0"/>
              <a:t>Some other online poll tools : </a:t>
            </a:r>
            <a:r>
              <a:rPr lang="en-US" b="1" i="0" u="none" strike="noStrike" dirty="0">
                <a:solidFill>
                  <a:srgbClr val="3D97C2"/>
                </a:solidFill>
                <a:effectLst/>
                <a:latin typeface="Arial" panose="020B0604020202020204" pitchFamily="34" charset="0"/>
                <a:hlinkClick r:id="rId5"/>
              </a:rPr>
              <a:t>Survey Monkey</a:t>
            </a:r>
            <a:r>
              <a:rPr lang="en-US" b="1" i="0" u="none" strike="noStrike" dirty="0">
                <a:solidFill>
                  <a:srgbClr val="3D97C2"/>
                </a:solidFill>
                <a:effectLst/>
                <a:latin typeface="Arial" panose="020B0604020202020204" pitchFamily="34" charset="0"/>
              </a:rPr>
              <a:t>, </a:t>
            </a:r>
            <a:r>
              <a:rPr lang="en-US" b="1" i="0" u="none" strike="noStrike" dirty="0" err="1">
                <a:solidFill>
                  <a:srgbClr val="3D97C2"/>
                </a:solidFill>
                <a:effectLst/>
                <a:latin typeface="Arial" panose="020B0604020202020204" pitchFamily="34" charset="0"/>
                <a:hlinkClick r:id="rId6"/>
              </a:rPr>
              <a:t>Flisti</a:t>
            </a:r>
            <a:r>
              <a:rPr lang="en-US" b="1" i="0" u="none" strike="noStrike" dirty="0">
                <a:solidFill>
                  <a:srgbClr val="3D97C2"/>
                </a:solidFill>
                <a:effectLst/>
                <a:latin typeface="Arial" panose="020B0604020202020204" pitchFamily="34" charset="0"/>
              </a:rPr>
              <a:t>,</a:t>
            </a:r>
            <a:r>
              <a:rPr lang="en-US" b="1" i="0" u="none" strike="noStrike" dirty="0">
                <a:solidFill>
                  <a:srgbClr val="3D97C2"/>
                </a:solidFill>
                <a:effectLst/>
                <a:latin typeface="Arial" panose="020B0604020202020204" pitchFamily="34" charset="0"/>
                <a:hlinkClick r:id="rId7"/>
              </a:rPr>
              <a:t> Socrative</a:t>
            </a:r>
            <a:r>
              <a:rPr lang="en-US" b="1" i="0" u="none" strike="noStrike" dirty="0">
                <a:solidFill>
                  <a:srgbClr val="3D97C2"/>
                </a:solidFill>
                <a:effectLst/>
                <a:latin typeface="Arial" panose="020B0604020202020204" pitchFamily="34" charset="0"/>
              </a:rPr>
              <a:t>,…</a:t>
            </a:r>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6</a:t>
            </a:fld>
            <a:endParaRPr lang="it-IT" altLang="it-IT"/>
          </a:p>
        </p:txBody>
      </p:sp>
      <p:pic>
        <p:nvPicPr>
          <p:cNvPr id="5" name="Online Media 1" title="Using Polls in Adobe Connect">
            <a:hlinkClick r:id="" action="ppaction://media"/>
            <a:extLst>
              <a:ext uri="{FF2B5EF4-FFF2-40B4-BE49-F238E27FC236}">
                <a16:creationId xmlns:a16="http://schemas.microsoft.com/office/drawing/2014/main" id="{F1930567-9730-45FF-9D26-45B956267D38}"/>
              </a:ext>
            </a:extLst>
          </p:cNvPr>
          <p:cNvPicPr>
            <a:picLocks noRot="1" noChangeAspect="1"/>
          </p:cNvPicPr>
          <p:nvPr>
            <a:videoFile r:link="rId1"/>
          </p:nvPr>
        </p:nvPicPr>
        <p:blipFill>
          <a:blip r:embed="rId8"/>
          <a:stretch>
            <a:fillRect/>
          </a:stretch>
        </p:blipFill>
        <p:spPr>
          <a:xfrm>
            <a:off x="5976268" y="1511292"/>
            <a:ext cx="4974643" cy="2810673"/>
          </a:xfrm>
          <a:prstGeom prst="rect">
            <a:avLst/>
          </a:prstGeom>
        </p:spPr>
      </p:pic>
      <p:pic>
        <p:nvPicPr>
          <p:cNvPr id="6" name="Online Media 2" title="BigBlueButton 2.3: Enhanced Polling">
            <a:hlinkClick r:id="" action="ppaction://media"/>
            <a:extLst>
              <a:ext uri="{FF2B5EF4-FFF2-40B4-BE49-F238E27FC236}">
                <a16:creationId xmlns:a16="http://schemas.microsoft.com/office/drawing/2014/main" id="{A2D655E1-F679-44CA-880E-E079BBCFBDB2}"/>
              </a:ext>
            </a:extLst>
          </p:cNvPr>
          <p:cNvPicPr>
            <a:picLocks noRot="1" noChangeAspect="1"/>
          </p:cNvPicPr>
          <p:nvPr>
            <a:videoFile r:link="rId2"/>
          </p:nvPr>
        </p:nvPicPr>
        <p:blipFill>
          <a:blip r:embed="rId9"/>
          <a:stretch>
            <a:fillRect/>
          </a:stretch>
        </p:blipFill>
        <p:spPr>
          <a:xfrm>
            <a:off x="569577" y="1429585"/>
            <a:ext cx="5116144" cy="2890622"/>
          </a:xfrm>
          <a:prstGeom prst="rect">
            <a:avLst/>
          </a:prstGeom>
        </p:spPr>
      </p:pic>
      <p:sp>
        <p:nvSpPr>
          <p:cNvPr id="2" name="TextBox 1">
            <a:extLst>
              <a:ext uri="{FF2B5EF4-FFF2-40B4-BE49-F238E27FC236}">
                <a16:creationId xmlns:a16="http://schemas.microsoft.com/office/drawing/2014/main" id="{C8C9234E-F099-484B-B1FD-7943078B6715}"/>
              </a:ext>
            </a:extLst>
          </p:cNvPr>
          <p:cNvSpPr txBox="1"/>
          <p:nvPr/>
        </p:nvSpPr>
        <p:spPr>
          <a:xfrm>
            <a:off x="1799804" y="4491549"/>
            <a:ext cx="2160240" cy="400110"/>
          </a:xfrm>
          <a:prstGeom prst="rect">
            <a:avLst/>
          </a:prstGeom>
          <a:noFill/>
        </p:spPr>
        <p:txBody>
          <a:bodyPr wrap="square" rtlCol="1">
            <a:spAutoFit/>
          </a:bodyPr>
          <a:lstStyle/>
          <a:p>
            <a:r>
              <a:rPr lang="en-US" dirty="0" err="1"/>
              <a:t>BigBlueButton</a:t>
            </a:r>
            <a:endParaRPr lang="fa-IR" dirty="0"/>
          </a:p>
        </p:txBody>
      </p:sp>
      <p:sp>
        <p:nvSpPr>
          <p:cNvPr id="9" name="TextBox 8">
            <a:extLst>
              <a:ext uri="{FF2B5EF4-FFF2-40B4-BE49-F238E27FC236}">
                <a16:creationId xmlns:a16="http://schemas.microsoft.com/office/drawing/2014/main" id="{7C6B330C-8D20-45D7-870F-6624B4522224}"/>
              </a:ext>
            </a:extLst>
          </p:cNvPr>
          <p:cNvSpPr txBox="1"/>
          <p:nvPr/>
        </p:nvSpPr>
        <p:spPr>
          <a:xfrm>
            <a:off x="7383469" y="4454959"/>
            <a:ext cx="2160240" cy="400110"/>
          </a:xfrm>
          <a:prstGeom prst="rect">
            <a:avLst/>
          </a:prstGeom>
          <a:noFill/>
        </p:spPr>
        <p:txBody>
          <a:bodyPr wrap="square" rtlCol="1">
            <a:spAutoFit/>
          </a:bodyPr>
          <a:lstStyle/>
          <a:p>
            <a:r>
              <a:rPr lang="en-US" dirty="0"/>
              <a:t>Adobe Connect</a:t>
            </a:r>
            <a:endParaRPr lang="fa-IR" dirty="0"/>
          </a:p>
        </p:txBody>
      </p:sp>
    </p:spTree>
    <p:extLst>
      <p:ext uri="{BB962C8B-B14F-4D97-AF65-F5344CB8AC3E}">
        <p14:creationId xmlns:p14="http://schemas.microsoft.com/office/powerpoint/2010/main" val="1452445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5"/>
                    </p:tgtEl>
                  </p:cond>
                </p:stCondLst>
                <p:endSync evt="end" delay="0">
                  <p:rtn val="all"/>
                </p:endSync>
                <p:childTnLst>
                  <p:par>
                    <p:cTn id="12" fill="hold">
                      <p:stCondLst>
                        <p:cond delay="0"/>
                      </p:stCondLst>
                      <p:childTnLst>
                        <p:par>
                          <p:cTn id="13" fill="hold">
                            <p:stCondLst>
                              <p:cond delay="0"/>
                            </p:stCondLst>
                            <p:childTnLst>
                              <p:par>
                                <p:cTn id="14" presetID="2" presetClass="mediacall" presetSubtype="0" fill="hold" nodeType="clickEffect">
                                  <p:stCondLst>
                                    <p:cond delay="0"/>
                                  </p:stCondLst>
                                  <p:childTnLst>
                                    <p:cmd type="call" cmd="togglePause">
                                      <p:cBhvr>
                                        <p:cTn id="15" dur="1" fill="hold"/>
                                        <p:tgtEl>
                                          <p:spTgt spid="5"/>
                                        </p:tgtEl>
                                      </p:cBhvr>
                                    </p:cmd>
                                  </p:childTnLst>
                                </p:cTn>
                              </p:par>
                            </p:childTnLst>
                          </p:cTn>
                        </p:par>
                      </p:childTnLst>
                    </p:cTn>
                  </p:par>
                </p:childTnLst>
              </p:cTn>
              <p:nextCondLst>
                <p:cond evt="onClick" delay="0">
                  <p:tgtEl>
                    <p:spTgt spid="5"/>
                  </p:tgtEl>
                </p:cond>
              </p:nextCondLst>
            </p:seq>
            <p:seq concurrent="1" nextAc="seek">
              <p:cTn id="16" restart="whenNotActive" fill="hold" evtFilter="cancelBubble" nodeType="interactiveSeq">
                <p:stCondLst>
                  <p:cond evt="onClick" delay="0">
                    <p:tgtEl>
                      <p:spTgt spid="6"/>
                    </p:tgtEl>
                  </p:cond>
                </p:stCondLst>
                <p:endSync evt="end" delay="0">
                  <p:rtn val="all"/>
                </p:endSync>
                <p:childTnLst>
                  <p:par>
                    <p:cTn id="17" fill="hold">
                      <p:stCondLst>
                        <p:cond delay="0"/>
                      </p:stCondLst>
                      <p:childTnLst>
                        <p:par>
                          <p:cTn id="18" fill="hold">
                            <p:stCondLst>
                              <p:cond delay="0"/>
                            </p:stCondLst>
                            <p:childTnLst>
                              <p:par>
                                <p:cTn id="19" presetID="2" presetClass="mediacall" presetSubtype="0" fill="hold" nodeType="clickEffect">
                                  <p:stCondLst>
                                    <p:cond delay="0"/>
                                  </p:stCondLst>
                                  <p:childTnLst>
                                    <p:cmd type="call" cmd="togglePause">
                                      <p:cBhvr>
                                        <p:cTn id="20" dur="1" fill="hold"/>
                                        <p:tgtEl>
                                          <p:spTgt spid="6"/>
                                        </p:tgtEl>
                                      </p:cBhvr>
                                    </p:cmd>
                                  </p:childTnLst>
                                </p:cTn>
                              </p:par>
                            </p:childTnLst>
                          </p:cTn>
                        </p:par>
                      </p:childTnLst>
                    </p:cTn>
                  </p:par>
                </p:childTnLst>
              </p:cTn>
              <p:nextCondLst>
                <p:cond evt="onClick" delay="0">
                  <p:tgtEl>
                    <p:spTgt spid="6"/>
                  </p:tgtEl>
                </p:cond>
              </p:nextCondLst>
            </p:seq>
            <p:video>
              <p:cMediaNode vol="80000">
                <p:cTn id="21" fill="hold" display="0">
                  <p:stCondLst>
                    <p:cond delay="indefinite"/>
                  </p:stCondLst>
                </p:cTn>
                <p:tgtEl>
                  <p:spTgt spid="5"/>
                </p:tgtEl>
              </p:cMediaNode>
            </p:video>
            <p:video>
              <p:cMediaNode vol="80000">
                <p:cTn id="22" fill="hold" display="0">
                  <p:stCondLst>
                    <p:cond delay="indefinite"/>
                  </p:stCondLst>
                </p:cTn>
                <p:tgtEl>
                  <p:spTgt spid="6"/>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Chat</a:t>
            </a:r>
          </a:p>
        </p:txBody>
      </p:sp>
      <p:sp>
        <p:nvSpPr>
          <p:cNvPr id="14339" name="Rectangle 3"/>
          <p:cNvSpPr>
            <a:spLocks noGrp="1" noChangeArrowheads="1"/>
          </p:cNvSpPr>
          <p:nvPr>
            <p:ph idx="1"/>
          </p:nvPr>
        </p:nvSpPr>
        <p:spPr/>
        <p:txBody>
          <a:bodyPr/>
          <a:lstStyle/>
          <a:p>
            <a:pPr marL="342900" indent="-342900" defTabSz="914400">
              <a:buFont typeface="Arial" panose="020B0604020202020204" pitchFamily="34" charset="0"/>
              <a:buChar char="•"/>
            </a:pPr>
            <a:r>
              <a:rPr lang="it-IT" altLang="it-IT" dirty="0"/>
              <a:t>Chat in synchronous and online class can be used to:</a:t>
            </a:r>
          </a:p>
          <a:p>
            <a:pPr marL="791600" lvl="1" indent="-342900" defTabSz="914400">
              <a:buFont typeface="Arial" panose="020B0604020202020204" pitchFamily="34" charset="0"/>
              <a:buChar char="•"/>
            </a:pPr>
            <a:r>
              <a:rPr lang="en-US" altLang="it-IT" dirty="0"/>
              <a:t>Interact with student</a:t>
            </a:r>
          </a:p>
          <a:p>
            <a:pPr marL="791600" lvl="1" indent="-342900" defTabSz="914400">
              <a:buFont typeface="Arial" panose="020B0604020202020204" pitchFamily="34" charset="0"/>
              <a:buChar char="•"/>
            </a:pPr>
            <a:r>
              <a:rPr lang="en-US" altLang="it-IT" dirty="0"/>
              <a:t>Be aware of students question and problems</a:t>
            </a:r>
          </a:p>
          <a:p>
            <a:pPr marL="791600" lvl="1" indent="-342900" defTabSz="914400">
              <a:buFont typeface="Arial" panose="020B0604020202020204" pitchFamily="34" charset="0"/>
              <a:buChar char="•"/>
            </a:pPr>
            <a:r>
              <a:rPr lang="it-IT" altLang="it-IT" dirty="0"/>
              <a:t>Check for understanding</a:t>
            </a:r>
          </a:p>
          <a:p>
            <a:pPr marL="791600" lvl="1" indent="-342900" defTabSz="914400">
              <a:buFont typeface="Arial" panose="020B0604020202020204" pitchFamily="34" charset="0"/>
              <a:buChar char="•"/>
            </a:pPr>
            <a:r>
              <a:rPr lang="it-IT" altLang="it-IT" dirty="0"/>
              <a:t>Brainstorme question</a:t>
            </a:r>
          </a:p>
          <a:p>
            <a:pPr marL="791600" lvl="1" indent="-342900" defTabSz="914400">
              <a:buFont typeface="Arial" panose="020B0604020202020204" pitchFamily="34" charset="0"/>
              <a:buChar char="•"/>
            </a:pPr>
            <a:r>
              <a:rPr lang="it-IT" altLang="it-IT" dirty="0"/>
              <a:t>Read answers and ask some of then to explain more about it</a:t>
            </a:r>
          </a:p>
          <a:p>
            <a:pPr marL="342900" indent="-342900" defTabSz="914400">
              <a:buFont typeface="Arial" panose="020B0604020202020204" pitchFamily="34" charset="0"/>
              <a:buChar char="•"/>
            </a:pPr>
            <a:r>
              <a:rPr lang="it-IT" altLang="it-IT" dirty="0"/>
              <a:t>Teacher can download chat as document</a:t>
            </a:r>
          </a:p>
          <a:p>
            <a:pPr marL="342900" indent="-342900" defTabSz="914400">
              <a:buFont typeface="Arial" panose="020B0604020202020204" pitchFamily="34" charset="0"/>
              <a:buChar char="•"/>
            </a:pPr>
            <a:r>
              <a:rPr lang="en-US" b="0" i="0" dirty="0">
                <a:solidFill>
                  <a:srgbClr val="000000"/>
                </a:solidFill>
                <a:effectLst/>
                <a:latin typeface="Roboto" panose="02000000000000000000" pitchFamily="2" charset="0"/>
              </a:rPr>
              <a:t>In each session, one of the students can be held responsible for summarizing the points presented in the chat.</a:t>
            </a:r>
            <a:endParaRPr lang="it-IT" altLang="it-IT" dirty="0"/>
          </a:p>
          <a:p>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7</a:t>
            </a:fld>
            <a:endParaRPr lang="it-IT" altLang="it-IT"/>
          </a:p>
        </p:txBody>
      </p:sp>
      <p:pic>
        <p:nvPicPr>
          <p:cNvPr id="2" name="Online Media 1" title="The Chat pod and Q&amp;A pod in Adobe Connect">
            <a:hlinkClick r:id="" action="ppaction://media"/>
            <a:extLst>
              <a:ext uri="{FF2B5EF4-FFF2-40B4-BE49-F238E27FC236}">
                <a16:creationId xmlns:a16="http://schemas.microsoft.com/office/drawing/2014/main" id="{C3D49EB6-8A27-4674-8214-580F917F5C4D}"/>
              </a:ext>
            </a:extLst>
          </p:cNvPr>
          <p:cNvPicPr>
            <a:picLocks noRot="1" noChangeAspect="1"/>
          </p:cNvPicPr>
          <p:nvPr>
            <a:videoFile r:link="rId1"/>
          </p:nvPr>
        </p:nvPicPr>
        <p:blipFill>
          <a:blip r:embed="rId4"/>
          <a:stretch>
            <a:fillRect/>
          </a:stretch>
        </p:blipFill>
        <p:spPr>
          <a:xfrm>
            <a:off x="7632452" y="4662897"/>
            <a:ext cx="2540000" cy="1435100"/>
          </a:xfrm>
          <a:prstGeom prst="rect">
            <a:avLst/>
          </a:prstGeom>
        </p:spPr>
      </p:pic>
    </p:spTree>
    <p:extLst>
      <p:ext uri="{BB962C8B-B14F-4D97-AF65-F5344CB8AC3E}">
        <p14:creationId xmlns:p14="http://schemas.microsoft.com/office/powerpoint/2010/main" val="298163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Whiteboard, Split Whiteboard</a:t>
            </a:r>
          </a:p>
        </p:txBody>
      </p:sp>
      <p:sp>
        <p:nvSpPr>
          <p:cNvPr id="14339" name="Rectangle 3"/>
          <p:cNvSpPr>
            <a:spLocks noGrp="1" noChangeArrowheads="1"/>
          </p:cNvSpPr>
          <p:nvPr>
            <p:ph idx="1"/>
          </p:nvPr>
        </p:nvSpPr>
        <p:spPr>
          <a:xfrm>
            <a:off x="1007716" y="1511292"/>
            <a:ext cx="9937104" cy="4276991"/>
          </a:xfrm>
        </p:spPr>
        <p:txBody>
          <a:bodyPr/>
          <a:lstStyle/>
          <a:p>
            <a:pPr marL="342900" indent="-342900" defTabSz="914400">
              <a:buFont typeface="Arial" panose="020B0604020202020204" pitchFamily="34" charset="0"/>
              <a:buChar char="•"/>
            </a:pPr>
            <a:r>
              <a:rPr lang="en-US" altLang="it-IT" dirty="0"/>
              <a:t>A online whiteboard is a learning space where both teachers and students can write and interact with students in real time via the internet.</a:t>
            </a:r>
            <a:endParaRPr lang="it-IT" altLang="it-IT" dirty="0"/>
          </a:p>
          <a:p>
            <a:pPr marL="342900" indent="-342900" defTabSz="914400">
              <a:buFont typeface="Arial" panose="020B0604020202020204" pitchFamily="34" charset="0"/>
              <a:buChar char="•"/>
            </a:pPr>
            <a:r>
              <a:rPr lang="en-US" altLang="it-IT" dirty="0"/>
              <a:t>Whiteboarding provides</a:t>
            </a:r>
          </a:p>
          <a:p>
            <a:pPr marL="791600" lvl="1" indent="-342900" defTabSz="914400">
              <a:buFont typeface="Arial" panose="020B0604020202020204" pitchFamily="34" charset="0"/>
              <a:buChar char="•"/>
            </a:pPr>
            <a:r>
              <a:rPr lang="en-US" altLang="it-IT" dirty="0"/>
              <a:t>Improved learning through increased participation and collaboration among students.</a:t>
            </a:r>
          </a:p>
          <a:p>
            <a:pPr marL="791600" lvl="1" indent="-342900" defTabSz="914400">
              <a:buFont typeface="Arial" panose="020B0604020202020204" pitchFamily="34" charset="0"/>
              <a:buChar char="•"/>
            </a:pPr>
            <a:r>
              <a:rPr lang="en-US" altLang="it-IT" dirty="0"/>
              <a:t>Alternate methods of learning (visual and auditory).</a:t>
            </a:r>
          </a:p>
          <a:p>
            <a:pPr marL="791600" lvl="1" indent="-342900" defTabSz="914400">
              <a:buFont typeface="Arial" panose="020B0604020202020204" pitchFamily="34" charset="0"/>
              <a:buChar char="•"/>
            </a:pPr>
            <a:r>
              <a:rPr lang="en-US" altLang="it-IT" dirty="0"/>
              <a:t>A tool to manage instruction so that students can construct their own knowledge and understanding from evidence.</a:t>
            </a:r>
          </a:p>
          <a:p>
            <a:pPr marL="791600" lvl="1" indent="-342900" defTabSz="914400">
              <a:buFont typeface="Arial" panose="020B0604020202020204" pitchFamily="34" charset="0"/>
              <a:buChar char="•"/>
            </a:pPr>
            <a:r>
              <a:rPr lang="en-US" altLang="it-IT" dirty="0"/>
              <a:t>A quick and cost-effective way of formatively assessing students.</a:t>
            </a:r>
          </a:p>
          <a:p>
            <a:pPr marL="791600" lvl="1" indent="-342900" defTabSz="914400">
              <a:buFont typeface="Arial" panose="020B0604020202020204" pitchFamily="34" charset="0"/>
              <a:buChar char="•"/>
            </a:pPr>
            <a:r>
              <a:rPr lang="en-US" altLang="it-IT" dirty="0"/>
              <a:t>Help in diagnosing students’ misconceptions.</a:t>
            </a:r>
          </a:p>
          <a:p>
            <a:pPr marL="791600" lvl="1" indent="-342900" defTabSz="914400">
              <a:buFont typeface="Arial" panose="020B0604020202020204" pitchFamily="34" charset="0"/>
              <a:buChar char="•"/>
            </a:pPr>
            <a:r>
              <a:rPr lang="en-US" altLang="it-IT" dirty="0"/>
              <a:t>A way to manage discussion by focusing students on the topic at hand</a:t>
            </a:r>
            <a:endParaRPr lang="it-IT" altLang="it-IT" dirty="0"/>
          </a:p>
          <a:p>
            <a:endParaRPr lang="it-IT" altLang="it-IT" sz="2000" dirty="0"/>
          </a:p>
        </p:txBody>
      </p:sp>
      <p:sp>
        <p:nvSpPr>
          <p:cNvPr id="4" name="Slide Number Placeholder 3"/>
          <p:cNvSpPr>
            <a:spLocks noGrp="1"/>
          </p:cNvSpPr>
          <p:nvPr>
            <p:ph type="sldNum" sz="quarter" idx="10"/>
          </p:nvPr>
        </p:nvSpPr>
        <p:spPr/>
        <p:txBody>
          <a:bodyPr/>
          <a:lstStyle/>
          <a:p>
            <a:fld id="{E37EF2DE-0CFE-4FA7-87DF-45C192173952}" type="slidenum">
              <a:rPr lang="it-IT" altLang="it-IT"/>
              <a:pPr/>
              <a:t>8</a:t>
            </a:fld>
            <a:endParaRPr lang="it-IT" altLang="it-IT"/>
          </a:p>
        </p:txBody>
      </p:sp>
    </p:spTree>
    <p:extLst>
      <p:ext uri="{BB962C8B-B14F-4D97-AF65-F5344CB8AC3E}">
        <p14:creationId xmlns:p14="http://schemas.microsoft.com/office/powerpoint/2010/main" val="1028153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it-IT" sz="3600" dirty="0">
                <a:solidFill>
                  <a:schemeClr val="tx1"/>
                </a:solidFill>
              </a:rPr>
              <a:t>Whiteboard, Split Whiteboard</a:t>
            </a:r>
          </a:p>
        </p:txBody>
      </p:sp>
      <p:sp>
        <p:nvSpPr>
          <p:cNvPr id="14339" name="Rectangle 3"/>
          <p:cNvSpPr>
            <a:spLocks noGrp="1" noChangeArrowheads="1"/>
          </p:cNvSpPr>
          <p:nvPr>
            <p:ph idx="1"/>
          </p:nvPr>
        </p:nvSpPr>
        <p:spPr/>
        <p:txBody>
          <a:bodyPr/>
          <a:lstStyle/>
          <a:p>
            <a:r>
              <a:rPr lang="it-IT" altLang="it-IT" sz="2000" dirty="0"/>
              <a:t>How to use whiteboard in BigBlueButton and Adobe Connect</a:t>
            </a:r>
          </a:p>
        </p:txBody>
      </p:sp>
      <p:sp>
        <p:nvSpPr>
          <p:cNvPr id="4" name="Slide Number Placeholder 3"/>
          <p:cNvSpPr>
            <a:spLocks noGrp="1"/>
          </p:cNvSpPr>
          <p:nvPr>
            <p:ph type="sldNum" sz="quarter" idx="10"/>
          </p:nvPr>
        </p:nvSpPr>
        <p:spPr/>
        <p:txBody>
          <a:bodyPr/>
          <a:lstStyle/>
          <a:p>
            <a:fld id="{E37EF2DE-0CFE-4FA7-87DF-45C192173952}" type="slidenum">
              <a:rPr lang="it-IT" altLang="it-IT"/>
              <a:pPr/>
              <a:t>9</a:t>
            </a:fld>
            <a:endParaRPr lang="it-IT" altLang="it-IT"/>
          </a:p>
        </p:txBody>
      </p:sp>
      <p:pic>
        <p:nvPicPr>
          <p:cNvPr id="5" name="Online Media 1" title="BigBlueButton's Multi-User Whiteboard Tutorial">
            <a:hlinkClick r:id="" action="ppaction://media"/>
            <a:extLst>
              <a:ext uri="{FF2B5EF4-FFF2-40B4-BE49-F238E27FC236}">
                <a16:creationId xmlns:a16="http://schemas.microsoft.com/office/drawing/2014/main" id="{C9E41406-EB27-4585-ACE8-5BFE2DE3136C}"/>
              </a:ext>
            </a:extLst>
          </p:cNvPr>
          <p:cNvPicPr>
            <a:picLocks noRot="1" noChangeAspect="1"/>
          </p:cNvPicPr>
          <p:nvPr>
            <a:videoFile r:link="rId1"/>
          </p:nvPr>
        </p:nvPicPr>
        <p:blipFill>
          <a:blip r:embed="rId5"/>
          <a:stretch>
            <a:fillRect/>
          </a:stretch>
        </p:blipFill>
        <p:spPr>
          <a:xfrm>
            <a:off x="853984" y="2695430"/>
            <a:ext cx="4589080" cy="2592830"/>
          </a:xfrm>
          <a:prstGeom prst="rect">
            <a:avLst/>
          </a:prstGeom>
        </p:spPr>
      </p:pic>
      <p:pic>
        <p:nvPicPr>
          <p:cNvPr id="6" name="Online Media 4" title="Share Pod - Share a Whiteboard">
            <a:hlinkClick r:id="" action="ppaction://media"/>
            <a:extLst>
              <a:ext uri="{FF2B5EF4-FFF2-40B4-BE49-F238E27FC236}">
                <a16:creationId xmlns:a16="http://schemas.microsoft.com/office/drawing/2014/main" id="{3A85BD8D-79D7-4B1A-AA44-FA405961C0E4}"/>
              </a:ext>
            </a:extLst>
          </p:cNvPr>
          <p:cNvPicPr>
            <a:picLocks noRot="1" noChangeAspect="1"/>
          </p:cNvPicPr>
          <p:nvPr>
            <a:videoFile r:link="rId2"/>
          </p:nvPr>
        </p:nvPicPr>
        <p:blipFill>
          <a:blip r:embed="rId6"/>
          <a:stretch>
            <a:fillRect/>
          </a:stretch>
        </p:blipFill>
        <p:spPr>
          <a:xfrm>
            <a:off x="6624340" y="2708753"/>
            <a:ext cx="4565499" cy="2579507"/>
          </a:xfrm>
          <a:prstGeom prst="rect">
            <a:avLst/>
          </a:prstGeom>
        </p:spPr>
      </p:pic>
      <p:sp>
        <p:nvSpPr>
          <p:cNvPr id="7" name="TextBox 6">
            <a:extLst>
              <a:ext uri="{FF2B5EF4-FFF2-40B4-BE49-F238E27FC236}">
                <a16:creationId xmlns:a16="http://schemas.microsoft.com/office/drawing/2014/main" id="{61F20506-E52F-4A39-87B9-5577007527A5}"/>
              </a:ext>
            </a:extLst>
          </p:cNvPr>
          <p:cNvSpPr txBox="1"/>
          <p:nvPr/>
        </p:nvSpPr>
        <p:spPr>
          <a:xfrm>
            <a:off x="2107556" y="5588228"/>
            <a:ext cx="2160240" cy="400110"/>
          </a:xfrm>
          <a:prstGeom prst="rect">
            <a:avLst/>
          </a:prstGeom>
          <a:noFill/>
        </p:spPr>
        <p:txBody>
          <a:bodyPr wrap="square" rtlCol="1">
            <a:spAutoFit/>
          </a:bodyPr>
          <a:lstStyle/>
          <a:p>
            <a:r>
              <a:rPr lang="en-US" dirty="0" err="1"/>
              <a:t>BigBlueButton</a:t>
            </a:r>
            <a:endParaRPr lang="fa-IR" dirty="0"/>
          </a:p>
        </p:txBody>
      </p:sp>
      <p:sp>
        <p:nvSpPr>
          <p:cNvPr id="8" name="TextBox 7">
            <a:extLst>
              <a:ext uri="{FF2B5EF4-FFF2-40B4-BE49-F238E27FC236}">
                <a16:creationId xmlns:a16="http://schemas.microsoft.com/office/drawing/2014/main" id="{4B4BF748-69F3-43A0-AB29-9DF3EEF14A6F}"/>
              </a:ext>
            </a:extLst>
          </p:cNvPr>
          <p:cNvSpPr txBox="1"/>
          <p:nvPr/>
        </p:nvSpPr>
        <p:spPr>
          <a:xfrm>
            <a:off x="7691221" y="5551638"/>
            <a:ext cx="2160240" cy="400110"/>
          </a:xfrm>
          <a:prstGeom prst="rect">
            <a:avLst/>
          </a:prstGeom>
          <a:noFill/>
        </p:spPr>
        <p:txBody>
          <a:bodyPr wrap="square" rtlCol="1">
            <a:spAutoFit/>
          </a:bodyPr>
          <a:lstStyle/>
          <a:p>
            <a:r>
              <a:rPr lang="en-US" dirty="0"/>
              <a:t>Adobe Connect</a:t>
            </a:r>
            <a:endParaRPr lang="fa-IR" dirty="0"/>
          </a:p>
        </p:txBody>
      </p:sp>
    </p:spTree>
    <p:extLst>
      <p:ext uri="{BB962C8B-B14F-4D97-AF65-F5344CB8AC3E}">
        <p14:creationId xmlns:p14="http://schemas.microsoft.com/office/powerpoint/2010/main" val="994065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5"/>
                    </p:tgtEl>
                  </p:cond>
                </p:stCondLst>
                <p:endSync evt="end" delay="0">
                  <p:rtn val="all"/>
                </p:endSync>
                <p:childTnLst>
                  <p:par>
                    <p:cTn id="12" fill="hold">
                      <p:stCondLst>
                        <p:cond delay="0"/>
                      </p:stCondLst>
                      <p:childTnLst>
                        <p:par>
                          <p:cTn id="13" fill="hold">
                            <p:stCondLst>
                              <p:cond delay="0"/>
                            </p:stCondLst>
                            <p:childTnLst>
                              <p:par>
                                <p:cTn id="14" presetID="2" presetClass="mediacall" presetSubtype="0" fill="hold" nodeType="clickEffect">
                                  <p:stCondLst>
                                    <p:cond delay="0"/>
                                  </p:stCondLst>
                                  <p:childTnLst>
                                    <p:cmd type="call" cmd="togglePause">
                                      <p:cBhvr>
                                        <p:cTn id="15" dur="1" fill="hold"/>
                                        <p:tgtEl>
                                          <p:spTgt spid="5"/>
                                        </p:tgtEl>
                                      </p:cBhvr>
                                    </p:cmd>
                                  </p:childTnLst>
                                </p:cTn>
                              </p:par>
                            </p:childTnLst>
                          </p:cTn>
                        </p:par>
                      </p:childTnLst>
                    </p:cTn>
                  </p:par>
                </p:childTnLst>
              </p:cTn>
              <p:nextCondLst>
                <p:cond evt="onClick" delay="0">
                  <p:tgtEl>
                    <p:spTgt spid="5"/>
                  </p:tgtEl>
                </p:cond>
              </p:nextCondLst>
            </p:seq>
            <p:seq concurrent="1" nextAc="seek">
              <p:cTn id="16" restart="whenNotActive" fill="hold" evtFilter="cancelBubble" nodeType="interactiveSeq">
                <p:stCondLst>
                  <p:cond evt="onClick" delay="0">
                    <p:tgtEl>
                      <p:spTgt spid="6"/>
                    </p:tgtEl>
                  </p:cond>
                </p:stCondLst>
                <p:endSync evt="end" delay="0">
                  <p:rtn val="all"/>
                </p:endSync>
                <p:childTnLst>
                  <p:par>
                    <p:cTn id="17" fill="hold">
                      <p:stCondLst>
                        <p:cond delay="0"/>
                      </p:stCondLst>
                      <p:childTnLst>
                        <p:par>
                          <p:cTn id="18" fill="hold">
                            <p:stCondLst>
                              <p:cond delay="0"/>
                            </p:stCondLst>
                            <p:childTnLst>
                              <p:par>
                                <p:cTn id="19" presetID="2" presetClass="mediacall" presetSubtype="0" fill="hold" nodeType="clickEffect">
                                  <p:stCondLst>
                                    <p:cond delay="0"/>
                                  </p:stCondLst>
                                  <p:childTnLst>
                                    <p:cmd type="call" cmd="togglePause">
                                      <p:cBhvr>
                                        <p:cTn id="20" dur="1" fill="hold"/>
                                        <p:tgtEl>
                                          <p:spTgt spid="6"/>
                                        </p:tgtEl>
                                      </p:cBhvr>
                                    </p:cmd>
                                  </p:childTnLst>
                                </p:cTn>
                              </p:par>
                            </p:childTnLst>
                          </p:cTn>
                        </p:par>
                      </p:childTnLst>
                    </p:cTn>
                  </p:par>
                </p:childTnLst>
              </p:cTn>
              <p:nextCondLst>
                <p:cond evt="onClick" delay="0">
                  <p:tgtEl>
                    <p:spTgt spid="6"/>
                  </p:tgtEl>
                </p:cond>
              </p:nextCondLst>
            </p:seq>
            <p:video>
              <p:cMediaNode vol="80000">
                <p:cTn id="21" fill="hold" display="0">
                  <p:stCondLst>
                    <p:cond delay="indefinite"/>
                  </p:stCondLst>
                </p:cTn>
                <p:tgtEl>
                  <p:spTgt spid="5"/>
                </p:tgtEl>
              </p:cMediaNode>
            </p:video>
            <p:video>
              <p:cMediaNode vol="80000">
                <p:cTn id="22" fill="hold" display="0">
                  <p:stCondLst>
                    <p:cond delay="indefinite"/>
                  </p:stCondLst>
                </p:cTn>
                <p:tgtEl>
                  <p:spTgt spid="6"/>
                </p:tgtEl>
              </p:cMediaNode>
            </p:video>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itolo lezione&amp;quot;&quot;/&gt;&lt;property id=&quot;20307&quot; value=&quot;256&quot;/&gt;&lt;/object&gt;&lt;object type=&quot;3&quot; unique_id=&quot;10005&quot;&gt;&lt;property id=&quot;20148&quot; value=&quot;5&quot;/&gt;&lt;property id=&quot;20300&quot; value=&quot;Slide 2 - &amp;quot;Argomenti&amp;quot;&quot;/&gt;&lt;property id=&quot;20307&quot; value=&quot;257&quot;/&gt;&lt;/object&gt;&lt;object type=&quot;3&quot; unique_id=&quot;10006&quot;&gt;&lt;property id=&quot;20148&quot; value=&quot;5&quot;/&gt;&lt;property id=&quot;20300&quot; value=&quot;Slide 3 - &amp;quot;Obiettivi&amp;quot;&quot;/&gt;&lt;property id=&quot;20307&quot; value=&quot;258&quot;/&gt;&lt;/object&gt;&lt;object type=&quot;3&quot; unique_id=&quot;10007&quot;&gt;&lt;property id=&quot;20148&quot; value=&quot;5&quot;/&gt;&lt;property id=&quot;20300&quot; value=&quot;Slide 4 - &amp;quot;Argomento I&amp;quot;&quot;/&gt;&lt;property id=&quot;20307&quot; value=&quot;259&quot;/&gt;&lt;/object&gt;&lt;object type=&quot;3&quot; unique_id=&quot;10011&quot;&gt;&lt;property id=&quot;20148&quot; value=&quot;5&quot;/&gt;&lt;property id=&quot;20300&quot; value=&quot;Slide 9 - &amp;quot;Conclusioni&amp;quot;&quot;/&gt;&lt;property id=&quot;20307&quot; value=&quot;262&quot;/&gt;&lt;/object&gt;&lt;object type=&quot;3&quot; unique_id=&quot;10012&quot;&gt;&lt;property id=&quot;20148&quot; value=&quot;5&quot;/&gt;&lt;property id=&quot;20300&quot; value=&quot;Slide 10 - &amp;quot;Copyright&amp;quot;&quot;/&gt;&lt;property id=&quot;20307&quot; value=&quot;265&quot;/&gt;&lt;/object&gt;&lt;object type=&quot;3&quot; unique_id=&quot;10013&quot;&gt;&lt;property id=&quot;20148&quot; value=&quot;5&quot;/&gt;&lt;property id=&quot;20300&quot; value=&quot;Slide 6 - &amp;quot;Argomento III&amp;quot;&quot;/&gt;&lt;property id=&quot;20307&quot; value=&quot;266&quot;/&gt;&lt;/object&gt;&lt;object type=&quot;3&quot; unique_id=&quot;10015&quot;&gt;&lt;property id=&quot;20148&quot; value=&quot;5&quot;/&gt;&lt;property id=&quot;20300&quot; value=&quot;Slide 7 - &amp;quot;Argomento IV&amp;quot;&quot;/&gt;&lt;property id=&quot;20307&quot; value=&quot;268&quot;/&gt;&lt;/object&gt;&lt;object type=&quot;3&quot; unique_id=&quot;15621&quot;&gt;&lt;property id=&quot;20148&quot; value=&quot;5&quot;/&gt;&lt;property id=&quot;20300&quot; value=&quot;Slide 5 - &amp;quot;Argomento II&amp;quot;&quot;/&gt;&lt;property id=&quot;20307&quot; value=&quot;270&quot;/&gt;&lt;/object&gt;&lt;object type=&quot;3&quot; unique_id=&quot;15622&quot;&gt;&lt;property id=&quot;20148&quot; value=&quot;5&quot;/&gt;&lt;property id=&quot;20300&quot; value=&quot;Slide 8 - &amp;quot;Argomento N&amp;quot;&quot;/&gt;&lt;property id=&quot;20307&quot; value=&quot;271&quot;/&gt;&lt;/object&gt;&lt;/object&gt;&lt;/object&gt;&lt;/database&gt;"/>
  <p:tag name="SECTOMILLISECCONVERTED" val="1"/>
</p:tagLst>
</file>

<file path=ppt/theme/theme1.xml><?xml version="1.0" encoding="utf-8"?>
<a:theme xmlns:a="http://schemas.openxmlformats.org/drawingml/2006/main" name="USGM_Modello_VL_Italiano_16_9(1) (1)">
  <a:themeElements>
    <a:clrScheme name="Modello_Slide_VL_nuova_modalita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336666"/>
      </a:hlink>
      <a:folHlink>
        <a:srgbClr val="84C3C2"/>
      </a:folHlink>
    </a:clrScheme>
    <a:fontScheme name="Modello_Slide_VL_nuova_modalit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31838" rtl="0" eaLnBrk="1" fontAlgn="base" latinLnBrk="0" hangingPunct="1">
          <a:lnSpc>
            <a:spcPct val="100000"/>
          </a:lnSpc>
          <a:spcBef>
            <a:spcPct val="0"/>
          </a:spcBef>
          <a:spcAft>
            <a:spcPct val="0"/>
          </a:spcAft>
          <a:buClrTx/>
          <a:buSzTx/>
          <a:buFontTx/>
          <a:buNone/>
          <a:tabLst/>
          <a:defRPr kumimoji="0" lang="it-IT" altLang="it-IT" sz="1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31838" rtl="0" eaLnBrk="1" fontAlgn="base" latinLnBrk="0" hangingPunct="1">
          <a:lnSpc>
            <a:spcPct val="100000"/>
          </a:lnSpc>
          <a:spcBef>
            <a:spcPct val="0"/>
          </a:spcBef>
          <a:spcAft>
            <a:spcPct val="0"/>
          </a:spcAft>
          <a:buClrTx/>
          <a:buSzTx/>
          <a:buFontTx/>
          <a:buNone/>
          <a:tabLst/>
          <a:defRPr kumimoji="0" lang="it-IT" altLang="it-IT" sz="1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odello_Slide_VL_nuova_modal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ello_Slide_VL_nuova_modal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ello_Slide_VL_nuova_modal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ello_Slide_VL_nuova_modal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ello_Slide_VL_nuova_modal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ello_Slide_VL_nuova_modal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ello_Slide_VL_nuova_modal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ello_Slide_VL_nuova_modal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ello_Slide_VL_nuova_modal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ello_Slide_VL_nuova_modal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ello_Slide_VL_nuova_modal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ello_Slide_VL_nuova_modal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odello_Slide_VL_nuova_modalita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336666"/>
        </a:hlink>
        <a:folHlink>
          <a:srgbClr val="84C3C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zione standard1" id="{C4DEB6D9-9397-40B7-A2C5-2B3BCFC561D4}" vid="{27BAFCD2-6D6C-4D6A-BB3A-867DF70F2C3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USGM_Modello_VL_Italiano_16_9(1) (1)</Template>
  <TotalTime>11751</TotalTime>
  <Words>1540</Words>
  <Application>Microsoft Office PowerPoint</Application>
  <PresentationFormat>Custom</PresentationFormat>
  <Paragraphs>223</Paragraphs>
  <Slides>23</Slides>
  <Notes>21</Notes>
  <HiddenSlides>0</HiddenSlides>
  <MMClips>18</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Cambria</vt:lpstr>
      <vt:lpstr>Courier New</vt:lpstr>
      <vt:lpstr>Open Sans</vt:lpstr>
      <vt:lpstr>Roboto</vt:lpstr>
      <vt:lpstr>Tahoma</vt:lpstr>
      <vt:lpstr>USGM_Modello_VL_Italiano_16_9(1) (1)</vt:lpstr>
      <vt:lpstr>Activating methods and online tools to enrich online learning  Mehri Rajaei University of Sistan and Baluchestan</vt:lpstr>
      <vt:lpstr>Objectives</vt:lpstr>
      <vt:lpstr>Overview</vt:lpstr>
      <vt:lpstr>Activating methods and tools in online classroom on BigBlueButton and Adobe Connect platform </vt:lpstr>
      <vt:lpstr>Poll</vt:lpstr>
      <vt:lpstr>Poll</vt:lpstr>
      <vt:lpstr>Chat</vt:lpstr>
      <vt:lpstr>Whiteboard, Split Whiteboard</vt:lpstr>
      <vt:lpstr>Whiteboard, Split Whiteboard</vt:lpstr>
      <vt:lpstr>Whiteboard, Split Whiteboard</vt:lpstr>
      <vt:lpstr>Breakout</vt:lpstr>
      <vt:lpstr>Asynchronous activating methods and tools on moodle platform</vt:lpstr>
      <vt:lpstr>Lesson</vt:lpstr>
      <vt:lpstr>Forum</vt:lpstr>
      <vt:lpstr>Padlet</vt:lpstr>
      <vt:lpstr>Assignment</vt:lpstr>
      <vt:lpstr>Quiz</vt:lpstr>
      <vt:lpstr>Wiki</vt:lpstr>
      <vt:lpstr>Workshop</vt:lpstr>
      <vt:lpstr>Glossary</vt:lpstr>
      <vt:lpstr>Game</vt:lpstr>
      <vt:lpstr>Feedback</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lezione</dc:title>
  <dc:creator>Windows User</dc:creator>
  <cp:lastModifiedBy>my</cp:lastModifiedBy>
  <cp:revision>17</cp:revision>
  <dcterms:created xsi:type="dcterms:W3CDTF">2021-06-01T08:52:26Z</dcterms:created>
  <dcterms:modified xsi:type="dcterms:W3CDTF">2022-05-04T09:09:39Z</dcterms:modified>
</cp:coreProperties>
</file>