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notesMasterIdLst>
    <p:notesMasterId r:id="rId16"/>
  </p:notesMasterIdLst>
  <p:sldIdLst>
    <p:sldId id="256" r:id="rId2"/>
    <p:sldId id="257" r:id="rId3"/>
    <p:sldId id="258" r:id="rId4"/>
    <p:sldId id="273" r:id="rId5"/>
    <p:sldId id="277" r:id="rId6"/>
    <p:sldId id="274" r:id="rId7"/>
    <p:sldId id="275" r:id="rId8"/>
    <p:sldId id="278" r:id="rId9"/>
    <p:sldId id="279" r:id="rId10"/>
    <p:sldId id="280" r:id="rId11"/>
    <p:sldId id="283" r:id="rId12"/>
    <p:sldId id="281" r:id="rId13"/>
    <p:sldId id="282" r:id="rId14"/>
    <p:sldId id="262" r:id="rId15"/>
  </p:sldIdLst>
  <p:sldSz cx="11520488" cy="6480175"/>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userDrawn="1">
          <p15:clr>
            <a:srgbClr val="A4A3A4"/>
          </p15:clr>
        </p15:guide>
        <p15:guide id="2" pos="2304" userDrawn="1">
          <p15:clr>
            <a:srgbClr val="A4A3A4"/>
          </p15:clr>
        </p15:guide>
        <p15:guide id="3" orient="horz" pos="2041" userDrawn="1">
          <p15:clr>
            <a:srgbClr val="A4A3A4"/>
          </p15:clr>
        </p15:guide>
        <p15:guide id="4" pos="36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6645" autoAdjust="0"/>
  </p:normalViewPr>
  <p:slideViewPr>
    <p:cSldViewPr>
      <p:cViewPr varScale="1">
        <p:scale>
          <a:sx n="47" d="100"/>
          <a:sy n="47" d="100"/>
        </p:scale>
        <p:origin x="1110" y="48"/>
      </p:cViewPr>
      <p:guideLst>
        <p:guide orient="horz" pos="1728"/>
        <p:guide pos="2304"/>
        <p:guide orient="horz" pos="2041"/>
        <p:guide pos="362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2B5C7B-6E4C-4CB7-8C5F-150730A6FCD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CEC36E2-2E15-45E8-BB68-26A1D3E6EA34}">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kern="1200">
              <a:solidFill>
                <a:srgbClr val="004DCD"/>
              </a:solidFill>
              <a:effectLst/>
              <a:latin typeface="AgilitaLTPro-Medium"/>
              <a:ea typeface="Calibri" panose="020F0502020204030204" pitchFamily="34" charset="0"/>
              <a:cs typeface="AgilitaLTPro-Medium"/>
            </a:rPr>
            <a:t>Part one: DIRECTING THE OPERATION</a:t>
          </a:r>
          <a:endParaRPr lang="en-US" sz="1800" kern="1200">
            <a:solidFill>
              <a:srgbClr val="004DCD"/>
            </a:solidFill>
            <a:effectLst/>
            <a:latin typeface="AgilitaLTPro-Medium"/>
            <a:ea typeface="Calibri" panose="020F0502020204030204" pitchFamily="34" charset="0"/>
            <a:cs typeface="Arial" panose="020B0604020202020204" pitchFamily="34" charset="0"/>
          </a:endParaRPr>
        </a:p>
      </dgm:t>
    </dgm:pt>
    <dgm:pt modelId="{5466CD65-A3C7-4F2D-A9FF-43CDB84302B5}" type="parTrans" cxnId="{564D9FC5-2BD2-4BD6-8EA1-5BDEE9EDE984}">
      <dgm:prSet/>
      <dgm:spPr/>
      <dgm:t>
        <a:bodyPr/>
        <a:lstStyle/>
        <a:p>
          <a:endParaRPr lang="en-US"/>
        </a:p>
      </dgm:t>
    </dgm:pt>
    <dgm:pt modelId="{2B45EC8A-23E5-4330-9C65-71E5829F6199}" type="sibTrans" cxnId="{564D9FC5-2BD2-4BD6-8EA1-5BDEE9EDE984}">
      <dgm:prSet/>
      <dgm:spPr/>
      <dgm:t>
        <a:bodyPr/>
        <a:lstStyle/>
        <a:p>
          <a:endParaRPr lang="en-US"/>
        </a:p>
      </dgm:t>
    </dgm:pt>
    <dgm:pt modelId="{348F5063-AEFC-40A4-9AC2-8397B2BAC5C2}">
      <dgm:prSet custT="1"/>
      <dgm:spPr/>
      <dgm:t>
        <a:bodyPr/>
        <a:lstStyle/>
        <a:p>
          <a:r>
            <a:rPr lang="en-US" sz="1800">
              <a:solidFill>
                <a:srgbClr val="004DCD"/>
              </a:solidFill>
              <a:effectLst/>
              <a:latin typeface="AgilitaLTPro-Medium"/>
              <a:ea typeface="Calibri" panose="020F0502020204030204" pitchFamily="34" charset="0"/>
              <a:cs typeface="AgilitaLTPro-Medium"/>
            </a:rPr>
            <a:t>Part two: </a:t>
          </a:r>
          <a:r>
            <a:rPr lang="en-US" sz="1800">
              <a:solidFill>
                <a:srgbClr val="4D5AA6"/>
              </a:solidFill>
              <a:effectLst/>
              <a:latin typeface="AgilitaLTPro-Medium"/>
              <a:ea typeface="Calibri" panose="020F0502020204030204" pitchFamily="34" charset="0"/>
              <a:cs typeface="AgilitaLTPro-Medium"/>
            </a:rPr>
            <a:t>DESIGNING THE OPERATION</a:t>
          </a:r>
          <a:endParaRPr lang="en-US" sz="1800">
            <a:effectLst/>
            <a:latin typeface="Calibri" panose="020F0502020204030204" pitchFamily="34" charset="0"/>
            <a:ea typeface="Calibri" panose="020F0502020204030204" pitchFamily="34" charset="0"/>
            <a:cs typeface="Arial" panose="020B0604020202020204" pitchFamily="34" charset="0"/>
          </a:endParaRPr>
        </a:p>
      </dgm:t>
    </dgm:pt>
    <dgm:pt modelId="{4DE1A6AB-F815-471B-84F8-C60E9E249334}" type="parTrans" cxnId="{7419EF09-81EF-4B10-8DF1-DF1FF61106B5}">
      <dgm:prSet/>
      <dgm:spPr/>
      <dgm:t>
        <a:bodyPr/>
        <a:lstStyle/>
        <a:p>
          <a:endParaRPr lang="en-US"/>
        </a:p>
      </dgm:t>
    </dgm:pt>
    <dgm:pt modelId="{6495A07F-137A-426C-AB02-2E845B9A50AF}" type="sibTrans" cxnId="{7419EF09-81EF-4B10-8DF1-DF1FF61106B5}">
      <dgm:prSet/>
      <dgm:spPr/>
      <dgm:t>
        <a:bodyPr/>
        <a:lstStyle/>
        <a:p>
          <a:endParaRPr lang="en-US"/>
        </a:p>
      </dgm:t>
    </dgm:pt>
    <dgm:pt modelId="{FFF45AB1-1AA9-47C5-A061-EEEAE7C768BA}">
      <dgm:prSet custT="1"/>
      <dgm:spPr/>
      <dgm:t>
        <a:bodyPr/>
        <a:lstStyle/>
        <a:p>
          <a:r>
            <a:rPr lang="en-US" sz="1800">
              <a:solidFill>
                <a:srgbClr val="004DCD"/>
              </a:solidFill>
              <a:effectLst/>
              <a:latin typeface="AgilitaLTPro-Medium"/>
              <a:ea typeface="Calibri" panose="020F0502020204030204" pitchFamily="34" charset="0"/>
              <a:cs typeface="AgilitaLTPro-Medium"/>
            </a:rPr>
            <a:t>Part three:</a:t>
          </a:r>
          <a:r>
            <a:rPr lang="en-US" sz="1800">
              <a:solidFill>
                <a:srgbClr val="00801A"/>
              </a:solidFill>
              <a:effectLst/>
              <a:latin typeface="AgilitaLTPro-Medium"/>
              <a:ea typeface="Calibri" panose="020F0502020204030204" pitchFamily="34" charset="0"/>
              <a:cs typeface="AgilitaLTPro-Medium"/>
            </a:rPr>
            <a:t> DELIVER</a:t>
          </a:r>
          <a:endParaRPr lang="en-US" sz="1800">
            <a:effectLst/>
            <a:latin typeface="Calibri" panose="020F0502020204030204" pitchFamily="34" charset="0"/>
            <a:ea typeface="Calibri" panose="020F0502020204030204" pitchFamily="34" charset="0"/>
            <a:cs typeface="Arial" panose="020B0604020202020204" pitchFamily="34" charset="0"/>
          </a:endParaRPr>
        </a:p>
      </dgm:t>
    </dgm:pt>
    <dgm:pt modelId="{FFCBB7F4-799F-479F-A800-8AEC160B6489}" type="parTrans" cxnId="{3B6FBFE1-389D-4CBF-80C1-4D36694F05D4}">
      <dgm:prSet/>
      <dgm:spPr/>
      <dgm:t>
        <a:bodyPr/>
        <a:lstStyle/>
        <a:p>
          <a:endParaRPr lang="en-US"/>
        </a:p>
      </dgm:t>
    </dgm:pt>
    <dgm:pt modelId="{0DFDD760-C87B-49C1-91AF-1D1232451EBB}" type="sibTrans" cxnId="{3B6FBFE1-389D-4CBF-80C1-4D36694F05D4}">
      <dgm:prSet/>
      <dgm:spPr/>
      <dgm:t>
        <a:bodyPr/>
        <a:lstStyle/>
        <a:p>
          <a:endParaRPr lang="en-US"/>
        </a:p>
      </dgm:t>
    </dgm:pt>
    <dgm:pt modelId="{FDEB771C-F60A-40FD-990E-6CEF9A35158B}">
      <dgm:prSet custT="1"/>
      <dgm:spPr/>
      <dgm:t>
        <a:bodyPr/>
        <a:lstStyle/>
        <a:p>
          <a:r>
            <a:rPr lang="en-US" sz="1800">
              <a:solidFill>
                <a:srgbClr val="004DCD"/>
              </a:solidFill>
              <a:effectLst/>
              <a:latin typeface="AgilitaLTPro-Medium"/>
              <a:ea typeface="Calibri" panose="020F0502020204030204" pitchFamily="34" charset="0"/>
              <a:cs typeface="AgilitaLTPro-Medium"/>
            </a:rPr>
            <a:t>Part: four:</a:t>
          </a:r>
          <a:r>
            <a:rPr lang="en-US" sz="1800">
              <a:solidFill>
                <a:srgbClr val="40330D"/>
              </a:solidFill>
              <a:effectLst/>
              <a:latin typeface="AgilitaLTPro-Medium"/>
              <a:ea typeface="Calibri" panose="020F0502020204030204" pitchFamily="34" charset="0"/>
              <a:cs typeface="AgilitaLTPro-Medium"/>
            </a:rPr>
            <a:t> DEVELOPMENT</a:t>
          </a:r>
          <a:endParaRPr lang="en-US" sz="1800">
            <a:effectLst/>
            <a:latin typeface="Calibri" panose="020F0502020204030204" pitchFamily="34" charset="0"/>
            <a:ea typeface="Calibri" panose="020F0502020204030204" pitchFamily="34" charset="0"/>
            <a:cs typeface="Arial" panose="020B0604020202020204" pitchFamily="34" charset="0"/>
          </a:endParaRPr>
        </a:p>
      </dgm:t>
    </dgm:pt>
    <dgm:pt modelId="{C8AF3243-FE07-4C1A-A4AD-5A88A5E96AD8}" type="parTrans" cxnId="{222D48E2-5A51-429A-9582-7C769C24D389}">
      <dgm:prSet/>
      <dgm:spPr/>
      <dgm:t>
        <a:bodyPr/>
        <a:lstStyle/>
        <a:p>
          <a:endParaRPr lang="en-US"/>
        </a:p>
      </dgm:t>
    </dgm:pt>
    <dgm:pt modelId="{80A943E6-7753-41A8-9551-EB6A18382C64}" type="sibTrans" cxnId="{222D48E2-5A51-429A-9582-7C769C24D389}">
      <dgm:prSet/>
      <dgm:spPr/>
      <dgm:t>
        <a:bodyPr/>
        <a:lstStyle/>
        <a:p>
          <a:endParaRPr lang="en-US"/>
        </a:p>
      </dgm:t>
    </dgm:pt>
    <dgm:pt modelId="{1AF19CE7-FEEA-47F3-8D1C-4539C7BAF414}" type="pres">
      <dgm:prSet presAssocID="{E22B5C7B-6E4C-4CB7-8C5F-150730A6FCD0}" presName="linear" presStyleCnt="0">
        <dgm:presLayoutVars>
          <dgm:animLvl val="lvl"/>
          <dgm:resizeHandles val="exact"/>
        </dgm:presLayoutVars>
      </dgm:prSet>
      <dgm:spPr/>
    </dgm:pt>
    <dgm:pt modelId="{71590314-F782-4BA6-9CCE-BFD01F39D5B9}" type="pres">
      <dgm:prSet presAssocID="{6CEC36E2-2E15-45E8-BB68-26A1D3E6EA34}" presName="parentText" presStyleLbl="node1" presStyleIdx="0" presStyleCnt="4">
        <dgm:presLayoutVars>
          <dgm:chMax val="0"/>
          <dgm:bulletEnabled val="1"/>
        </dgm:presLayoutVars>
      </dgm:prSet>
      <dgm:spPr/>
    </dgm:pt>
    <dgm:pt modelId="{261F5339-4D3F-42C6-AB5E-28ADD0DC9078}" type="pres">
      <dgm:prSet presAssocID="{2B45EC8A-23E5-4330-9C65-71E5829F6199}" presName="spacer" presStyleCnt="0"/>
      <dgm:spPr/>
    </dgm:pt>
    <dgm:pt modelId="{E4488EDF-15D7-484F-976D-345A79F15BA0}" type="pres">
      <dgm:prSet presAssocID="{348F5063-AEFC-40A4-9AC2-8397B2BAC5C2}" presName="parentText" presStyleLbl="node1" presStyleIdx="1" presStyleCnt="4">
        <dgm:presLayoutVars>
          <dgm:chMax val="0"/>
          <dgm:bulletEnabled val="1"/>
        </dgm:presLayoutVars>
      </dgm:prSet>
      <dgm:spPr/>
    </dgm:pt>
    <dgm:pt modelId="{5A6A3623-DBFC-46B7-93B4-A16F0AEA3476}" type="pres">
      <dgm:prSet presAssocID="{6495A07F-137A-426C-AB02-2E845B9A50AF}" presName="spacer" presStyleCnt="0"/>
      <dgm:spPr/>
    </dgm:pt>
    <dgm:pt modelId="{4E480188-2C3F-44A1-8581-1A73B1AF4B3B}" type="pres">
      <dgm:prSet presAssocID="{FFF45AB1-1AA9-47C5-A061-EEEAE7C768BA}" presName="parentText" presStyleLbl="node1" presStyleIdx="2" presStyleCnt="4">
        <dgm:presLayoutVars>
          <dgm:chMax val="0"/>
          <dgm:bulletEnabled val="1"/>
        </dgm:presLayoutVars>
      </dgm:prSet>
      <dgm:spPr/>
    </dgm:pt>
    <dgm:pt modelId="{872D6E93-64D6-4A71-B799-740BB1203A75}" type="pres">
      <dgm:prSet presAssocID="{0DFDD760-C87B-49C1-91AF-1D1232451EBB}" presName="spacer" presStyleCnt="0"/>
      <dgm:spPr/>
    </dgm:pt>
    <dgm:pt modelId="{DB34B495-49B0-41AE-AC93-578012FCF472}" type="pres">
      <dgm:prSet presAssocID="{FDEB771C-F60A-40FD-990E-6CEF9A35158B}" presName="parentText" presStyleLbl="node1" presStyleIdx="3" presStyleCnt="4">
        <dgm:presLayoutVars>
          <dgm:chMax val="0"/>
          <dgm:bulletEnabled val="1"/>
        </dgm:presLayoutVars>
      </dgm:prSet>
      <dgm:spPr/>
    </dgm:pt>
  </dgm:ptLst>
  <dgm:cxnLst>
    <dgm:cxn modelId="{7419EF09-81EF-4B10-8DF1-DF1FF61106B5}" srcId="{E22B5C7B-6E4C-4CB7-8C5F-150730A6FCD0}" destId="{348F5063-AEFC-40A4-9AC2-8397B2BAC5C2}" srcOrd="1" destOrd="0" parTransId="{4DE1A6AB-F815-471B-84F8-C60E9E249334}" sibTransId="{6495A07F-137A-426C-AB02-2E845B9A50AF}"/>
    <dgm:cxn modelId="{3E40516A-9FF0-4675-9D1F-4B3D1DA86702}" type="presOf" srcId="{FFF45AB1-1AA9-47C5-A061-EEEAE7C768BA}" destId="{4E480188-2C3F-44A1-8581-1A73B1AF4B3B}" srcOrd="0" destOrd="0" presId="urn:microsoft.com/office/officeart/2005/8/layout/vList2"/>
    <dgm:cxn modelId="{1D3DE36B-CB38-4A32-B071-AED529387EB6}" type="presOf" srcId="{FDEB771C-F60A-40FD-990E-6CEF9A35158B}" destId="{DB34B495-49B0-41AE-AC93-578012FCF472}" srcOrd="0" destOrd="0" presId="urn:microsoft.com/office/officeart/2005/8/layout/vList2"/>
    <dgm:cxn modelId="{527CBD8C-960F-4CCC-A192-4561BB946D65}" type="presOf" srcId="{6CEC36E2-2E15-45E8-BB68-26A1D3E6EA34}" destId="{71590314-F782-4BA6-9CCE-BFD01F39D5B9}" srcOrd="0" destOrd="0" presId="urn:microsoft.com/office/officeart/2005/8/layout/vList2"/>
    <dgm:cxn modelId="{0F359A9C-C1BF-4B69-9599-035AC8A172CD}" type="presOf" srcId="{348F5063-AEFC-40A4-9AC2-8397B2BAC5C2}" destId="{E4488EDF-15D7-484F-976D-345A79F15BA0}" srcOrd="0" destOrd="0" presId="urn:microsoft.com/office/officeart/2005/8/layout/vList2"/>
    <dgm:cxn modelId="{146C0DC0-DD1D-4289-A842-F78CEC62A900}" type="presOf" srcId="{E22B5C7B-6E4C-4CB7-8C5F-150730A6FCD0}" destId="{1AF19CE7-FEEA-47F3-8D1C-4539C7BAF414}" srcOrd="0" destOrd="0" presId="urn:microsoft.com/office/officeart/2005/8/layout/vList2"/>
    <dgm:cxn modelId="{564D9FC5-2BD2-4BD6-8EA1-5BDEE9EDE984}" srcId="{E22B5C7B-6E4C-4CB7-8C5F-150730A6FCD0}" destId="{6CEC36E2-2E15-45E8-BB68-26A1D3E6EA34}" srcOrd="0" destOrd="0" parTransId="{5466CD65-A3C7-4F2D-A9FF-43CDB84302B5}" sibTransId="{2B45EC8A-23E5-4330-9C65-71E5829F6199}"/>
    <dgm:cxn modelId="{3B6FBFE1-389D-4CBF-80C1-4D36694F05D4}" srcId="{E22B5C7B-6E4C-4CB7-8C5F-150730A6FCD0}" destId="{FFF45AB1-1AA9-47C5-A061-EEEAE7C768BA}" srcOrd="2" destOrd="0" parTransId="{FFCBB7F4-799F-479F-A800-8AEC160B6489}" sibTransId="{0DFDD760-C87B-49C1-91AF-1D1232451EBB}"/>
    <dgm:cxn modelId="{222D48E2-5A51-429A-9582-7C769C24D389}" srcId="{E22B5C7B-6E4C-4CB7-8C5F-150730A6FCD0}" destId="{FDEB771C-F60A-40FD-990E-6CEF9A35158B}" srcOrd="3" destOrd="0" parTransId="{C8AF3243-FE07-4C1A-A4AD-5A88A5E96AD8}" sibTransId="{80A943E6-7753-41A8-9551-EB6A18382C64}"/>
    <dgm:cxn modelId="{2140CA2E-ECFC-4ADA-8A29-BC9AB041310C}" type="presParOf" srcId="{1AF19CE7-FEEA-47F3-8D1C-4539C7BAF414}" destId="{71590314-F782-4BA6-9CCE-BFD01F39D5B9}" srcOrd="0" destOrd="0" presId="urn:microsoft.com/office/officeart/2005/8/layout/vList2"/>
    <dgm:cxn modelId="{9EC7B71E-5F5D-4495-8D6B-B6EB9ABCADF9}" type="presParOf" srcId="{1AF19CE7-FEEA-47F3-8D1C-4539C7BAF414}" destId="{261F5339-4D3F-42C6-AB5E-28ADD0DC9078}" srcOrd="1" destOrd="0" presId="urn:microsoft.com/office/officeart/2005/8/layout/vList2"/>
    <dgm:cxn modelId="{40D06069-FC03-4069-AAB2-5795209788A9}" type="presParOf" srcId="{1AF19CE7-FEEA-47F3-8D1C-4539C7BAF414}" destId="{E4488EDF-15D7-484F-976D-345A79F15BA0}" srcOrd="2" destOrd="0" presId="urn:microsoft.com/office/officeart/2005/8/layout/vList2"/>
    <dgm:cxn modelId="{3B68B4A8-9899-4F00-A0E0-EE856E1C89D1}" type="presParOf" srcId="{1AF19CE7-FEEA-47F3-8D1C-4539C7BAF414}" destId="{5A6A3623-DBFC-46B7-93B4-A16F0AEA3476}" srcOrd="3" destOrd="0" presId="urn:microsoft.com/office/officeart/2005/8/layout/vList2"/>
    <dgm:cxn modelId="{39DB5ACE-D8D0-451C-8F61-B89C9AA12017}" type="presParOf" srcId="{1AF19CE7-FEEA-47F3-8D1C-4539C7BAF414}" destId="{4E480188-2C3F-44A1-8581-1A73B1AF4B3B}" srcOrd="4" destOrd="0" presId="urn:microsoft.com/office/officeart/2005/8/layout/vList2"/>
    <dgm:cxn modelId="{8143F97E-CAEB-46FC-9D2B-4BEF7ED5AC82}" type="presParOf" srcId="{1AF19CE7-FEEA-47F3-8D1C-4539C7BAF414}" destId="{872D6E93-64D6-4A71-B799-740BB1203A75}" srcOrd="5" destOrd="0" presId="urn:microsoft.com/office/officeart/2005/8/layout/vList2"/>
    <dgm:cxn modelId="{643F3395-8AFF-4FF1-A55E-299C5425517D}" type="presParOf" srcId="{1AF19CE7-FEEA-47F3-8D1C-4539C7BAF414}" destId="{DB34B495-49B0-41AE-AC93-578012FCF472}"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90314-F782-4BA6-9CCE-BFD01F39D5B9}">
      <dsp:nvSpPr>
        <dsp:cNvPr id="0" name=""/>
        <dsp:cNvSpPr/>
      </dsp:nvSpPr>
      <dsp:spPr>
        <a:xfrm>
          <a:off x="0" y="3939"/>
          <a:ext cx="9696410" cy="655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800" kern="1200">
              <a:solidFill>
                <a:srgbClr val="004DCD"/>
              </a:solidFill>
              <a:effectLst/>
              <a:latin typeface="AgilitaLTPro-Medium"/>
              <a:ea typeface="Calibri" panose="020F0502020204030204" pitchFamily="34" charset="0"/>
              <a:cs typeface="AgilitaLTPro-Medium"/>
            </a:rPr>
            <a:t>Part one: DIRECTING THE OPERATION</a:t>
          </a:r>
          <a:endParaRPr lang="en-US" sz="1800" kern="1200">
            <a:solidFill>
              <a:srgbClr val="004DCD"/>
            </a:solidFill>
            <a:effectLst/>
            <a:latin typeface="AgilitaLTPro-Medium"/>
            <a:ea typeface="Calibri" panose="020F0502020204030204" pitchFamily="34" charset="0"/>
            <a:cs typeface="Arial" panose="020B0604020202020204" pitchFamily="34" charset="0"/>
          </a:endParaRPr>
        </a:p>
      </dsp:txBody>
      <dsp:txXfrm>
        <a:off x="31984" y="35923"/>
        <a:ext cx="9632442" cy="591232"/>
      </dsp:txXfrm>
    </dsp:sp>
    <dsp:sp modelId="{E4488EDF-15D7-484F-976D-345A79F15BA0}">
      <dsp:nvSpPr>
        <dsp:cNvPr id="0" name=""/>
        <dsp:cNvSpPr/>
      </dsp:nvSpPr>
      <dsp:spPr>
        <a:xfrm>
          <a:off x="0" y="759939"/>
          <a:ext cx="9696410" cy="655200"/>
        </a:xfrm>
        <a:prstGeom prst="roundRect">
          <a:avLst/>
        </a:prstGeom>
        <a:solidFill>
          <a:schemeClr val="accent2">
            <a:hueOff val="-3450629"/>
            <a:satOff val="15286"/>
            <a:lumOff val="-56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rgbClr val="004DCD"/>
              </a:solidFill>
              <a:effectLst/>
              <a:latin typeface="AgilitaLTPro-Medium"/>
              <a:ea typeface="Calibri" panose="020F0502020204030204" pitchFamily="34" charset="0"/>
              <a:cs typeface="AgilitaLTPro-Medium"/>
            </a:rPr>
            <a:t>Part two: </a:t>
          </a:r>
          <a:r>
            <a:rPr lang="en-US" sz="1800" kern="1200">
              <a:solidFill>
                <a:srgbClr val="4D5AA6"/>
              </a:solidFill>
              <a:effectLst/>
              <a:latin typeface="AgilitaLTPro-Medium"/>
              <a:ea typeface="Calibri" panose="020F0502020204030204" pitchFamily="34" charset="0"/>
              <a:cs typeface="AgilitaLTPro-Medium"/>
            </a:rPr>
            <a:t>DESIGNING THE OPERATION</a:t>
          </a:r>
          <a:endParaRPr lang="en-US" sz="1800" kern="1200">
            <a:effectLst/>
            <a:latin typeface="Calibri" panose="020F0502020204030204" pitchFamily="34" charset="0"/>
            <a:ea typeface="Calibri" panose="020F0502020204030204" pitchFamily="34" charset="0"/>
            <a:cs typeface="Arial" panose="020B0604020202020204" pitchFamily="34" charset="0"/>
          </a:endParaRPr>
        </a:p>
      </dsp:txBody>
      <dsp:txXfrm>
        <a:off x="31984" y="791923"/>
        <a:ext cx="9632442" cy="591232"/>
      </dsp:txXfrm>
    </dsp:sp>
    <dsp:sp modelId="{4E480188-2C3F-44A1-8581-1A73B1AF4B3B}">
      <dsp:nvSpPr>
        <dsp:cNvPr id="0" name=""/>
        <dsp:cNvSpPr/>
      </dsp:nvSpPr>
      <dsp:spPr>
        <a:xfrm>
          <a:off x="0" y="1515939"/>
          <a:ext cx="9696410" cy="655200"/>
        </a:xfrm>
        <a:prstGeom prst="roundRect">
          <a:avLst/>
        </a:prstGeom>
        <a:solidFill>
          <a:schemeClr val="accent2">
            <a:hueOff val="-6901259"/>
            <a:satOff val="30573"/>
            <a:lumOff val="-112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rgbClr val="004DCD"/>
              </a:solidFill>
              <a:effectLst/>
              <a:latin typeface="AgilitaLTPro-Medium"/>
              <a:ea typeface="Calibri" panose="020F0502020204030204" pitchFamily="34" charset="0"/>
              <a:cs typeface="AgilitaLTPro-Medium"/>
            </a:rPr>
            <a:t>Part three:</a:t>
          </a:r>
          <a:r>
            <a:rPr lang="en-US" sz="1800" kern="1200">
              <a:solidFill>
                <a:srgbClr val="00801A"/>
              </a:solidFill>
              <a:effectLst/>
              <a:latin typeface="AgilitaLTPro-Medium"/>
              <a:ea typeface="Calibri" panose="020F0502020204030204" pitchFamily="34" charset="0"/>
              <a:cs typeface="AgilitaLTPro-Medium"/>
            </a:rPr>
            <a:t> DELIVER</a:t>
          </a:r>
          <a:endParaRPr lang="en-US" sz="1800" kern="1200">
            <a:effectLst/>
            <a:latin typeface="Calibri" panose="020F0502020204030204" pitchFamily="34" charset="0"/>
            <a:ea typeface="Calibri" panose="020F0502020204030204" pitchFamily="34" charset="0"/>
            <a:cs typeface="Arial" panose="020B0604020202020204" pitchFamily="34" charset="0"/>
          </a:endParaRPr>
        </a:p>
      </dsp:txBody>
      <dsp:txXfrm>
        <a:off x="31984" y="1547923"/>
        <a:ext cx="9632442" cy="591232"/>
      </dsp:txXfrm>
    </dsp:sp>
    <dsp:sp modelId="{DB34B495-49B0-41AE-AC93-578012FCF472}">
      <dsp:nvSpPr>
        <dsp:cNvPr id="0" name=""/>
        <dsp:cNvSpPr/>
      </dsp:nvSpPr>
      <dsp:spPr>
        <a:xfrm>
          <a:off x="0" y="2271939"/>
          <a:ext cx="9696410" cy="655200"/>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solidFill>
                <a:srgbClr val="004DCD"/>
              </a:solidFill>
              <a:effectLst/>
              <a:latin typeface="AgilitaLTPro-Medium"/>
              <a:ea typeface="Calibri" panose="020F0502020204030204" pitchFamily="34" charset="0"/>
              <a:cs typeface="AgilitaLTPro-Medium"/>
            </a:rPr>
            <a:t>Part: four:</a:t>
          </a:r>
          <a:r>
            <a:rPr lang="en-US" sz="1800" kern="1200">
              <a:solidFill>
                <a:srgbClr val="40330D"/>
              </a:solidFill>
              <a:effectLst/>
              <a:latin typeface="AgilitaLTPro-Medium"/>
              <a:ea typeface="Calibri" panose="020F0502020204030204" pitchFamily="34" charset="0"/>
              <a:cs typeface="AgilitaLTPro-Medium"/>
            </a:rPr>
            <a:t> DEVELOPMENT</a:t>
          </a:r>
          <a:endParaRPr lang="en-US" sz="1800" kern="1200">
            <a:effectLst/>
            <a:latin typeface="Calibri" panose="020F0502020204030204" pitchFamily="34" charset="0"/>
            <a:ea typeface="Calibri" panose="020F0502020204030204" pitchFamily="34" charset="0"/>
            <a:cs typeface="Arial" panose="020B0604020202020204" pitchFamily="34" charset="0"/>
          </a:endParaRPr>
        </a:p>
      </dsp:txBody>
      <dsp:txXfrm>
        <a:off x="31984" y="2303923"/>
        <a:ext cx="9632442" cy="5912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it-IT" altLang="it-IT"/>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it-IT" altLang="it-IT"/>
          </a:p>
        </p:txBody>
      </p:sp>
      <p:sp>
        <p:nvSpPr>
          <p:cNvPr id="1024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it-IT" altLang="it-IT"/>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581900B-752F-40E2-B1FD-F97C796CBB05}" type="slidenum">
              <a:rPr lang="it-IT" altLang="it-IT"/>
              <a:pPr/>
              <a:t>‹#›</a:t>
            </a:fld>
            <a:endParaRPr lang="it-IT" altLang="it-IT"/>
          </a:p>
        </p:txBody>
      </p:sp>
    </p:spTree>
    <p:extLst>
      <p:ext uri="{BB962C8B-B14F-4D97-AF65-F5344CB8AC3E}">
        <p14:creationId xmlns:p14="http://schemas.microsoft.com/office/powerpoint/2010/main" val="38344334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1pPr>
    <a:lvl2pPr marL="642915"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2pPr>
    <a:lvl3pPr marL="1285829"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3pPr>
    <a:lvl4pPr marL="1928744"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4pPr>
    <a:lvl5pPr marL="2571659"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5pPr>
    <a:lvl6pPr marL="3214573" algn="l" defTabSz="1285829" rtl="0" eaLnBrk="1" latinLnBrk="0" hangingPunct="1">
      <a:defRPr sz="1700" kern="1200">
        <a:solidFill>
          <a:schemeClr val="tx1"/>
        </a:solidFill>
        <a:latin typeface="+mn-lt"/>
        <a:ea typeface="+mn-ea"/>
        <a:cs typeface="+mn-cs"/>
      </a:defRPr>
    </a:lvl6pPr>
    <a:lvl7pPr marL="3857488" algn="l" defTabSz="1285829" rtl="0" eaLnBrk="1" latinLnBrk="0" hangingPunct="1">
      <a:defRPr sz="1700" kern="1200">
        <a:solidFill>
          <a:schemeClr val="tx1"/>
        </a:solidFill>
        <a:latin typeface="+mn-lt"/>
        <a:ea typeface="+mn-ea"/>
        <a:cs typeface="+mn-cs"/>
      </a:defRPr>
    </a:lvl7pPr>
    <a:lvl8pPr marL="4500402" algn="l" defTabSz="1285829" rtl="0" eaLnBrk="1" latinLnBrk="0" hangingPunct="1">
      <a:defRPr sz="1700" kern="1200">
        <a:solidFill>
          <a:schemeClr val="tx1"/>
        </a:solidFill>
        <a:latin typeface="+mn-lt"/>
        <a:ea typeface="+mn-ea"/>
        <a:cs typeface="+mn-cs"/>
      </a:defRPr>
    </a:lvl8pPr>
    <a:lvl9pPr marL="5143317" algn="l" defTabSz="1285829"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D646A2-07E9-46F8-A96A-E9A73707FAAE}" type="slidenum">
              <a:rPr lang="it-IT" altLang="it-IT"/>
              <a:pPr/>
              <a:t>1</a:t>
            </a:fld>
            <a:endParaRPr lang="it-IT" altLang="it-IT"/>
          </a:p>
        </p:txBody>
      </p:sp>
      <p:sp>
        <p:nvSpPr>
          <p:cNvPr id="11266" name="Rectangle 2"/>
          <p:cNvSpPr>
            <a:spLocks noGrp="1" noRot="1" noChangeAspect="1" noChangeArrowheads="1" noTextEdit="1"/>
          </p:cNvSpPr>
          <p:nvPr>
            <p:ph type="sldImg"/>
          </p:nvPr>
        </p:nvSpPr>
        <p:spPr>
          <a:xfrm>
            <a:off x="381000" y="685800"/>
            <a:ext cx="6096000" cy="3429000"/>
          </a:xfrm>
          <a:ln/>
        </p:spPr>
      </p:sp>
      <p:sp>
        <p:nvSpPr>
          <p:cNvPr id="11267" name="Rectangle 3"/>
          <p:cNvSpPr>
            <a:spLocks noGrp="1" noChangeArrowheads="1"/>
          </p:cNvSpPr>
          <p:nvPr>
            <p:ph type="body" idx="1"/>
          </p:nvPr>
        </p:nvSpPr>
        <p:spPr/>
        <p:txBody>
          <a:bodyPr/>
          <a:lstStyle/>
          <a:p>
            <a:pPr>
              <a:spcBef>
                <a:spcPct val="50000"/>
              </a:spcBef>
            </a:pPr>
            <a:endParaRPr lang="it-IT" altLang="it-IT" dirty="0"/>
          </a:p>
        </p:txBody>
      </p:sp>
    </p:spTree>
    <p:extLst>
      <p:ext uri="{BB962C8B-B14F-4D97-AF65-F5344CB8AC3E}">
        <p14:creationId xmlns:p14="http://schemas.microsoft.com/office/powerpoint/2010/main" val="1098104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10</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11</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12</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13</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B54A2A-70B0-4930-B517-58390BC095C0}" type="slidenum">
              <a:rPr lang="it-IT" altLang="it-IT"/>
              <a:pPr/>
              <a:t>14</a:t>
            </a:fld>
            <a:endParaRPr lang="it-IT" altLang="it-IT"/>
          </a:p>
        </p:txBody>
      </p:sp>
      <p:sp>
        <p:nvSpPr>
          <p:cNvPr id="25602" name="Rectangle 2"/>
          <p:cNvSpPr>
            <a:spLocks noGrp="1" noRot="1" noChangeAspect="1" noChangeArrowheads="1" noTextEdit="1"/>
          </p:cNvSpPr>
          <p:nvPr>
            <p:ph type="sldImg"/>
          </p:nvPr>
        </p:nvSpPr>
        <p:spPr>
          <a:xfrm>
            <a:off x="381000" y="685800"/>
            <a:ext cx="6096000" cy="3429000"/>
          </a:xfrm>
          <a:ln/>
        </p:spPr>
      </p:sp>
      <p:sp>
        <p:nvSpPr>
          <p:cNvPr id="25603" name="Rectangle 3"/>
          <p:cNvSpPr>
            <a:spLocks noGrp="1" noChangeArrowheads="1"/>
          </p:cNvSpPr>
          <p:nvPr>
            <p:ph type="body" idx="1"/>
          </p:nvPr>
        </p:nvSpPr>
        <p:spPr/>
        <p:txBody>
          <a:bodyPr/>
          <a:lstStyle/>
          <a:p>
            <a:r>
              <a:rPr lang="en-US" dirty="0"/>
              <a:t>At the end of each lesson, the teacher should proceed with a summary of the topics covered and take leave using the formula "Thank you for your attention".</a:t>
            </a:r>
            <a:endParaRPr lang="it-IT" altLang="it-IT" dirty="0"/>
          </a:p>
        </p:txBody>
      </p:sp>
    </p:spTree>
    <p:extLst>
      <p:ext uri="{BB962C8B-B14F-4D97-AF65-F5344CB8AC3E}">
        <p14:creationId xmlns:p14="http://schemas.microsoft.com/office/powerpoint/2010/main" val="1108802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F63BB4-3C14-4E84-BE16-115159777624}" type="slidenum">
              <a:rPr lang="it-IT" altLang="it-IT"/>
              <a:pPr/>
              <a:t>2</a:t>
            </a:fld>
            <a:endParaRPr lang="it-IT" altLang="it-IT"/>
          </a:p>
        </p:txBody>
      </p:sp>
      <p:sp>
        <p:nvSpPr>
          <p:cNvPr id="12290" name="Rectangle 2"/>
          <p:cNvSpPr>
            <a:spLocks noGrp="1" noRot="1" noChangeAspect="1" noChangeArrowheads="1" noTextEdit="1"/>
          </p:cNvSpPr>
          <p:nvPr>
            <p:ph type="sldImg"/>
          </p:nvPr>
        </p:nvSpPr>
        <p:spPr>
          <a:xfrm>
            <a:off x="381000" y="685800"/>
            <a:ext cx="6096000" cy="3429000"/>
          </a:xfrm>
          <a:ln/>
        </p:spPr>
      </p:sp>
      <p:sp>
        <p:nvSpPr>
          <p:cNvPr id="12291" name="Rectangle 3"/>
          <p:cNvSpPr>
            <a:spLocks noGrp="1" noChangeArrowheads="1"/>
          </p:cNvSpPr>
          <p:nvPr>
            <p:ph type="body" idx="1"/>
          </p:nvPr>
        </p:nvSpPr>
        <p:spPr/>
        <p:txBody>
          <a:bodyPr/>
          <a:lstStyle/>
          <a:p>
            <a:r>
              <a:rPr lang="en-US" dirty="0"/>
              <a:t>The teacher starts the lesson describing the topics he/she will cover. All lessons always start with this formula: "In this lesson we will talk about: Topic 1 Topic 2 Topic n”. </a:t>
            </a:r>
            <a:endParaRPr lang="it-IT" altLang="it-IT" dirty="0"/>
          </a:p>
        </p:txBody>
      </p:sp>
    </p:spTree>
    <p:extLst>
      <p:ext uri="{BB962C8B-B14F-4D97-AF65-F5344CB8AC3E}">
        <p14:creationId xmlns:p14="http://schemas.microsoft.com/office/powerpoint/2010/main" val="1107373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8B25EA-4FFE-4F86-8BC3-10F747616721}" type="slidenum">
              <a:rPr lang="it-IT" altLang="it-IT"/>
              <a:pPr/>
              <a:t>3</a:t>
            </a:fld>
            <a:endParaRPr lang="it-IT" altLang="it-IT"/>
          </a:p>
        </p:txBody>
      </p:sp>
      <p:sp>
        <p:nvSpPr>
          <p:cNvPr id="13314" name="Rectangle 2"/>
          <p:cNvSpPr>
            <a:spLocks noGrp="1" noRot="1" noChangeAspect="1" noChangeArrowheads="1" noTextEdit="1"/>
          </p:cNvSpPr>
          <p:nvPr>
            <p:ph type="sldImg"/>
          </p:nvPr>
        </p:nvSpPr>
        <p:spPr>
          <a:xfrm>
            <a:off x="381000" y="685800"/>
            <a:ext cx="6096000" cy="3429000"/>
          </a:xfrm>
          <a:ln/>
        </p:spPr>
      </p:sp>
      <p:sp>
        <p:nvSpPr>
          <p:cNvPr id="13315" name="Rectangle 3"/>
          <p:cNvSpPr>
            <a:spLocks noGrp="1" noChangeArrowheads="1"/>
          </p:cNvSpPr>
          <p:nvPr>
            <p:ph type="body" idx="1"/>
          </p:nvPr>
        </p:nvSpPr>
        <p:spPr/>
        <p:txBody>
          <a:bodyPr/>
          <a:lstStyle/>
          <a:p>
            <a:endParaRPr lang="it-IT" altLang="it-IT" dirty="0"/>
          </a:p>
        </p:txBody>
      </p:sp>
    </p:spTree>
    <p:extLst>
      <p:ext uri="{BB962C8B-B14F-4D97-AF65-F5344CB8AC3E}">
        <p14:creationId xmlns:p14="http://schemas.microsoft.com/office/powerpoint/2010/main" val="1794353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4</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5</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442600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6</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7</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8</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9</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512064" y="2255252"/>
            <a:ext cx="8496360" cy="1555242"/>
          </a:xfrm>
          <a:solidFill>
            <a:srgbClr val="FFFFFF"/>
          </a:solidFill>
          <a:ln w="38100">
            <a:solidFill>
              <a:srgbClr val="404040"/>
            </a:solidFill>
          </a:ln>
        </p:spPr>
        <p:txBody>
          <a:bodyPr lIns="274320" rIns="274320" anchor="ctr" anchorCtr="1">
            <a:normAutofit/>
          </a:bodyPr>
          <a:lstStyle>
            <a:lvl1pPr algn="ctr">
              <a:defRPr sz="3591">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546748" y="4112751"/>
            <a:ext cx="6426992" cy="1171585"/>
          </a:xfrm>
          <a:noFill/>
        </p:spPr>
        <p:txBody>
          <a:bodyPr>
            <a:normAutofit/>
          </a:bodyPr>
          <a:lstStyle>
            <a:lvl1pPr marL="0" indent="0" algn="ctr">
              <a:buNone/>
              <a:defRPr sz="1890">
                <a:solidFill>
                  <a:schemeClr val="tx1">
                    <a:lumMod val="75000"/>
                    <a:lumOff val="25000"/>
                  </a:schemeClr>
                </a:solidFill>
              </a:defRPr>
            </a:lvl1pPr>
            <a:lvl2pPr marL="432008" indent="0" algn="ctr">
              <a:buNone/>
              <a:defRPr sz="1890"/>
            </a:lvl2pPr>
            <a:lvl3pPr marL="864017" indent="0" algn="ctr">
              <a:buNone/>
              <a:defRPr sz="1701"/>
            </a:lvl3pPr>
            <a:lvl4pPr marL="1296025" indent="0" algn="ctr">
              <a:buNone/>
              <a:defRPr sz="1512"/>
            </a:lvl4pPr>
            <a:lvl5pPr marL="1728033" indent="0" algn="ctr">
              <a:buNone/>
              <a:defRPr sz="1512"/>
            </a:lvl5pPr>
            <a:lvl6pPr marL="2160041" indent="0" algn="ctr">
              <a:buNone/>
              <a:defRPr sz="1512"/>
            </a:lvl6pPr>
            <a:lvl7pPr marL="2592050" indent="0" algn="ctr">
              <a:buNone/>
              <a:defRPr sz="1512"/>
            </a:lvl7pPr>
            <a:lvl8pPr marL="3024058" indent="0" algn="ctr">
              <a:buNone/>
              <a:defRPr sz="1512"/>
            </a:lvl8pPr>
            <a:lvl9pPr marL="3456066" indent="0" algn="ctr">
              <a:buNone/>
              <a:defRPr sz="1512"/>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32514065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endParaRPr lang="en-US" dirty="0"/>
          </a:p>
        </p:txBody>
      </p:sp>
      <p:sp>
        <p:nvSpPr>
          <p:cNvPr id="5" name="Footer Placeholder 4"/>
          <p:cNvSpPr>
            <a:spLocks noGrp="1"/>
          </p:cNvSpPr>
          <p:nvPr>
            <p:ph type="ftr" sz="quarter" idx="11"/>
          </p:nvPr>
        </p:nvSpPr>
        <p:spPr/>
        <p:txBody>
          <a:bodyPr/>
          <a:lstStyle/>
          <a:p>
            <a:r>
              <a:rPr lang="en-US"/>
              <a:t>March 2022</a:t>
            </a:r>
            <a:endParaRPr lang="en-US" dirty="0"/>
          </a:p>
        </p:txBody>
      </p:sp>
      <p:sp>
        <p:nvSpPr>
          <p:cNvPr id="6" name="Slide Number Placeholder 5"/>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366419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76515" y="885624"/>
            <a:ext cx="1227083" cy="47089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08250" y="885624"/>
            <a:ext cx="5857088" cy="47089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endParaRPr lang="en-US" dirty="0"/>
          </a:p>
        </p:txBody>
      </p:sp>
      <p:sp>
        <p:nvSpPr>
          <p:cNvPr id="5" name="Footer Placeholder 4"/>
          <p:cNvSpPr>
            <a:spLocks noGrp="1"/>
          </p:cNvSpPr>
          <p:nvPr>
            <p:ph type="ftr" sz="quarter" idx="11"/>
          </p:nvPr>
        </p:nvSpPr>
        <p:spPr/>
        <p:txBody>
          <a:bodyPr/>
          <a:lstStyle/>
          <a:p>
            <a:r>
              <a:rPr lang="en-US"/>
              <a:t>March 2022</a:t>
            </a:r>
            <a:endParaRPr lang="en-US" dirty="0"/>
          </a:p>
        </p:txBody>
      </p:sp>
      <p:sp>
        <p:nvSpPr>
          <p:cNvPr id="6" name="Slide Number Placeholder 5"/>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50917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225052" y="2013806"/>
            <a:ext cx="9070385" cy="1387537"/>
          </a:xfrm>
        </p:spPr>
        <p:txBody>
          <a:bodyPr/>
          <a:lstStyle>
            <a:lvl1pPr>
              <a:defRPr sz="3600"/>
            </a:lvl1pPr>
          </a:lstStyle>
          <a:p>
            <a:pPr lvl="0"/>
            <a:r>
              <a:rPr lang="it-IT" altLang="it-IT" noProof="0"/>
              <a:t>Fare clic per modificare lo stile del titolo</a:t>
            </a:r>
            <a:endParaRPr lang="it-IT" altLang="it-IT" noProof="0" dirty="0"/>
          </a:p>
        </p:txBody>
      </p:sp>
    </p:spTree>
    <p:extLst>
      <p:ext uri="{BB962C8B-B14F-4D97-AF65-F5344CB8AC3E}">
        <p14:creationId xmlns:p14="http://schemas.microsoft.com/office/powerpoint/2010/main" val="1337087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rgbClr val="336666">
                    <a:alpha val="70000"/>
                  </a:srgbClr>
                </a:solidFill>
              </a:defRPr>
            </a:lvl1p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41553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512064" y="2255252"/>
            <a:ext cx="8496360" cy="1555242"/>
          </a:xfrm>
          <a:solidFill>
            <a:srgbClr val="FFFFFF"/>
          </a:solidFill>
          <a:ln w="38100">
            <a:solidFill>
              <a:srgbClr val="404040"/>
            </a:solidFill>
          </a:ln>
        </p:spPr>
        <p:txBody>
          <a:bodyPr lIns="274320" rIns="274320" anchor="ctr" anchorCtr="1">
            <a:normAutofit/>
          </a:bodyPr>
          <a:lstStyle>
            <a:lvl1pPr>
              <a:defRPr sz="3591">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546748" y="4112677"/>
            <a:ext cx="6426992" cy="1195385"/>
          </a:xfrm>
        </p:spPr>
        <p:txBody>
          <a:bodyPr anchor="t" anchorCtr="1">
            <a:normAutofit/>
          </a:bodyPr>
          <a:lstStyle>
            <a:lvl1pPr marL="0" indent="0">
              <a:buNone/>
              <a:defRPr sz="1890">
                <a:solidFill>
                  <a:schemeClr val="tx1"/>
                </a:solidFill>
              </a:defRPr>
            </a:lvl1pPr>
            <a:lvl2pPr marL="432008" indent="0">
              <a:buNone/>
              <a:defRPr sz="1890">
                <a:solidFill>
                  <a:schemeClr val="tx1">
                    <a:tint val="75000"/>
                  </a:schemeClr>
                </a:solidFill>
              </a:defRPr>
            </a:lvl2pPr>
            <a:lvl3pPr marL="864017" indent="0">
              <a:buNone/>
              <a:defRPr sz="1701">
                <a:solidFill>
                  <a:schemeClr val="tx1">
                    <a:tint val="75000"/>
                  </a:schemeClr>
                </a:solidFill>
              </a:defRPr>
            </a:lvl3pPr>
            <a:lvl4pPr marL="1296025" indent="0">
              <a:buNone/>
              <a:defRPr sz="1512">
                <a:solidFill>
                  <a:schemeClr val="tx1">
                    <a:tint val="75000"/>
                  </a:schemeClr>
                </a:solidFill>
              </a:defRPr>
            </a:lvl4pPr>
            <a:lvl5pPr marL="1728033" indent="0">
              <a:buNone/>
              <a:defRPr sz="1512">
                <a:solidFill>
                  <a:schemeClr val="tx1">
                    <a:tint val="75000"/>
                  </a:schemeClr>
                </a:solidFill>
              </a:defRPr>
            </a:lvl5pPr>
            <a:lvl6pPr marL="2160041" indent="0">
              <a:buNone/>
              <a:defRPr sz="1512">
                <a:solidFill>
                  <a:schemeClr val="tx1">
                    <a:tint val="75000"/>
                  </a:schemeClr>
                </a:solidFill>
              </a:defRPr>
            </a:lvl6pPr>
            <a:lvl7pPr marL="2592050" indent="0">
              <a:buNone/>
              <a:defRPr sz="1512">
                <a:solidFill>
                  <a:schemeClr val="tx1">
                    <a:tint val="75000"/>
                  </a:schemeClr>
                </a:solidFill>
              </a:defRPr>
            </a:lvl7pPr>
            <a:lvl8pPr marL="3024058" indent="0">
              <a:buNone/>
              <a:defRPr sz="1512">
                <a:solidFill>
                  <a:schemeClr val="tx1">
                    <a:tint val="75000"/>
                  </a:schemeClr>
                </a:solidFill>
              </a:defRPr>
            </a:lvl8pPr>
            <a:lvl9pPr marL="3456066" indent="0">
              <a:buNone/>
              <a:defRPr sz="1512">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6501860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94784" y="2492707"/>
            <a:ext cx="4036490" cy="2931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213" y="2492707"/>
            <a:ext cx="4035050" cy="2931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r>
              <a:rPr lang="en-US"/>
              <a:t>March 2022</a:t>
            </a:r>
            <a:endParaRPr lang="en-US" dirty="0"/>
          </a:p>
        </p:txBody>
      </p:sp>
      <p:sp>
        <p:nvSpPr>
          <p:cNvPr id="9" name="Footer Placeholder 8"/>
          <p:cNvSpPr>
            <a:spLocks noGrp="1"/>
          </p:cNvSpPr>
          <p:nvPr>
            <p:ph type="ftr" sz="quarter" idx="11"/>
          </p:nvPr>
        </p:nvSpPr>
        <p:spPr/>
        <p:txBody>
          <a:bodyPr/>
          <a:lstStyle/>
          <a:p>
            <a:r>
              <a:rPr lang="en-US"/>
              <a:t>March 2022</a:t>
            </a:r>
            <a:endParaRPr lang="en-US" dirty="0"/>
          </a:p>
        </p:txBody>
      </p:sp>
      <p:sp>
        <p:nvSpPr>
          <p:cNvPr id="10" name="Slide Number Placeholder 9"/>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266552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96223" y="2185980"/>
            <a:ext cx="4035051" cy="665297"/>
          </a:xfrm>
        </p:spPr>
        <p:txBody>
          <a:bodyPr anchor="b" anchorCtr="1">
            <a:normAutofit/>
          </a:bodyPr>
          <a:lstStyle>
            <a:lvl1pPr marL="0" indent="0" algn="ctr">
              <a:buNone/>
              <a:defRPr sz="1795" b="0" cap="all" spc="94" baseline="0">
                <a:solidFill>
                  <a:schemeClr val="accent2">
                    <a:lumMod val="75000"/>
                  </a:schemeClr>
                </a:solidFill>
              </a:defRPr>
            </a:lvl1pPr>
            <a:lvl2pPr marL="432008" indent="0">
              <a:buNone/>
              <a:defRPr sz="1795" b="1"/>
            </a:lvl2pPr>
            <a:lvl3pPr marL="864017" indent="0">
              <a:buNone/>
              <a:defRPr sz="1701" b="1"/>
            </a:lvl3pPr>
            <a:lvl4pPr marL="1296025" indent="0">
              <a:buNone/>
              <a:defRPr sz="1512" b="1"/>
            </a:lvl4pPr>
            <a:lvl5pPr marL="1728033" indent="0">
              <a:buNone/>
              <a:defRPr sz="1512" b="1"/>
            </a:lvl5pPr>
            <a:lvl6pPr marL="2160041" indent="0">
              <a:buNone/>
              <a:defRPr sz="1512" b="1"/>
            </a:lvl6pPr>
            <a:lvl7pPr marL="2592050" indent="0">
              <a:buNone/>
              <a:defRPr sz="1512" b="1"/>
            </a:lvl7pPr>
            <a:lvl8pPr marL="3024058" indent="0">
              <a:buNone/>
              <a:defRPr sz="1512" b="1"/>
            </a:lvl8pPr>
            <a:lvl9pPr marL="3456066" indent="0">
              <a:buNone/>
              <a:defRPr sz="1512" b="1"/>
            </a:lvl9pPr>
          </a:lstStyle>
          <a:p>
            <a:pPr lvl="0"/>
            <a:r>
              <a:rPr lang="en-US"/>
              <a:t>Click to edit Master text styles</a:t>
            </a:r>
          </a:p>
        </p:txBody>
      </p:sp>
      <p:sp>
        <p:nvSpPr>
          <p:cNvPr id="4" name="Content Placeholder 3"/>
          <p:cNvSpPr>
            <a:spLocks noGrp="1"/>
          </p:cNvSpPr>
          <p:nvPr>
            <p:ph sz="half" idx="2"/>
          </p:nvPr>
        </p:nvSpPr>
        <p:spPr>
          <a:xfrm>
            <a:off x="1496223" y="2970080"/>
            <a:ext cx="4035051" cy="2453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5989214" y="2970080"/>
            <a:ext cx="4019210" cy="2453713"/>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5989214" y="2185980"/>
            <a:ext cx="4035051" cy="665297"/>
          </a:xfrm>
        </p:spPr>
        <p:txBody>
          <a:bodyPr anchor="b" anchorCtr="1">
            <a:normAutofit/>
          </a:bodyPr>
          <a:lstStyle>
            <a:lvl1pPr marL="0" indent="0" algn="ctr">
              <a:buNone/>
              <a:defRPr sz="1795" b="0" cap="all" spc="94" baseline="0">
                <a:solidFill>
                  <a:schemeClr val="accent2">
                    <a:lumMod val="75000"/>
                  </a:schemeClr>
                </a:solidFill>
              </a:defRPr>
            </a:lvl1pPr>
            <a:lvl2pPr marL="432008" indent="0">
              <a:buNone/>
              <a:defRPr sz="1795" b="1"/>
            </a:lvl2pPr>
            <a:lvl3pPr marL="864017" indent="0">
              <a:buNone/>
              <a:defRPr sz="1701" b="1"/>
            </a:lvl3pPr>
            <a:lvl4pPr marL="1296025" indent="0">
              <a:buNone/>
              <a:defRPr sz="1512" b="1"/>
            </a:lvl4pPr>
            <a:lvl5pPr marL="1728033" indent="0">
              <a:buNone/>
              <a:defRPr sz="1512" b="1"/>
            </a:lvl5pPr>
            <a:lvl6pPr marL="2160041" indent="0">
              <a:buNone/>
              <a:defRPr sz="1512" b="1"/>
            </a:lvl6pPr>
            <a:lvl7pPr marL="2592050" indent="0">
              <a:buNone/>
              <a:defRPr sz="1512" b="1"/>
            </a:lvl7pPr>
            <a:lvl8pPr marL="3024058" indent="0">
              <a:buNone/>
              <a:defRPr sz="1512" b="1"/>
            </a:lvl8pPr>
            <a:lvl9pPr marL="3456066" indent="0">
              <a:buNone/>
              <a:defRPr sz="1512" b="1"/>
            </a:lvl9pPr>
          </a:lstStyle>
          <a:p>
            <a:pPr lvl="0"/>
            <a:r>
              <a:rPr lang="en-US"/>
              <a:t>Click to edit Master text styles</a:t>
            </a:r>
          </a:p>
        </p:txBody>
      </p:sp>
      <p:sp>
        <p:nvSpPr>
          <p:cNvPr id="7" name="Date Placeholder 6"/>
          <p:cNvSpPr>
            <a:spLocks noGrp="1"/>
          </p:cNvSpPr>
          <p:nvPr>
            <p:ph type="dt" sz="half" idx="10"/>
          </p:nvPr>
        </p:nvSpPr>
        <p:spPr/>
        <p:txBody>
          <a:body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15175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endParaRPr lang="en-US" dirty="0"/>
          </a:p>
        </p:txBody>
      </p:sp>
      <p:sp>
        <p:nvSpPr>
          <p:cNvPr id="4" name="Footer Placeholder 3"/>
          <p:cNvSpPr>
            <a:spLocks noGrp="1"/>
          </p:cNvSpPr>
          <p:nvPr>
            <p:ph type="ftr" sz="quarter" idx="11"/>
          </p:nvPr>
        </p:nvSpPr>
        <p:spPr/>
        <p:txBody>
          <a:bodyPr/>
          <a:lstStyle/>
          <a:p>
            <a:r>
              <a:rPr lang="en-US"/>
              <a:t>March 2022</a:t>
            </a:r>
            <a:endParaRPr lang="en-US" dirty="0"/>
          </a:p>
        </p:txBody>
      </p:sp>
      <p:sp>
        <p:nvSpPr>
          <p:cNvPr id="5" name="Slide Number Placeholder 4"/>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374884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b="1">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3" name="Footer Placeholder 2"/>
          <p:cNvSpPr>
            <a:spLocks noGrp="1"/>
          </p:cNvSpPr>
          <p:nvPr>
            <p:ph type="ftr" sz="quarter" idx="11"/>
          </p:nvPr>
        </p:nvSpPr>
        <p:spPr/>
        <p:txBody>
          <a:bodyPr/>
          <a:lstStyle/>
          <a:p>
            <a:r>
              <a:rPr lang="en-US"/>
              <a:t>March 2022</a:t>
            </a:r>
            <a:endParaRPr lang="en-US" dirty="0"/>
          </a:p>
        </p:txBody>
      </p:sp>
      <p:sp>
        <p:nvSpPr>
          <p:cNvPr id="4" name="Slide Number Placeholder 3"/>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49029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5760244"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760352" y="2120210"/>
            <a:ext cx="4239540" cy="1078609"/>
          </a:xfrm>
          <a:solidFill>
            <a:srgbClr val="FFFFFF"/>
          </a:solidFill>
          <a:ln>
            <a:solidFill>
              <a:srgbClr val="404040"/>
            </a:solidFill>
          </a:ln>
        </p:spPr>
        <p:txBody>
          <a:bodyPr anchor="ctr" anchorCtr="1">
            <a:normAutofit/>
          </a:bodyPr>
          <a:lstStyle>
            <a:lvl1pPr>
              <a:defRPr sz="2079">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365070" y="760341"/>
            <a:ext cx="4550593" cy="4959494"/>
          </a:xfrm>
        </p:spPr>
        <p:txBody>
          <a:bodyPr>
            <a:normAutofit/>
          </a:bodyPr>
          <a:lstStyle>
            <a:lvl1pPr>
              <a:defRPr sz="1795">
                <a:solidFill>
                  <a:schemeClr val="tx1"/>
                </a:solidFill>
              </a:defRPr>
            </a:lvl1pPr>
            <a:lvl2pPr>
              <a:defRPr sz="1512">
                <a:solidFill>
                  <a:schemeClr val="tx1"/>
                </a:solidFill>
              </a:defRPr>
            </a:lvl2pPr>
            <a:lvl3pPr>
              <a:defRPr sz="1512">
                <a:solidFill>
                  <a:schemeClr val="tx1"/>
                </a:solidFill>
              </a:defRPr>
            </a:lvl3pPr>
            <a:lvl4pPr>
              <a:defRPr sz="1512">
                <a:solidFill>
                  <a:schemeClr val="tx1"/>
                </a:solidFill>
              </a:defRPr>
            </a:lvl4pPr>
            <a:lvl5pPr>
              <a:defRPr sz="1512">
                <a:solidFill>
                  <a:schemeClr val="tx1"/>
                </a:solidFill>
              </a:defRPr>
            </a:lvl5pPr>
            <a:lvl6pPr>
              <a:defRPr sz="1512"/>
            </a:lvl6pPr>
            <a:lvl7pPr>
              <a:defRPr sz="1512"/>
            </a:lvl7pPr>
            <a:lvl8pPr>
              <a:defRPr sz="1512"/>
            </a:lvl8pPr>
            <a:lvl9pPr>
              <a:defRPr sz="15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54125" y="3354344"/>
            <a:ext cx="3585752" cy="2073161"/>
          </a:xfrm>
        </p:spPr>
        <p:txBody>
          <a:bodyPr anchor="t" anchorCtr="1">
            <a:normAutofit/>
          </a:bodyPr>
          <a:lstStyle>
            <a:lvl1pPr marL="0" indent="0" algn="ctr">
              <a:buNone/>
              <a:defRPr sz="1417">
                <a:solidFill>
                  <a:srgbClr val="FFFFFF"/>
                </a:solidFill>
              </a:defRPr>
            </a:lvl1pPr>
            <a:lvl2pPr marL="432008" indent="0">
              <a:buNone/>
              <a:defRPr sz="1323"/>
            </a:lvl2pPr>
            <a:lvl3pPr marL="864017" indent="0">
              <a:buNone/>
              <a:defRPr sz="1134"/>
            </a:lvl3pPr>
            <a:lvl4pPr marL="1296025" indent="0">
              <a:buNone/>
              <a:defRPr sz="945"/>
            </a:lvl4pPr>
            <a:lvl5pPr marL="1728033" indent="0">
              <a:buNone/>
              <a:defRPr sz="945"/>
            </a:lvl5pPr>
            <a:lvl6pPr marL="2160041" indent="0">
              <a:buNone/>
              <a:defRPr sz="945"/>
            </a:lvl6pPr>
            <a:lvl7pPr marL="2592050" indent="0">
              <a:buNone/>
              <a:defRPr sz="945"/>
            </a:lvl7pPr>
            <a:lvl8pPr marL="3024058" indent="0">
              <a:buNone/>
              <a:defRPr sz="945"/>
            </a:lvl8pPr>
            <a:lvl9pPr marL="3456066" indent="0">
              <a:buNone/>
              <a:defRPr sz="945"/>
            </a:lvl9pPr>
          </a:lstStyle>
          <a:p>
            <a:pPr lvl="0"/>
            <a:r>
              <a:rPr lang="en-US"/>
              <a:t>Click to edit Master text styles</a:t>
            </a:r>
          </a:p>
        </p:txBody>
      </p:sp>
      <p:sp>
        <p:nvSpPr>
          <p:cNvPr id="9" name="Date Placeholder 8"/>
          <p:cNvSpPr>
            <a:spLocks noGrp="1"/>
          </p:cNvSpPr>
          <p:nvPr>
            <p:ph type="dt" sz="half" idx="10"/>
          </p:nvPr>
        </p:nvSpPr>
        <p:spPr/>
        <p:txBody>
          <a:bodyPr/>
          <a:lstStyle/>
          <a:p>
            <a:r>
              <a:rPr lang="en-US"/>
              <a:t>March 2022</a:t>
            </a:r>
            <a:endParaRPr lang="en-US" dirty="0"/>
          </a:p>
        </p:txBody>
      </p:sp>
      <p:sp>
        <p:nvSpPr>
          <p:cNvPr id="10" name="Footer Placeholder 9"/>
          <p:cNvSpPr>
            <a:spLocks noGrp="1"/>
          </p:cNvSpPr>
          <p:nvPr>
            <p:ph type="ftr" sz="quarter" idx="11"/>
          </p:nvPr>
        </p:nvSpPr>
        <p:spPr>
          <a:xfrm>
            <a:off x="760353" y="5892639"/>
            <a:ext cx="4842533" cy="302408"/>
          </a:xfrm>
        </p:spPr>
        <p:txBody>
          <a:bodyPr/>
          <a:lstStyle>
            <a:lvl1pPr>
              <a:defRPr>
                <a:solidFill>
                  <a:srgbClr val="FFFFFF">
                    <a:alpha val="70000"/>
                  </a:srgbClr>
                </a:solidFill>
              </a:defRPr>
            </a:lvl1pPr>
          </a:lstStyle>
          <a:p>
            <a:r>
              <a:rPr lang="en-US"/>
              <a:t>March 2022</a:t>
            </a:r>
            <a:endParaRPr lang="en-US" dirty="0"/>
          </a:p>
        </p:txBody>
      </p:sp>
      <p:sp>
        <p:nvSpPr>
          <p:cNvPr id="11" name="Slide Number Placeholder 10"/>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70983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5760243"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763991" y="2120210"/>
            <a:ext cx="4247422" cy="1072130"/>
          </a:xfrm>
          <a:solidFill>
            <a:srgbClr val="FFFFFF"/>
          </a:solidFill>
          <a:ln>
            <a:solidFill>
              <a:srgbClr val="404040"/>
            </a:solidFill>
          </a:ln>
        </p:spPr>
        <p:txBody>
          <a:bodyPr anchor="ctr" anchorCtr="1">
            <a:noAutofit/>
          </a:bodyPr>
          <a:lstStyle>
            <a:lvl1pPr>
              <a:defRPr sz="2079">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760244" y="0"/>
            <a:ext cx="5766005" cy="6480175"/>
          </a:xfrm>
          <a:solidFill>
            <a:schemeClr val="bg1">
              <a:lumMod val="75000"/>
            </a:schemeClr>
          </a:solidFill>
        </p:spPr>
        <p:txBody>
          <a:bodyPr anchor="t"/>
          <a:lstStyle>
            <a:lvl1pPr marL="0" indent="0">
              <a:buNone/>
              <a:defRPr sz="3024">
                <a:solidFill>
                  <a:schemeClr val="bg1">
                    <a:lumMod val="85000"/>
                    <a:lumOff val="15000"/>
                  </a:schemeClr>
                </a:solidFill>
              </a:defRPr>
            </a:lvl1pPr>
            <a:lvl2pPr marL="432008" indent="0">
              <a:buNone/>
              <a:defRPr sz="2646"/>
            </a:lvl2pPr>
            <a:lvl3pPr marL="864017" indent="0">
              <a:buNone/>
              <a:defRPr sz="2268"/>
            </a:lvl3pPr>
            <a:lvl4pPr marL="1296025" indent="0">
              <a:buNone/>
              <a:defRPr sz="1890"/>
            </a:lvl4pPr>
            <a:lvl5pPr marL="1728033" indent="0">
              <a:buNone/>
              <a:defRPr sz="1890"/>
            </a:lvl5pPr>
            <a:lvl6pPr marL="2160041" indent="0">
              <a:buNone/>
              <a:defRPr sz="1890"/>
            </a:lvl6pPr>
            <a:lvl7pPr marL="2592050" indent="0">
              <a:buNone/>
              <a:defRPr sz="1890"/>
            </a:lvl7pPr>
            <a:lvl8pPr marL="3024058" indent="0">
              <a:buNone/>
              <a:defRPr sz="1890"/>
            </a:lvl8pPr>
            <a:lvl9pPr marL="3456066" indent="0">
              <a:buNone/>
              <a:defRPr sz="1890"/>
            </a:lvl9pPr>
          </a:lstStyle>
          <a:p>
            <a:r>
              <a:rPr lang="en-US"/>
              <a:t>Click icon to add picture</a:t>
            </a:r>
            <a:endParaRPr lang="en-US" dirty="0"/>
          </a:p>
        </p:txBody>
      </p:sp>
      <p:sp>
        <p:nvSpPr>
          <p:cNvPr id="4" name="Text Placeholder 3"/>
          <p:cNvSpPr>
            <a:spLocks noGrp="1"/>
          </p:cNvSpPr>
          <p:nvPr>
            <p:ph type="body" sz="half" idx="2"/>
          </p:nvPr>
        </p:nvSpPr>
        <p:spPr>
          <a:xfrm>
            <a:off x="1054125" y="3354344"/>
            <a:ext cx="3585752" cy="2073162"/>
          </a:xfrm>
        </p:spPr>
        <p:txBody>
          <a:bodyPr anchor="t" anchorCtr="1">
            <a:normAutofit/>
          </a:bodyPr>
          <a:lstStyle>
            <a:lvl1pPr marL="0" indent="0" algn="ctr">
              <a:buNone/>
              <a:defRPr sz="1417">
                <a:solidFill>
                  <a:srgbClr val="FFFFFF"/>
                </a:solidFill>
              </a:defRPr>
            </a:lvl1pPr>
            <a:lvl2pPr marL="432008" indent="0">
              <a:buNone/>
              <a:defRPr sz="1323"/>
            </a:lvl2pPr>
            <a:lvl3pPr marL="864017" indent="0">
              <a:buNone/>
              <a:defRPr sz="1134"/>
            </a:lvl3pPr>
            <a:lvl4pPr marL="1296025" indent="0">
              <a:buNone/>
              <a:defRPr sz="945"/>
            </a:lvl4pPr>
            <a:lvl5pPr marL="1728033" indent="0">
              <a:buNone/>
              <a:defRPr sz="945"/>
            </a:lvl5pPr>
            <a:lvl6pPr marL="2160041" indent="0">
              <a:buNone/>
              <a:defRPr sz="945"/>
            </a:lvl6pPr>
            <a:lvl7pPr marL="2592050" indent="0">
              <a:buNone/>
              <a:defRPr sz="945"/>
            </a:lvl7pPr>
            <a:lvl8pPr marL="3024058" indent="0">
              <a:buNone/>
              <a:defRPr sz="945"/>
            </a:lvl8pPr>
            <a:lvl9pPr marL="3456066" indent="0">
              <a:buNone/>
              <a:defRPr sz="945"/>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a:t>March 2022</a:t>
            </a:r>
            <a:endParaRPr lang="en-US" dirty="0"/>
          </a:p>
        </p:txBody>
      </p:sp>
      <p:sp>
        <p:nvSpPr>
          <p:cNvPr id="9" name="Footer Placeholder 8"/>
          <p:cNvSpPr>
            <a:spLocks noGrp="1"/>
          </p:cNvSpPr>
          <p:nvPr>
            <p:ph type="ftr" sz="quarter" idx="11"/>
          </p:nvPr>
        </p:nvSpPr>
        <p:spPr>
          <a:xfrm>
            <a:off x="760353" y="5892639"/>
            <a:ext cx="4842533" cy="302408"/>
          </a:xfrm>
        </p:spPr>
        <p:txBody>
          <a:bodyPr/>
          <a:lstStyle>
            <a:lvl1pPr>
              <a:defRPr>
                <a:solidFill>
                  <a:srgbClr val="FFFFFF">
                    <a:alpha val="70000"/>
                  </a:srgbClr>
                </a:solidFill>
              </a:defRPr>
            </a:lvl1pPr>
          </a:lstStyle>
          <a:p>
            <a:r>
              <a:rPr lang="en-US"/>
              <a:t>March 2022</a:t>
            </a:r>
            <a:endParaRPr lang="en-US" dirty="0"/>
          </a:p>
        </p:txBody>
      </p:sp>
      <p:sp>
        <p:nvSpPr>
          <p:cNvPr id="10" name="Slide Number Placeholder 9"/>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282905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08250" y="911545"/>
            <a:ext cx="7303989" cy="112323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08250" y="2492708"/>
            <a:ext cx="7303989" cy="29310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90640" y="5895103"/>
            <a:ext cx="2602075" cy="306120"/>
          </a:xfrm>
          <a:prstGeom prst="rect">
            <a:avLst/>
          </a:prstGeom>
        </p:spPr>
        <p:txBody>
          <a:bodyPr vert="horz" lIns="91440" tIns="45720" rIns="91440" bIns="45720" rtlCol="0" anchor="ctr"/>
          <a:lstStyle>
            <a:lvl1pPr algn="r">
              <a:defRPr sz="992" b="1">
                <a:solidFill>
                  <a:schemeClr val="tx1">
                    <a:alpha val="7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1512064" y="5892639"/>
            <a:ext cx="5576163" cy="302408"/>
          </a:xfrm>
          <a:prstGeom prst="rect">
            <a:avLst/>
          </a:prstGeom>
        </p:spPr>
        <p:txBody>
          <a:bodyPr vert="horz" lIns="91440" tIns="45720" rIns="91440" bIns="45720" rtlCol="0" anchor="ctr"/>
          <a:lstStyle>
            <a:lvl1pPr algn="l">
              <a:defRPr sz="992">
                <a:solidFill>
                  <a:schemeClr val="tx1">
                    <a:alpha val="70000"/>
                  </a:schemeClr>
                </a:solidFill>
              </a:defRPr>
            </a:lvl1pPr>
          </a:lstStyle>
          <a:p>
            <a:r>
              <a:rPr lang="en-US"/>
              <a:t>March 2022</a:t>
            </a:r>
            <a:endParaRPr lang="en-US" dirty="0"/>
          </a:p>
        </p:txBody>
      </p:sp>
      <p:sp>
        <p:nvSpPr>
          <p:cNvPr id="6" name="Slide Number Placeholder 5"/>
          <p:cNvSpPr>
            <a:spLocks noGrp="1"/>
          </p:cNvSpPr>
          <p:nvPr>
            <p:ph type="sldNum" sz="quarter" idx="4"/>
          </p:nvPr>
        </p:nvSpPr>
        <p:spPr>
          <a:xfrm>
            <a:off x="10166341" y="5875359"/>
            <a:ext cx="345615" cy="345609"/>
          </a:xfrm>
          <a:prstGeom prst="ellipse">
            <a:avLst/>
          </a:prstGeom>
          <a:solidFill>
            <a:srgbClr val="1D1D1D">
              <a:alpha val="70000"/>
            </a:srgbClr>
          </a:solidFill>
        </p:spPr>
        <p:txBody>
          <a:bodyPr vert="horz" lIns="18288" tIns="45720" rIns="18288" bIns="45720" rtlCol="0" anchor="ctr">
            <a:noAutofit/>
          </a:bodyPr>
          <a:lstStyle>
            <a:lvl1pPr algn="ctr">
              <a:defRPr sz="1039" spc="0" baseline="0">
                <a:solidFill>
                  <a:srgbClr val="FFFFFF"/>
                </a:solidFill>
              </a:defRPr>
            </a:lvl1p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021052816"/>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hdr="0" dt="0"/>
  <p:txStyles>
    <p:titleStyle>
      <a:lvl1pPr algn="ctr" defTabSz="864017" rtl="0" eaLnBrk="1" latinLnBrk="0" hangingPunct="1">
        <a:lnSpc>
          <a:spcPct val="90000"/>
        </a:lnSpc>
        <a:spcBef>
          <a:spcPct val="0"/>
        </a:spcBef>
        <a:buNone/>
        <a:defRPr sz="2646" kern="1200" cap="all" spc="189" baseline="0">
          <a:solidFill>
            <a:srgbClr val="262626"/>
          </a:solidFill>
          <a:latin typeface="+mj-lt"/>
          <a:ea typeface="+mj-ea"/>
          <a:cs typeface="+mj-cs"/>
        </a:defRPr>
      </a:lvl1pPr>
    </p:titleStyle>
    <p:bodyStyle>
      <a:lvl1pPr marL="216004" indent="-216004" algn="l" defTabSz="864017" rtl="0" eaLnBrk="1" latinLnBrk="0" hangingPunct="1">
        <a:lnSpc>
          <a:spcPct val="100000"/>
        </a:lnSpc>
        <a:spcBef>
          <a:spcPts val="945"/>
        </a:spcBef>
        <a:buClr>
          <a:schemeClr val="accent2"/>
        </a:buClr>
        <a:buFont typeface="Arial" panose="020B0604020202020204" pitchFamily="34" charset="0"/>
        <a:buChar char="•"/>
        <a:defRPr sz="1701" kern="1200">
          <a:solidFill>
            <a:schemeClr val="tx1">
              <a:lumMod val="85000"/>
              <a:lumOff val="15000"/>
            </a:schemeClr>
          </a:solidFill>
          <a:latin typeface="+mn-lt"/>
          <a:ea typeface="+mn-ea"/>
          <a:cs typeface="+mn-cs"/>
        </a:defRPr>
      </a:lvl1pPr>
      <a:lvl2pPr marL="432008"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2pPr>
      <a:lvl3pPr marL="648012"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3pPr>
      <a:lvl4pPr marL="864017"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4pPr>
      <a:lvl5pPr marL="1080021"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5pPr>
      <a:lvl6pPr marL="1240524"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solidFill>
          <a:latin typeface="+mn-lt"/>
          <a:ea typeface="+mn-ea"/>
          <a:cs typeface="+mn-cs"/>
        </a:defRPr>
      </a:lvl6pPr>
      <a:lvl7pPr marL="1402527"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solidFill>
          <a:latin typeface="+mn-lt"/>
          <a:ea typeface="+mn-ea"/>
          <a:cs typeface="+mn-cs"/>
        </a:defRPr>
      </a:lvl7pPr>
      <a:lvl8pPr marL="1566030"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baseline="0">
          <a:solidFill>
            <a:schemeClr val="tx1"/>
          </a:solidFill>
          <a:latin typeface="+mn-lt"/>
          <a:ea typeface="+mn-ea"/>
          <a:cs typeface="+mn-cs"/>
        </a:defRPr>
      </a:lvl8pPr>
      <a:lvl9pPr marL="1779034"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baseline="0">
          <a:solidFill>
            <a:schemeClr val="tx1"/>
          </a:solidFill>
          <a:latin typeface="+mn-lt"/>
          <a:ea typeface="+mn-ea"/>
          <a:cs typeface="+mn-cs"/>
        </a:defRPr>
      </a:lvl9pPr>
    </p:bodyStyle>
    <p:otherStyle>
      <a:defPPr>
        <a:defRPr lang="en-US"/>
      </a:defPPr>
      <a:lvl1pPr marL="0" algn="l" defTabSz="864017" rtl="0" eaLnBrk="1" latinLnBrk="0" hangingPunct="1">
        <a:defRPr sz="1701" kern="1200">
          <a:solidFill>
            <a:schemeClr val="tx1"/>
          </a:solidFill>
          <a:latin typeface="+mn-lt"/>
          <a:ea typeface="+mn-ea"/>
          <a:cs typeface="+mn-cs"/>
        </a:defRPr>
      </a:lvl1pPr>
      <a:lvl2pPr marL="432008" algn="l" defTabSz="864017" rtl="0" eaLnBrk="1" latinLnBrk="0" hangingPunct="1">
        <a:defRPr sz="1701" kern="1200">
          <a:solidFill>
            <a:schemeClr val="tx1"/>
          </a:solidFill>
          <a:latin typeface="+mn-lt"/>
          <a:ea typeface="+mn-ea"/>
          <a:cs typeface="+mn-cs"/>
        </a:defRPr>
      </a:lvl2pPr>
      <a:lvl3pPr marL="864017" algn="l" defTabSz="864017" rtl="0" eaLnBrk="1" latinLnBrk="0" hangingPunct="1">
        <a:defRPr sz="1701" kern="1200">
          <a:solidFill>
            <a:schemeClr val="tx1"/>
          </a:solidFill>
          <a:latin typeface="+mn-lt"/>
          <a:ea typeface="+mn-ea"/>
          <a:cs typeface="+mn-cs"/>
        </a:defRPr>
      </a:lvl3pPr>
      <a:lvl4pPr marL="1296025" algn="l" defTabSz="864017" rtl="0" eaLnBrk="1" latinLnBrk="0" hangingPunct="1">
        <a:defRPr sz="1701" kern="1200">
          <a:solidFill>
            <a:schemeClr val="tx1"/>
          </a:solidFill>
          <a:latin typeface="+mn-lt"/>
          <a:ea typeface="+mn-ea"/>
          <a:cs typeface="+mn-cs"/>
        </a:defRPr>
      </a:lvl4pPr>
      <a:lvl5pPr marL="1728033" algn="l" defTabSz="864017" rtl="0" eaLnBrk="1" latinLnBrk="0" hangingPunct="1">
        <a:defRPr sz="1701" kern="1200">
          <a:solidFill>
            <a:schemeClr val="tx1"/>
          </a:solidFill>
          <a:latin typeface="+mn-lt"/>
          <a:ea typeface="+mn-ea"/>
          <a:cs typeface="+mn-cs"/>
        </a:defRPr>
      </a:lvl5pPr>
      <a:lvl6pPr marL="2160041" algn="l" defTabSz="864017" rtl="0" eaLnBrk="1" latinLnBrk="0" hangingPunct="1">
        <a:defRPr sz="1701" kern="1200">
          <a:solidFill>
            <a:schemeClr val="tx1"/>
          </a:solidFill>
          <a:latin typeface="+mn-lt"/>
          <a:ea typeface="+mn-ea"/>
          <a:cs typeface="+mn-cs"/>
        </a:defRPr>
      </a:lvl6pPr>
      <a:lvl7pPr marL="2592050" algn="l" defTabSz="864017" rtl="0" eaLnBrk="1" latinLnBrk="0" hangingPunct="1">
        <a:defRPr sz="1701" kern="1200">
          <a:solidFill>
            <a:schemeClr val="tx1"/>
          </a:solidFill>
          <a:latin typeface="+mn-lt"/>
          <a:ea typeface="+mn-ea"/>
          <a:cs typeface="+mn-cs"/>
        </a:defRPr>
      </a:lvl7pPr>
      <a:lvl8pPr marL="3024058" algn="l" defTabSz="864017" rtl="0" eaLnBrk="1" latinLnBrk="0" hangingPunct="1">
        <a:defRPr sz="1701" kern="1200">
          <a:solidFill>
            <a:schemeClr val="tx1"/>
          </a:solidFill>
          <a:latin typeface="+mn-lt"/>
          <a:ea typeface="+mn-ea"/>
          <a:cs typeface="+mn-cs"/>
        </a:defRPr>
      </a:lvl8pPr>
      <a:lvl9pPr marL="3456066" algn="l" defTabSz="864017" rtl="0" eaLnBrk="1" latinLnBrk="0" hangingPunct="1">
        <a:defRPr sz="17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7636" y="2664023"/>
            <a:ext cx="10369152" cy="2016224"/>
          </a:xfrm>
        </p:spPr>
        <p:txBody>
          <a:bodyPr>
            <a:normAutofit fontScale="90000"/>
          </a:bodyPr>
          <a:lstStyle/>
          <a:p>
            <a:pPr defTabSz="914400" fontAlgn="auto">
              <a:spcBef>
                <a:spcPts val="0"/>
              </a:spcBef>
              <a:spcAft>
                <a:spcPts val="0"/>
              </a:spcAft>
              <a:defRPr/>
            </a:pPr>
            <a:r>
              <a:rPr lang="en-GB" sz="3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Modernization and Internationalisation of Iranian HEIs via collaborative TEL-based curriculum development in engineering and STEM</a:t>
            </a:r>
            <a:endParaRPr lang="en-US" sz="3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3" name="Picture 2" descr="Logo&#10;&#10;Description automatically generated">
            <a:extLst>
              <a:ext uri="{FF2B5EF4-FFF2-40B4-BE49-F238E27FC236}">
                <a16:creationId xmlns:a16="http://schemas.microsoft.com/office/drawing/2014/main" id="{FA4BBD5B-20DF-440D-8689-507DF2B8CB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7939" y="340545"/>
            <a:ext cx="1224136" cy="1591377"/>
          </a:xfrm>
          <a:prstGeom prst="rect">
            <a:avLst/>
          </a:prstGeom>
        </p:spPr>
      </p:pic>
      <p:sp>
        <p:nvSpPr>
          <p:cNvPr id="4" name="TextBox 3">
            <a:extLst>
              <a:ext uri="{FF2B5EF4-FFF2-40B4-BE49-F238E27FC236}">
                <a16:creationId xmlns:a16="http://schemas.microsoft.com/office/drawing/2014/main" id="{F4C3216F-AC6C-4646-8B04-54DA129D96E1}"/>
              </a:ext>
            </a:extLst>
          </p:cNvPr>
          <p:cNvSpPr txBox="1"/>
          <p:nvPr/>
        </p:nvSpPr>
        <p:spPr>
          <a:xfrm>
            <a:off x="7455781" y="1924779"/>
            <a:ext cx="4068452" cy="523220"/>
          </a:xfrm>
          <a:prstGeom prst="rect">
            <a:avLst/>
          </a:prstGeom>
          <a:noFill/>
        </p:spPr>
        <p:txBody>
          <a:bodyPr wrap="square" rtlCol="0">
            <a:spAutoFit/>
          </a:bodyPr>
          <a:lstStyle/>
          <a:p>
            <a:pPr algn="ctr"/>
            <a:r>
              <a:rPr lang="en-US"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FACULTY OF SOCIAL SCIENCE</a:t>
            </a:r>
          </a:p>
          <a:p>
            <a:pPr algn="ctr"/>
            <a:r>
              <a:rPr lang="en-US"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INDUSTRIAL MANAGEMENT DEPARTMENT</a:t>
            </a:r>
          </a:p>
        </p:txBody>
      </p:sp>
      <p:pic>
        <p:nvPicPr>
          <p:cNvPr id="6" name="Immagine 14">
            <a:extLst>
              <a:ext uri="{FF2B5EF4-FFF2-40B4-BE49-F238E27FC236}">
                <a16:creationId xmlns:a16="http://schemas.microsoft.com/office/drawing/2014/main" id="{CF02FD34-96EE-43A8-8B94-5E9BC7F69C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676" y="503783"/>
            <a:ext cx="2281983" cy="1043360"/>
          </a:xfrm>
          <a:prstGeom prst="rect">
            <a:avLst/>
          </a:prstGeom>
        </p:spPr>
      </p:pic>
      <p:sp>
        <p:nvSpPr>
          <p:cNvPr id="2" name="TextBox 1">
            <a:extLst>
              <a:ext uri="{FF2B5EF4-FFF2-40B4-BE49-F238E27FC236}">
                <a16:creationId xmlns:a16="http://schemas.microsoft.com/office/drawing/2014/main" id="{BA0ED39B-77FE-4368-80EA-6CCA4E1FE5CA}"/>
              </a:ext>
            </a:extLst>
          </p:cNvPr>
          <p:cNvSpPr txBox="1"/>
          <p:nvPr/>
        </p:nvSpPr>
        <p:spPr>
          <a:xfrm>
            <a:off x="3311972" y="4781464"/>
            <a:ext cx="4032448" cy="1323439"/>
          </a:xfrm>
          <a:prstGeom prst="rect">
            <a:avLst/>
          </a:prstGeom>
          <a:noFill/>
        </p:spPr>
        <p:txBody>
          <a:bodyPr wrap="square" rtlCol="0">
            <a:spAutoFit/>
          </a:bodyPr>
          <a:lstStyle/>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Mohsen </a:t>
            </a:r>
            <a:r>
              <a:rPr lang="en-US" sz="2000" b="1" dirty="0" err="1">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Alvandi</a:t>
            </a:r>
            <a:endPar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Professor</a:t>
            </a:r>
          </a:p>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Industrial Management Dept.</a:t>
            </a:r>
          </a:p>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March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284996" y="1765877"/>
            <a:ext cx="8950489" cy="3511048"/>
          </a:xfrm>
          <a:solidFill>
            <a:schemeClr val="bg1"/>
          </a:solidFill>
        </p:spPr>
        <p:txBody>
          <a:bodyPr>
            <a:normAutofit/>
          </a:bodyPr>
          <a:lstStyle/>
          <a:p>
            <a:pPr marL="0" indent="0">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 </a:t>
            </a:r>
            <a:r>
              <a:rPr lang="en-US" sz="1800" b="1" dirty="0">
                <a:solidFill>
                  <a:srgbClr val="00801A"/>
                </a:solidFill>
                <a:effectLst/>
                <a:latin typeface="AgilitaLTPro-Bold"/>
                <a:ea typeface="Calibri" panose="020F0502020204030204" pitchFamily="34" charset="0"/>
                <a:cs typeface="AgilitaLTPro-Bold"/>
              </a:rPr>
              <a:t>Supply chain management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describes how operations relate to each other in the context of a wider network of suppliers and customers, and how these relationships can be managed.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a:t>
            </a:r>
            <a:r>
              <a:rPr lang="en-US" sz="1800" b="1" dirty="0">
                <a:solidFill>
                  <a:srgbClr val="00801A"/>
                </a:solidFill>
                <a:effectLst/>
                <a:latin typeface="AgilitaLTPro-Bold"/>
                <a:ea typeface="Calibri" panose="020F0502020204030204" pitchFamily="34" charset="0"/>
                <a:cs typeface="AgilitaLTPro-Bold"/>
              </a:rPr>
              <a:t>Inventory management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looks at how transformed resources accumulate as inventories as they flow through processes, operations or supply networks.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dirty="0">
              <a:solidFill>
                <a:srgbClr val="404040"/>
              </a:solidFill>
            </a:endParaRPr>
          </a:p>
        </p:txBody>
      </p:sp>
      <p:sp>
        <p:nvSpPr>
          <p:cNvPr id="14338" name="Rectangle 2"/>
          <p:cNvSpPr>
            <a:spLocks noGrp="1" noChangeArrowheads="1"/>
          </p:cNvSpPr>
          <p:nvPr>
            <p:ph type="title"/>
          </p:nvPr>
        </p:nvSpPr>
        <p:spPr>
          <a:xfrm>
            <a:off x="2108248" y="884478"/>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3</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00801A"/>
                </a:solidFill>
                <a:effectLst/>
                <a:latin typeface="AgilitaLTPro-Medium"/>
                <a:ea typeface="Calibri" panose="020F0502020204030204" pitchFamily="34" charset="0"/>
                <a:cs typeface="AgilitaLTPro-Medium"/>
              </a:rPr>
              <a:t>DELIVER</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10</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
        <p:nvSpPr>
          <p:cNvPr id="3" name="Rectangle 2">
            <a:extLst>
              <a:ext uri="{FF2B5EF4-FFF2-40B4-BE49-F238E27FC236}">
                <a16:creationId xmlns:a16="http://schemas.microsoft.com/office/drawing/2014/main" id="{AD6737B9-3EEA-EB4E-880E-B7712BF59412}"/>
              </a:ext>
            </a:extLst>
          </p:cNvPr>
          <p:cNvSpPr/>
          <p:nvPr/>
        </p:nvSpPr>
        <p:spPr>
          <a:xfrm>
            <a:off x="1100885" y="1575165"/>
            <a:ext cx="9318713" cy="38924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454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244148" y="1713721"/>
            <a:ext cx="9032185" cy="3615359"/>
          </a:xfrm>
          <a:solidFill>
            <a:schemeClr val="bg1"/>
          </a:solidFill>
        </p:spPr>
        <p:txBody>
          <a:bodyPr>
            <a:normAutofit/>
          </a:bodyPr>
          <a:lstStyle/>
          <a:p>
            <a:pPr marL="0" indent="0">
              <a:buNone/>
            </a:pP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a:solidFill>
                <a:srgbClr val="404040"/>
              </a:solidFill>
            </a:endParaRPr>
          </a:p>
        </p:txBody>
      </p:sp>
      <p:sp>
        <p:nvSpPr>
          <p:cNvPr id="14338" name="Rectangle 2"/>
          <p:cNvSpPr>
            <a:spLocks noGrp="1" noChangeArrowheads="1"/>
          </p:cNvSpPr>
          <p:nvPr>
            <p:ph type="title"/>
          </p:nvPr>
        </p:nvSpPr>
        <p:spPr>
          <a:xfrm>
            <a:off x="2108248" y="884478"/>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3</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00801A"/>
                </a:solidFill>
                <a:effectLst/>
                <a:latin typeface="AgilitaLTPro-Medium"/>
                <a:ea typeface="Calibri" panose="020F0502020204030204" pitchFamily="34" charset="0"/>
                <a:cs typeface="AgilitaLTPro-Medium"/>
              </a:rPr>
              <a:t>DELIVER</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11</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
        <p:nvSpPr>
          <p:cNvPr id="3" name="TextBox 2">
            <a:extLst>
              <a:ext uri="{FF2B5EF4-FFF2-40B4-BE49-F238E27FC236}">
                <a16:creationId xmlns:a16="http://schemas.microsoft.com/office/drawing/2014/main" id="{3F6D48C3-F51B-5745-9CEA-31D1B86A414C}"/>
              </a:ext>
            </a:extLst>
          </p:cNvPr>
          <p:cNvSpPr txBox="1"/>
          <p:nvPr/>
        </p:nvSpPr>
        <p:spPr>
          <a:xfrm>
            <a:off x="1244148" y="2146265"/>
            <a:ext cx="8932650" cy="2031325"/>
          </a:xfrm>
          <a:prstGeom prst="rect">
            <a:avLst/>
          </a:prstGeom>
          <a:noFill/>
        </p:spPr>
        <p:txBody>
          <a:bodyPr wrap="square">
            <a:spAutoFit/>
          </a:bodyPr>
          <a:lstStyle/>
          <a:p>
            <a:pPr marL="0" indent="0">
              <a:buNone/>
            </a:pPr>
            <a:r>
              <a:rPr lang="en-US" sz="1800" dirty="0">
                <a:solidFill>
                  <a:srgbClr val="FF0000"/>
                </a:solidFill>
                <a:effectLst/>
                <a:latin typeface="EuropeanPiStd-3"/>
                <a:ea typeface="Calibri" panose="020F0502020204030204" pitchFamily="34" charset="0"/>
                <a:cs typeface="EuropeanPiStd-3"/>
              </a:rPr>
              <a:t>_</a:t>
            </a:r>
            <a:r>
              <a:rPr lang="en-US" sz="1800" b="1" dirty="0">
                <a:solidFill>
                  <a:srgbClr val="00801A"/>
                </a:solidFill>
                <a:effectLst/>
                <a:latin typeface="AgilitaLTPro-Bold"/>
                <a:ea typeface="Calibri" panose="020F0502020204030204" pitchFamily="34" charset="0"/>
                <a:cs typeface="AgilitaLTPro-Bold"/>
              </a:rPr>
              <a:t>Planning and control systems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describes how systems are needed to manage the very large amounts of information required to plan and control operations, and how enterprise resources planning (ERP) is used to do this.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a:t>
            </a:r>
            <a:r>
              <a:rPr lang="en-US" sz="1800" b="1" dirty="0">
                <a:solidFill>
                  <a:srgbClr val="00801A"/>
                </a:solidFill>
                <a:effectLst/>
                <a:latin typeface="AgilitaLTPro-Bold"/>
                <a:ea typeface="Calibri" panose="020F0502020204030204" pitchFamily="34" charset="0"/>
                <a:cs typeface="AgilitaLTPro-Bold"/>
              </a:rPr>
              <a:t>Lean operations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explains the concepts that underlie one of the most influential sets of ideas to impact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operations management.</a:t>
            </a:r>
            <a:endParaRPr lang="en-US" dirty="0"/>
          </a:p>
        </p:txBody>
      </p:sp>
      <p:sp>
        <p:nvSpPr>
          <p:cNvPr id="5" name="Rectangle 4">
            <a:extLst>
              <a:ext uri="{FF2B5EF4-FFF2-40B4-BE49-F238E27FC236}">
                <a16:creationId xmlns:a16="http://schemas.microsoft.com/office/drawing/2014/main" id="{6FADAB8E-5376-D744-BBEC-F470B3154CF9}"/>
              </a:ext>
            </a:extLst>
          </p:cNvPr>
          <p:cNvSpPr/>
          <p:nvPr/>
        </p:nvSpPr>
        <p:spPr>
          <a:xfrm>
            <a:off x="1100885" y="1575165"/>
            <a:ext cx="9318713" cy="38924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2847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242680" y="1742021"/>
            <a:ext cx="9035126" cy="3558762"/>
          </a:xfrm>
          <a:solidFill>
            <a:schemeClr val="bg1"/>
          </a:solidFill>
        </p:spPr>
        <p:txBody>
          <a:bodyPr>
            <a:normAutofit lnSpcReduction="10000"/>
          </a:bodyPr>
          <a:lstStyle/>
          <a:p>
            <a:pPr marL="0" indent="0">
              <a:buNone/>
            </a:pPr>
            <a:endParaRPr lang="en-US" sz="2400" dirty="0">
              <a:solidFill>
                <a:srgbClr val="FF0000"/>
              </a:solidFill>
              <a:effectLst/>
              <a:latin typeface="EuropeanPiStd-3"/>
              <a:ea typeface="Calibri" panose="020F0502020204030204" pitchFamily="34" charset="0"/>
              <a:cs typeface="EuropeanPiStd-3"/>
            </a:endParaRPr>
          </a:p>
          <a:p>
            <a:pPr marL="0" indent="0">
              <a:buNone/>
            </a:pPr>
            <a:r>
              <a:rPr lang="en-US" sz="2400" dirty="0">
                <a:solidFill>
                  <a:srgbClr val="FF0000"/>
                </a:solidFill>
                <a:effectLst/>
                <a:latin typeface="EuropeanPiStd-3"/>
                <a:ea typeface="Calibri" panose="020F0502020204030204" pitchFamily="34" charset="0"/>
                <a:cs typeface="EuropeanPiStd-3"/>
              </a:rPr>
              <a:t>_ </a:t>
            </a:r>
            <a:r>
              <a:rPr lang="en-US" sz="1800" dirty="0">
                <a:solidFill>
                  <a:srgbClr val="40330D"/>
                </a:solidFill>
                <a:effectLst/>
                <a:latin typeface="AgilitaLTPro-Medium"/>
                <a:ea typeface="Calibri" panose="020F0502020204030204" pitchFamily="34" charset="0"/>
                <a:cs typeface="AgilitaLTPro-Medium"/>
              </a:rPr>
              <a:t>E</a:t>
            </a:r>
            <a:r>
              <a:rPr lang="en-US" sz="1800" dirty="0">
                <a:solidFill>
                  <a:srgbClr val="000000"/>
                </a:solidFill>
                <a:effectLst/>
                <a:latin typeface="AgilitaLTPro-Medium"/>
                <a:ea typeface="Calibri" panose="020F0502020204030204" pitchFamily="34" charset="0"/>
                <a:cs typeface="AgilitaLTPro-Medium"/>
              </a:rPr>
              <a:t>ven when an operation’s direction is set, its design finalized and its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deliveries planned and controlled, the operations manager’s task is not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finished. Even the best operation will need to improve and develop, partly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because customers’ expectations are likely to be rising, and partly because the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operation’s competitors will also be improving. This part of the book looks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four key issues for operation development. The chapters in this part are: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 </a:t>
            </a:r>
            <a:r>
              <a:rPr lang="en-US" sz="1800" b="1" dirty="0">
                <a:solidFill>
                  <a:srgbClr val="40330D"/>
                </a:solidFill>
                <a:effectLst/>
                <a:latin typeface="AgilitaLTPro-Bold"/>
                <a:ea typeface="Calibri" panose="020F0502020204030204" pitchFamily="34" charset="0"/>
                <a:cs typeface="AgilitaLTPro-Bold"/>
              </a:rPr>
              <a:t>Operations improvement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examines how managers can make their operation perform better through the use of the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dirty="0">
              <a:solidFill>
                <a:srgbClr val="404040"/>
              </a:solidFill>
            </a:endParaRPr>
          </a:p>
        </p:txBody>
      </p:sp>
      <p:sp>
        <p:nvSpPr>
          <p:cNvPr id="14338" name="Rectangle 2"/>
          <p:cNvSpPr>
            <a:spLocks noGrp="1" noChangeArrowheads="1"/>
          </p:cNvSpPr>
          <p:nvPr>
            <p:ph type="title"/>
          </p:nvPr>
        </p:nvSpPr>
        <p:spPr>
          <a:xfrm>
            <a:off x="2108248" y="884478"/>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4</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40330D"/>
                </a:solidFill>
                <a:effectLst/>
                <a:latin typeface="AgilitaLTPro-Medium"/>
                <a:ea typeface="Calibri" panose="020F0502020204030204" pitchFamily="34" charset="0"/>
                <a:cs typeface="AgilitaLTPro-Medium"/>
              </a:rPr>
              <a:t>DEVELOPMENT</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12</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
        <p:nvSpPr>
          <p:cNvPr id="5" name="Rectangle 4">
            <a:extLst>
              <a:ext uri="{FF2B5EF4-FFF2-40B4-BE49-F238E27FC236}">
                <a16:creationId xmlns:a16="http://schemas.microsoft.com/office/drawing/2014/main" id="{6E94023E-0193-3642-A7F4-D1180E023691}"/>
              </a:ext>
            </a:extLst>
          </p:cNvPr>
          <p:cNvSpPr/>
          <p:nvPr/>
        </p:nvSpPr>
        <p:spPr>
          <a:xfrm>
            <a:off x="1100885" y="1575165"/>
            <a:ext cx="9318713" cy="38924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4005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33087" y="1709376"/>
            <a:ext cx="9454310" cy="3893810"/>
          </a:xfrm>
          <a:solidFill>
            <a:schemeClr val="bg1"/>
          </a:solidFill>
        </p:spPr>
        <p:txBody>
          <a:bodyPr>
            <a:normAutofit fontScale="40000" lnSpcReduction="20000"/>
          </a:bodyPr>
          <a:lstStyle/>
          <a:p>
            <a:pPr marL="0" indent="0">
              <a:buNone/>
            </a:pPr>
            <a:endParaRPr lang="en-US" sz="2400">
              <a:solidFill>
                <a:srgbClr val="000000"/>
              </a:solidFill>
              <a:effectLst/>
              <a:latin typeface="AgilitaLTPro-Light"/>
              <a:ea typeface="Calibri" panose="020F0502020204030204" pitchFamily="34" charset="0"/>
              <a:cs typeface="AgilitaLTPro-Light"/>
            </a:endParaRPr>
          </a:p>
          <a:p>
            <a:pPr marL="0" indent="0">
              <a:buNone/>
            </a:pPr>
            <a:r>
              <a:rPr lang="en-US" sz="4500">
                <a:solidFill>
                  <a:srgbClr val="000000"/>
                </a:solidFill>
                <a:effectLst/>
                <a:latin typeface="AgilitaLTPro-Light"/>
                <a:ea typeface="Calibri" panose="020F0502020204030204" pitchFamily="34" charset="0"/>
                <a:cs typeface="AgilitaLTPro-Light"/>
              </a:rPr>
              <a:t>many elements of new (and not so new) improvement approaches.</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FF0000"/>
                </a:solidFill>
                <a:effectLst/>
                <a:latin typeface="EuropeanPiStd-3"/>
                <a:ea typeface="Calibri" panose="020F0502020204030204" pitchFamily="34" charset="0"/>
                <a:cs typeface="EuropeanPiStd-3"/>
              </a:rPr>
              <a:t>_</a:t>
            </a:r>
            <a:r>
              <a:rPr lang="en-US" sz="4500" b="1">
                <a:solidFill>
                  <a:srgbClr val="40330D"/>
                </a:solidFill>
                <a:effectLst/>
                <a:latin typeface="AgilitaLTPro-Bold"/>
                <a:ea typeface="Calibri" panose="020F0502020204030204" pitchFamily="34" charset="0"/>
                <a:cs typeface="AgilitaLTPro-Bold"/>
              </a:rPr>
              <a:t>Quality management</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000000"/>
                </a:solidFill>
                <a:effectLst/>
                <a:latin typeface="AgilitaLTPro-Light"/>
                <a:ea typeface="Calibri" panose="020F0502020204030204" pitchFamily="34" charset="0"/>
                <a:cs typeface="AgilitaLTPro-Light"/>
              </a:rPr>
              <a:t>This identifies some of the ideas of quality management and how they can be used to facilitate</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000000"/>
                </a:solidFill>
                <a:effectLst/>
                <a:latin typeface="AgilitaLTPro-Light"/>
                <a:ea typeface="Calibri" panose="020F0502020204030204" pitchFamily="34" charset="0"/>
                <a:cs typeface="AgilitaLTPro-Light"/>
              </a:rPr>
              <a:t>improvement.</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FF0000"/>
                </a:solidFill>
                <a:effectLst/>
                <a:latin typeface="EuropeanPiStd-3"/>
                <a:ea typeface="Calibri" panose="020F0502020204030204" pitchFamily="34" charset="0"/>
                <a:cs typeface="EuropeanPiStd-3"/>
              </a:rPr>
              <a:t>_</a:t>
            </a:r>
            <a:r>
              <a:rPr lang="en-US" sz="4500" b="1">
                <a:solidFill>
                  <a:srgbClr val="40330D"/>
                </a:solidFill>
                <a:effectLst/>
                <a:latin typeface="AgilitaLTPro-Bold"/>
                <a:ea typeface="Calibri" panose="020F0502020204030204" pitchFamily="34" charset="0"/>
                <a:cs typeface="AgilitaLTPro-Bold"/>
              </a:rPr>
              <a:t>Managing risk and recovery</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000000"/>
                </a:solidFill>
                <a:effectLst/>
                <a:latin typeface="AgilitaLTPro-Light"/>
                <a:ea typeface="Calibri" panose="020F0502020204030204" pitchFamily="34" charset="0"/>
                <a:cs typeface="AgilitaLTPro-Light"/>
              </a:rPr>
              <a:t>This examines how operations managers can reduce the risk of things going wrong and how they</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000000"/>
                </a:solidFill>
                <a:effectLst/>
                <a:latin typeface="AgilitaLTPro-Light"/>
                <a:ea typeface="Calibri" panose="020F0502020204030204" pitchFamily="34" charset="0"/>
                <a:cs typeface="AgilitaLTPro-Light"/>
              </a:rPr>
              <a:t>can recover when they do.</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FF0000"/>
                </a:solidFill>
                <a:effectLst/>
                <a:latin typeface="EuropeanPiStd-3"/>
                <a:ea typeface="Calibri" panose="020F0502020204030204" pitchFamily="34" charset="0"/>
                <a:cs typeface="EuropeanPiStd-3"/>
              </a:rPr>
              <a:t>_</a:t>
            </a:r>
            <a:r>
              <a:rPr lang="en-US" sz="4500" b="1">
                <a:solidFill>
                  <a:srgbClr val="40330D"/>
                </a:solidFill>
                <a:effectLst/>
                <a:latin typeface="AgilitaLTPro-Bold"/>
                <a:ea typeface="Calibri" panose="020F0502020204030204" pitchFamily="34" charset="0"/>
                <a:cs typeface="AgilitaLTPro-Bold"/>
              </a:rPr>
              <a:t>Project management</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000000"/>
                </a:solidFill>
                <a:effectLst/>
                <a:latin typeface="AgilitaLTPro-Light"/>
                <a:ea typeface="Calibri" panose="020F0502020204030204" pitchFamily="34" charset="0"/>
                <a:cs typeface="AgilitaLTPro-Light"/>
              </a:rPr>
              <a:t>This looks at how they can project manage improvement (among other activities) to organize the</a:t>
            </a:r>
            <a:endParaRPr lang="en-US" sz="45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4500">
                <a:solidFill>
                  <a:srgbClr val="000000"/>
                </a:solidFill>
                <a:effectLst/>
                <a:latin typeface="AgilitaLTPro-Light"/>
                <a:ea typeface="Calibri" panose="020F0502020204030204" pitchFamily="34" charset="0"/>
                <a:cs typeface="AgilitaLTPro-Light"/>
              </a:rPr>
              <a:t>changes that improvement inevitably requires.</a:t>
            </a:r>
            <a:endParaRPr lang="en-US" sz="45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a:solidFill>
                <a:srgbClr val="404040"/>
              </a:solidFill>
            </a:endParaRPr>
          </a:p>
        </p:txBody>
      </p:sp>
      <p:sp>
        <p:nvSpPr>
          <p:cNvPr id="14338" name="Rectangle 2"/>
          <p:cNvSpPr>
            <a:spLocks noGrp="1" noChangeArrowheads="1"/>
          </p:cNvSpPr>
          <p:nvPr>
            <p:ph type="title"/>
          </p:nvPr>
        </p:nvSpPr>
        <p:spPr>
          <a:xfrm>
            <a:off x="2108248" y="884478"/>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4</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40330D"/>
                </a:solidFill>
                <a:effectLst/>
                <a:latin typeface="AgilitaLTPro-Medium"/>
                <a:ea typeface="Calibri" panose="020F0502020204030204" pitchFamily="34" charset="0"/>
                <a:cs typeface="AgilitaLTPro-Medium"/>
              </a:rPr>
              <a:t>DEVELOPMENT</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13</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
        <p:nvSpPr>
          <p:cNvPr id="3" name="Rectangle 2">
            <a:extLst>
              <a:ext uri="{FF2B5EF4-FFF2-40B4-BE49-F238E27FC236}">
                <a16:creationId xmlns:a16="http://schemas.microsoft.com/office/drawing/2014/main" id="{53EE5F98-72D6-CA4C-BBCA-8A1827DF7B8A}"/>
              </a:ext>
            </a:extLst>
          </p:cNvPr>
          <p:cNvSpPr/>
          <p:nvPr/>
        </p:nvSpPr>
        <p:spPr>
          <a:xfrm>
            <a:off x="841306" y="1575165"/>
            <a:ext cx="9793563" cy="430019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309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901073" cy="6480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Rectangle 73">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01072" y="0"/>
            <a:ext cx="8619415" cy="6480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877" y="1363534"/>
            <a:ext cx="3753165" cy="3753106"/>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Rectangle 2"/>
          <p:cNvSpPr>
            <a:spLocks noGrp="1" noChangeArrowheads="1"/>
          </p:cNvSpPr>
          <p:nvPr>
            <p:ph type="title"/>
          </p:nvPr>
        </p:nvSpPr>
        <p:spPr>
          <a:xfrm>
            <a:off x="1191426" y="1499080"/>
            <a:ext cx="3482067" cy="3482014"/>
          </a:xfrm>
          <a:prstGeom prst="ellipse">
            <a:avLst/>
          </a:prstGeom>
          <a:solidFill>
            <a:schemeClr val="accent2">
              <a:lumMod val="75000"/>
            </a:schemeClr>
          </a:solidFill>
          <a:ln>
            <a:noFill/>
          </a:ln>
        </p:spPr>
        <p:txBody>
          <a:bodyPr>
            <a:normAutofit/>
          </a:bodyPr>
          <a:lstStyle/>
          <a:p>
            <a:r>
              <a:rPr lang="en-GB" altLang="it-IT" sz="2000">
                <a:solidFill>
                  <a:srgbClr val="FFFFFF"/>
                </a:solidFill>
                <a:latin typeface="Times New Roman" panose="02020603050405020304" pitchFamily="18" charset="0"/>
                <a:cs typeface="Times New Roman" panose="02020603050405020304" pitchFamily="18" charset="0"/>
              </a:rPr>
              <a:t>Conclusions</a:t>
            </a:r>
          </a:p>
        </p:txBody>
      </p:sp>
      <p:sp>
        <p:nvSpPr>
          <p:cNvPr id="24579" name="Rectangle 3"/>
          <p:cNvSpPr>
            <a:spLocks noGrp="1" noChangeArrowheads="1"/>
          </p:cNvSpPr>
          <p:nvPr>
            <p:ph idx="1"/>
          </p:nvPr>
        </p:nvSpPr>
        <p:spPr>
          <a:xfrm>
            <a:off x="4673493" y="0"/>
            <a:ext cx="6201274" cy="177603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02866" tIns="51433" rIns="102866" bIns="51433" numCol="1" anchor="ctr" anchorCtr="0" compatLnSpc="1">
            <a:prstTxWarp prst="textNoShape">
              <a:avLst/>
            </a:prstTxWarp>
            <a:normAutofit/>
          </a:bodyPr>
          <a:lstStyle/>
          <a:p>
            <a:pPr marL="0" indent="0" algn="ctr" defTabSz="914400">
              <a:buNone/>
            </a:pPr>
            <a:r>
              <a:rPr lang="en-US" sz="1800" b="1" kern="1800">
                <a:effectLst/>
                <a:latin typeface="Times New Roman" panose="02020603050405020304" pitchFamily="18" charset="0"/>
                <a:ea typeface="Times New Roman" panose="02020603050405020304" pitchFamily="18" charset="0"/>
                <a:cs typeface="Arial" panose="020B0604020202020204" pitchFamily="34" charset="0"/>
              </a:rPr>
              <a:t>Operations Management u</a:t>
            </a:r>
            <a:r>
              <a:rPr lang="en-US" sz="1800">
                <a:effectLst/>
                <a:latin typeface="Times New Roman" panose="02020603050405020304" pitchFamily="18" charset="0"/>
                <a:ea typeface="Times New Roman" panose="02020603050405020304" pitchFamily="18" charset="0"/>
                <a:cs typeface="Arial" panose="020B0604020202020204" pitchFamily="34" charset="0"/>
              </a:rPr>
              <a:t>nderstand key aspects of business operations and lean management including capacity, productivity, quality, and supply chain.</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lgn="ctr" defTabSz="914400">
              <a:buNone/>
            </a:pPr>
            <a:endParaRPr lang="en-GB" altLang="it-IT" sz="1800" dirty="0">
              <a:solidFill>
                <a:srgbClr val="004DCD"/>
              </a:solidFill>
              <a:latin typeface="AgilitaLTPro-Medium"/>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946E96FD-6D64-4BCE-B35D-B58ED5E264C6}" type="slidenum">
              <a:rPr lang="it-IT" altLang="it-IT"/>
              <a:pPr>
                <a:lnSpc>
                  <a:spcPct val="90000"/>
                </a:lnSpc>
                <a:spcAft>
                  <a:spcPts val="600"/>
                </a:spcAft>
              </a:pPr>
              <a:t>14</a:t>
            </a:fld>
            <a:endParaRPr lang="it-IT" altLang="it-IT"/>
          </a:p>
        </p:txBody>
      </p:sp>
      <p:sp>
        <p:nvSpPr>
          <p:cNvPr id="2" name="Footer Placeholder 1">
            <a:extLst>
              <a:ext uri="{FF2B5EF4-FFF2-40B4-BE49-F238E27FC236}">
                <a16:creationId xmlns:a16="http://schemas.microsoft.com/office/drawing/2014/main" id="{8539D7AF-9C07-4758-B745-A38290CA8621}"/>
              </a:ext>
            </a:extLst>
          </p:cNvPr>
          <p:cNvSpPr>
            <a:spLocks noGrp="1"/>
          </p:cNvSpPr>
          <p:nvPr>
            <p:ph type="ftr" sz="quarter" idx="11"/>
          </p:nvPr>
        </p:nvSpPr>
        <p:spPr/>
        <p:txBody>
          <a:bodyPr/>
          <a:lstStyle/>
          <a:p>
            <a:r>
              <a:rPr lang="en-US"/>
              <a:t>March 2022</a:t>
            </a:r>
            <a:endParaRPr lang="en-US" dirty="0"/>
          </a:p>
        </p:txBody>
      </p:sp>
      <p:sp>
        <p:nvSpPr>
          <p:cNvPr id="3" name="TextBox 2">
            <a:extLst>
              <a:ext uri="{FF2B5EF4-FFF2-40B4-BE49-F238E27FC236}">
                <a16:creationId xmlns:a16="http://schemas.microsoft.com/office/drawing/2014/main" id="{BB99CE47-7293-D942-A3D9-AEAC8B697FA1}"/>
              </a:ext>
            </a:extLst>
          </p:cNvPr>
          <p:cNvSpPr txBox="1"/>
          <p:nvPr/>
        </p:nvSpPr>
        <p:spPr>
          <a:xfrm>
            <a:off x="4809042" y="1363534"/>
            <a:ext cx="6776836" cy="5016758"/>
          </a:xfrm>
          <a:prstGeom prst="rect">
            <a:avLst/>
          </a:prstGeom>
          <a:noFill/>
        </p:spPr>
        <p:txBody>
          <a:bodyPr wrap="square" rtlCol="0">
            <a:spAutoFit/>
          </a:bodyPr>
          <a:lstStyle/>
          <a:p>
            <a:r>
              <a:rPr lang="en-US" sz="1600" dirty="0">
                <a:solidFill>
                  <a:srgbClr val="000000"/>
                </a:solidFill>
                <a:effectLst/>
                <a:latin typeface="SabonLTPro-Roman"/>
                <a:ea typeface="Calibri" panose="020F0502020204030204" pitchFamily="34" charset="0"/>
                <a:cs typeface="SabonLTPro-Roman"/>
              </a:rPr>
              <a:t>This</a:t>
            </a:r>
            <a:r>
              <a:rPr lang="ar-SA" sz="1600" dirty="0">
                <a:solidFill>
                  <a:srgbClr val="000000"/>
                </a:solidFill>
                <a:effectLst/>
                <a:latin typeface="SabonLTPro-Roman"/>
                <a:ea typeface="Calibri" panose="020F0502020204030204" pitchFamily="34" charset="0"/>
                <a:cs typeface="SabonLTPro-Roman"/>
              </a:rPr>
              <a:t> </a:t>
            </a:r>
            <a:r>
              <a:rPr lang="en-US" sz="1600" dirty="0">
                <a:solidFill>
                  <a:srgbClr val="000000"/>
                </a:solidFill>
                <a:effectLst/>
                <a:latin typeface="SabonLTPro-Roman"/>
                <a:ea typeface="Calibri" panose="020F0502020204030204" pitchFamily="34" charset="0"/>
                <a:cs typeface="SabonLTPro-Roman"/>
              </a:rPr>
              <a:t>course provides a clear, authoritative, well-structured  and interesting treatment of operations management</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1600" dirty="0">
                <a:solidFill>
                  <a:srgbClr val="000000"/>
                </a:solidFill>
                <a:effectLst/>
                <a:latin typeface="SabonLTPro-Roman"/>
                <a:ea typeface="Calibri" panose="020F0502020204030204" pitchFamily="34" charset="0"/>
                <a:cs typeface="SabonLTPro-Roman"/>
              </a:rPr>
              <a:t>as it applies to a variety of businesses and organizations.</a:t>
            </a:r>
          </a:p>
          <a:p>
            <a:r>
              <a:rPr lang="en-US" sz="1600" dirty="0">
                <a:solidFill>
                  <a:srgbClr val="000000"/>
                </a:solidFill>
                <a:effectLst/>
                <a:latin typeface="SabonLTPro-Roman"/>
                <a:ea typeface="Calibri" panose="020F0502020204030204" pitchFamily="34" charset="0"/>
                <a:cs typeface="SabonLTPro-Roman"/>
              </a:rPr>
              <a:t> The course provides both a logical path through the activities of operations management and an understanding of their strategic context.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000000"/>
                </a:solidFill>
                <a:effectLst/>
                <a:latin typeface="SabonLTPro-Roman"/>
                <a:ea typeface="Calibri" panose="020F0502020204030204" pitchFamily="34" charset="0"/>
                <a:cs typeface="SabonLTPro-Roman"/>
              </a:rPr>
              <a:t>More specifically, this course  is: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FF0000"/>
                </a:solidFill>
                <a:effectLst/>
                <a:latin typeface="EuropeanPiStd-3"/>
                <a:ea typeface="Calibri" panose="020F0502020204030204" pitchFamily="34" charset="0"/>
                <a:cs typeface="EuropeanPiStd-3"/>
              </a:rPr>
              <a:t>_ </a:t>
            </a:r>
            <a:r>
              <a:rPr lang="en-US" sz="1600" i="1" dirty="0">
                <a:solidFill>
                  <a:srgbClr val="000000"/>
                </a:solidFill>
                <a:effectLst/>
                <a:latin typeface="SabonLTPro-Italic"/>
                <a:ea typeface="Calibri" panose="020F0502020204030204" pitchFamily="34" charset="0"/>
                <a:cs typeface="SabonLTPro-Italic"/>
              </a:rPr>
              <a:t>Strategic </a:t>
            </a:r>
            <a:r>
              <a:rPr lang="en-US" sz="1600" dirty="0">
                <a:solidFill>
                  <a:srgbClr val="000000"/>
                </a:solidFill>
                <a:effectLst/>
                <a:latin typeface="SabonLTPro-Roman"/>
                <a:ea typeface="Calibri" panose="020F0502020204030204" pitchFamily="34" charset="0"/>
                <a:cs typeface="SabonLTPro-Roman"/>
              </a:rPr>
              <a:t>in its perspective. It is unambiguous in treating the operations function as being central to competitiveness.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FF0000"/>
                </a:solidFill>
                <a:effectLst/>
                <a:latin typeface="EuropeanPiStd-3"/>
                <a:ea typeface="Calibri" panose="020F0502020204030204" pitchFamily="34" charset="0"/>
                <a:cs typeface="EuropeanPiStd-3"/>
              </a:rPr>
              <a:t>_ </a:t>
            </a:r>
            <a:r>
              <a:rPr lang="en-US" sz="1600" i="1" dirty="0">
                <a:solidFill>
                  <a:srgbClr val="000000"/>
                </a:solidFill>
                <a:effectLst/>
                <a:latin typeface="SabonLTPro-Italic"/>
                <a:ea typeface="Calibri" panose="020F0502020204030204" pitchFamily="34" charset="0"/>
                <a:cs typeface="SabonLTPro-Italic"/>
              </a:rPr>
              <a:t>Conceptual </a:t>
            </a:r>
            <a:r>
              <a:rPr lang="en-US" sz="1600" dirty="0">
                <a:solidFill>
                  <a:srgbClr val="000000"/>
                </a:solidFill>
                <a:effectLst/>
                <a:latin typeface="SabonLTPro-Roman"/>
                <a:ea typeface="Calibri" panose="020F0502020204030204" pitchFamily="34" charset="0"/>
                <a:cs typeface="SabonLTPro-Roman"/>
              </a:rPr>
              <a:t>in the way it explains the reasons why operations managers need to make decisions.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FF0000"/>
                </a:solidFill>
                <a:effectLst/>
                <a:latin typeface="EuropeanPiStd-3"/>
                <a:ea typeface="Calibri" panose="020F0502020204030204" pitchFamily="34" charset="0"/>
                <a:cs typeface="EuropeanPiStd-3"/>
              </a:rPr>
              <a:t>_ </a:t>
            </a:r>
            <a:r>
              <a:rPr lang="en-US" sz="1600" i="1" dirty="0">
                <a:solidFill>
                  <a:srgbClr val="000000"/>
                </a:solidFill>
                <a:effectLst/>
                <a:latin typeface="SabonLTPro-Italic"/>
                <a:ea typeface="Calibri" panose="020F0502020204030204" pitchFamily="34" charset="0"/>
                <a:cs typeface="SabonLTPro-Italic"/>
              </a:rPr>
              <a:t>Comprehensive </a:t>
            </a:r>
            <a:r>
              <a:rPr lang="en-US" sz="1600" dirty="0">
                <a:solidFill>
                  <a:srgbClr val="000000"/>
                </a:solidFill>
                <a:effectLst/>
                <a:latin typeface="SabonLTPro-Roman"/>
                <a:ea typeface="Calibri" panose="020F0502020204030204" pitchFamily="34" charset="0"/>
                <a:cs typeface="SabonLTPro-Roman"/>
              </a:rPr>
              <a:t>in its coverage of the significant operations issues which are relevant to most types of Operations.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FF0000"/>
                </a:solidFill>
                <a:effectLst/>
                <a:latin typeface="EuropeanPiStd-3"/>
                <a:ea typeface="Calibri" panose="020F0502020204030204" pitchFamily="34" charset="0"/>
                <a:cs typeface="EuropeanPiStd-3"/>
              </a:rPr>
              <a:t>_ </a:t>
            </a:r>
            <a:r>
              <a:rPr lang="en-US" sz="1600" i="1" dirty="0">
                <a:solidFill>
                  <a:srgbClr val="000000"/>
                </a:solidFill>
                <a:effectLst/>
                <a:latin typeface="SabonLTPro-Italic"/>
                <a:ea typeface="Calibri" panose="020F0502020204030204" pitchFamily="34" charset="0"/>
                <a:cs typeface="SabonLTPro-Italic"/>
              </a:rPr>
              <a:t>Practical </a:t>
            </a:r>
            <a:r>
              <a:rPr lang="en-US" sz="1600" dirty="0">
                <a:solidFill>
                  <a:srgbClr val="000000"/>
                </a:solidFill>
                <a:effectLst/>
                <a:latin typeface="SabonLTPro-Roman"/>
                <a:ea typeface="Calibri" panose="020F0502020204030204" pitchFamily="34" charset="0"/>
                <a:cs typeface="SabonLTPro-Roman"/>
              </a:rPr>
              <a:t>in that the issues and challenges of making operations management decisions </a:t>
            </a:r>
            <a:r>
              <a:rPr lang="en-US" sz="1600" i="1" dirty="0">
                <a:solidFill>
                  <a:srgbClr val="000000"/>
                </a:solidFill>
                <a:effectLst/>
                <a:latin typeface="SabonLTPro-Italic"/>
                <a:ea typeface="Calibri" panose="020F0502020204030204" pitchFamily="34" charset="0"/>
                <a:cs typeface="SabonLTPro-Italic"/>
              </a:rPr>
              <a:t>in practice </a:t>
            </a:r>
            <a:r>
              <a:rPr lang="en-US" sz="1600" dirty="0">
                <a:solidFill>
                  <a:srgbClr val="000000"/>
                </a:solidFill>
                <a:effectLst/>
                <a:latin typeface="SabonLTPro-Roman"/>
                <a:ea typeface="Calibri" panose="020F0502020204030204" pitchFamily="34" charset="0"/>
                <a:cs typeface="SabonLTPro-Roman"/>
              </a:rPr>
              <a:t>are discussed. The short cases that appear Through the chapters and the case studies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000000"/>
                </a:solidFill>
                <a:effectLst/>
                <a:latin typeface="SabonLTPro-Roman"/>
                <a:ea typeface="Calibri" panose="020F0502020204030204" pitchFamily="34" charset="0"/>
                <a:cs typeface="SabonLTPro-Roman"/>
              </a:rPr>
              <a:t>All explore the approaches taken by</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1600" dirty="0">
                <a:solidFill>
                  <a:srgbClr val="000000"/>
                </a:solidFill>
                <a:effectLst/>
                <a:latin typeface="SabonLTPro-Roman"/>
                <a:ea typeface="Calibri" panose="020F0502020204030204" pitchFamily="34" charset="0"/>
                <a:cs typeface="SabonLTPro-Roman"/>
              </a:rPr>
              <a:t>Operations managers in practice.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FF0000"/>
                </a:solidFill>
                <a:effectLst/>
                <a:latin typeface="EuropeanPiStd-3"/>
                <a:ea typeface="Calibri" panose="020F0502020204030204" pitchFamily="34" charset="0"/>
                <a:cs typeface="EuropeanPiStd-3"/>
              </a:rPr>
              <a:t>_ </a:t>
            </a:r>
            <a:r>
              <a:rPr lang="en-US" sz="1600" i="1" dirty="0">
                <a:solidFill>
                  <a:srgbClr val="000000"/>
                </a:solidFill>
                <a:effectLst/>
                <a:latin typeface="SabonLTPro-Italic"/>
                <a:ea typeface="Calibri" panose="020F0502020204030204" pitchFamily="34" charset="0"/>
                <a:cs typeface="SabonLTPro-Italic"/>
              </a:rPr>
              <a:t>International </a:t>
            </a:r>
            <a:r>
              <a:rPr lang="en-US" sz="1600" dirty="0">
                <a:solidFill>
                  <a:srgbClr val="000000"/>
                </a:solidFill>
                <a:effectLst/>
                <a:latin typeface="SabonLTPro-Roman"/>
                <a:ea typeface="Calibri" panose="020F0502020204030204" pitchFamily="34" charset="0"/>
                <a:cs typeface="SabonLTPro-Roman"/>
              </a:rPr>
              <a:t>in the examples that are used. There</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1600" dirty="0">
                <a:solidFill>
                  <a:srgbClr val="000000"/>
                </a:solidFill>
                <a:effectLst/>
                <a:latin typeface="SabonLTPro-Roman"/>
                <a:ea typeface="Calibri" panose="020F0502020204030204" pitchFamily="34" charset="0"/>
                <a:cs typeface="SabonLTPro-Roman"/>
              </a:rPr>
              <a:t>are descriptions of operations practices from</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1600" dirty="0">
                <a:solidFill>
                  <a:srgbClr val="000000"/>
                </a:solidFill>
                <a:effectLst/>
                <a:latin typeface="SabonLTPro-Roman"/>
                <a:ea typeface="Calibri" panose="020F0502020204030204" pitchFamily="34" charset="0"/>
                <a:cs typeface="SabonLTPro-Roman"/>
              </a:rPr>
              <a:t>all over the world.</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solidFill>
                  <a:srgbClr val="FF0000"/>
                </a:solidFill>
                <a:effectLst/>
                <a:latin typeface="EuropeanPiStd-3"/>
                <a:ea typeface="Calibri" panose="020F0502020204030204" pitchFamily="34" charset="0"/>
                <a:cs typeface="EuropeanPiStd-3"/>
              </a:rPr>
              <a:t>_ </a:t>
            </a:r>
            <a:r>
              <a:rPr lang="en-US" sz="1600" i="1" dirty="0">
                <a:solidFill>
                  <a:srgbClr val="000000"/>
                </a:solidFill>
                <a:effectLst/>
                <a:latin typeface="SabonLTPro-Italic"/>
                <a:ea typeface="Calibri" panose="020F0502020204030204" pitchFamily="34" charset="0"/>
                <a:cs typeface="SabonLTPro-Italic"/>
              </a:rPr>
              <a:t>Balanced </a:t>
            </a:r>
            <a:r>
              <a:rPr lang="en-US" sz="1600" dirty="0">
                <a:solidFill>
                  <a:srgbClr val="000000"/>
                </a:solidFill>
                <a:effectLst/>
                <a:latin typeface="SabonLTPro-Roman"/>
                <a:ea typeface="Calibri" panose="020F0502020204030204" pitchFamily="34" charset="0"/>
                <a:cs typeface="SabonLTPro-Roman"/>
              </a:rPr>
              <a:t>in its treatment. This means the course reflects the</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1600" dirty="0">
                <a:solidFill>
                  <a:srgbClr val="000000"/>
                </a:solidFill>
                <a:effectLst/>
                <a:latin typeface="SabonLTPro-Roman"/>
                <a:ea typeface="Calibri" panose="020F0502020204030204" pitchFamily="34" charset="0"/>
                <a:cs typeface="SabonLTPro-Roman"/>
              </a:rPr>
              <a:t>balance of economic activity between service and</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1600" dirty="0">
                <a:solidFill>
                  <a:srgbClr val="000000"/>
                </a:solidFill>
                <a:effectLst/>
                <a:latin typeface="SabonLTPro-Roman"/>
                <a:ea typeface="Calibri" panose="020F0502020204030204" pitchFamily="34" charset="0"/>
                <a:cs typeface="SabonLTPro-Roman"/>
              </a:rPr>
              <a:t>manufacturing operations.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08249" y="911544"/>
            <a:ext cx="7303989" cy="1123230"/>
          </a:xfrm>
        </p:spPr>
        <p:txBody>
          <a:bodyPr>
            <a:normAutofit/>
          </a:bodyPr>
          <a:lstStyle/>
          <a:p>
            <a:r>
              <a:rPr lang="en-GB" altLang="it-IT"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Topics</a:t>
            </a: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C96784E2-DFF3-44B8-ADA2-ED00512086DD}" type="slidenum">
              <a:rPr lang="it-IT" altLang="it-IT">
                <a:latin typeface="Times New Roman" panose="02020603050405020304" pitchFamily="18" charset="0"/>
                <a:cs typeface="Times New Roman" panose="02020603050405020304" pitchFamily="18" charset="0"/>
              </a:rPr>
              <a:pPr>
                <a:lnSpc>
                  <a:spcPct val="90000"/>
                </a:lnSpc>
                <a:spcAft>
                  <a:spcPts val="600"/>
                </a:spcAft>
              </a:pPr>
              <a:t>2</a:t>
            </a:fld>
            <a:endParaRPr lang="it-IT" altLang="it-IT">
              <a:latin typeface="Times New Roman" panose="02020603050405020304" pitchFamily="18" charset="0"/>
              <a:cs typeface="Times New Roman" panose="02020603050405020304" pitchFamily="18" charset="0"/>
            </a:endParaRPr>
          </a:p>
        </p:txBody>
      </p:sp>
      <p:graphicFrame>
        <p:nvGraphicFramePr>
          <p:cNvPr id="3076" name="Segnaposto contenuto 1">
            <a:extLst>
              <a:ext uri="{FF2B5EF4-FFF2-40B4-BE49-F238E27FC236}">
                <a16:creationId xmlns:a16="http://schemas.microsoft.com/office/drawing/2014/main" id="{629F2F73-D5FB-433D-8C5D-9D77D780B6AB}"/>
              </a:ext>
            </a:extLst>
          </p:cNvPr>
          <p:cNvGraphicFramePr>
            <a:graphicFrameLocks noGrp="1"/>
          </p:cNvGraphicFramePr>
          <p:nvPr>
            <p:ph idx="1"/>
            <p:extLst>
              <p:ext uri="{D42A27DB-BD31-4B8C-83A1-F6EECF244321}">
                <p14:modId xmlns:p14="http://schemas.microsoft.com/office/powerpoint/2010/main" val="972541001"/>
              </p:ext>
            </p:extLst>
          </p:nvPr>
        </p:nvGraphicFramePr>
        <p:xfrm>
          <a:off x="912039" y="2493067"/>
          <a:ext cx="9696410" cy="29310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65FC80C7-1AF3-4300-AE90-97B644653A56}"/>
              </a:ext>
            </a:extLst>
          </p:cNvPr>
          <p:cNvSpPr>
            <a:spLocks noGrp="1"/>
          </p:cNvSpPr>
          <p:nvPr>
            <p:ph type="ftr" sz="quarter" idx="11"/>
          </p:nvPr>
        </p:nvSpPr>
        <p:spPr>
          <a:xfrm>
            <a:off x="1511772" y="5880003"/>
            <a:ext cx="5576163" cy="302408"/>
          </a:xfrm>
        </p:spPr>
        <p:txBody>
          <a:bodyPr/>
          <a:lstStyle/>
          <a:p>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March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84078" y="2559568"/>
            <a:ext cx="3495080" cy="1361039"/>
          </a:xfrm>
          <a:prstGeom prst="ellipse">
            <a:avLst/>
          </a:prstGeom>
          <a:noFill/>
          <a:ln>
            <a:solidFill>
              <a:schemeClr val="tx1"/>
            </a:solidFill>
          </a:ln>
        </p:spPr>
        <p:txBody>
          <a:bodyPr>
            <a:normAutofit fontScale="90000"/>
          </a:bodyPr>
          <a:lstStyle/>
          <a:p>
            <a:r>
              <a:rPr lang="en-US" altLang="it-IT" sz="2300"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Learning Objectives</a:t>
            </a:r>
            <a:endParaRPr lang="en-GB" altLang="it-IT" sz="23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5" name="Rectangle 74">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2317" y="-1"/>
            <a:ext cx="6498170" cy="6480176"/>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egnaposto contenuto 1"/>
          <p:cNvSpPr>
            <a:spLocks noGrp="1"/>
          </p:cNvSpPr>
          <p:nvPr>
            <p:ph idx="1"/>
          </p:nvPr>
        </p:nvSpPr>
        <p:spPr>
          <a:xfrm>
            <a:off x="5022317" y="758419"/>
            <a:ext cx="6380546" cy="4963336"/>
          </a:xfrm>
        </p:spPr>
        <p:txBody>
          <a:bodyPr anchor="ctr">
            <a:normAutofit/>
          </a:bodyPr>
          <a:lstStyle/>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Identify an operations system with some known standard configurations</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Make an assessment of the complexity of an operations system</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Compute cycle times for operations and estimate capacity of the system</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Understand the various components of a supply chain and the need to configure them appropriately</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Identify methods for reducing bullwhip effect in supply chains</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Understand and relate the concept of Lean Management to one’s own business situation</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Initiate process &amp; productivity improvement using NVA Analysis</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Use specific tools and techniques to analyze quality problems</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lvl="0"/>
            <a:r>
              <a:rPr lang="en-US" sz="1800">
                <a:solidFill>
                  <a:schemeClr val="tx2">
                    <a:lumMod val="10000"/>
                  </a:schemeClr>
                </a:solidFill>
                <a:effectLst/>
                <a:latin typeface="Times New Roman" panose="02020603050405020304" pitchFamily="18" charset="0"/>
                <a:ea typeface="Times New Roman" panose="02020603050405020304" pitchFamily="18" charset="0"/>
                <a:cs typeface="Arial" panose="020B0604020202020204" pitchFamily="34" charset="0"/>
              </a:rPr>
              <a:t>Monitor a process using control charts</a:t>
            </a:r>
            <a:endParaRPr lang="en-US" sz="1800">
              <a:solidFill>
                <a:schemeClr val="tx2">
                  <a:lumMod val="10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616A675A-D075-40F0-825B-2C7A92A355BC}" type="slidenum">
              <a:rPr lang="it-IT" altLang="it-IT" smtClean="0"/>
              <a:pPr>
                <a:lnSpc>
                  <a:spcPct val="90000"/>
                </a:lnSpc>
                <a:spcAft>
                  <a:spcPts val="600"/>
                </a:spcAft>
              </a:pPr>
              <a:t>3</a:t>
            </a:fld>
            <a:endParaRPr lang="it-IT" altLang="it-IT"/>
          </a:p>
        </p:txBody>
      </p:sp>
      <p:sp>
        <p:nvSpPr>
          <p:cNvPr id="3" name="Footer Placeholder 2">
            <a:extLst>
              <a:ext uri="{FF2B5EF4-FFF2-40B4-BE49-F238E27FC236}">
                <a16:creationId xmlns:a16="http://schemas.microsoft.com/office/drawing/2014/main" id="{31756871-6983-4274-8D10-94E8D264F0B1}"/>
              </a:ext>
            </a:extLst>
          </p:cNvPr>
          <p:cNvSpPr>
            <a:spLocks noGrp="1"/>
          </p:cNvSpPr>
          <p:nvPr>
            <p:ph type="ftr" sz="quarter" idx="11"/>
          </p:nvPr>
        </p:nvSpPr>
        <p:spPr>
          <a:xfrm>
            <a:off x="1491076" y="5896959"/>
            <a:ext cx="5576163" cy="302408"/>
          </a:xfrm>
        </p:spPr>
        <p:txBody>
          <a:bodyPr/>
          <a:lstStyle/>
          <a:p>
            <a:r>
              <a:rPr lang="en-US"/>
              <a:t>March 2022</a:t>
            </a:r>
            <a:endParaRPr lang="en-US" dirty="0"/>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GB" sz="2000" b="1" kern="1200" dirty="0">
                <a:solidFill>
                  <a:srgbClr val="000000"/>
                </a:solidFill>
                <a:effectLst/>
                <a:latin typeface="Tahoma" panose="020B0604030504040204" pitchFamily="34" charset="0"/>
                <a:ea typeface="+mj-ea"/>
                <a:cs typeface="+mj-cs"/>
              </a:rPr>
              <a:t>Topic 1</a:t>
            </a:r>
            <a:br>
              <a:rPr lang="en-US" sz="2000" dirty="0">
                <a:solidFill>
                  <a:srgbClr val="004DCD"/>
                </a:solidFill>
                <a:effectLst/>
                <a:latin typeface="AgilitaLTPro-Medium"/>
                <a:ea typeface="Calibri" panose="020F0502020204030204" pitchFamily="34" charset="0"/>
                <a:cs typeface="AgilitaLTPro-Medium"/>
              </a:rPr>
            </a:br>
            <a:r>
              <a:rPr lang="en-US" sz="2000" dirty="0">
                <a:solidFill>
                  <a:srgbClr val="004DCD"/>
                </a:solidFill>
                <a:effectLst/>
                <a:latin typeface="AgilitaLTPro-Medium"/>
                <a:ea typeface="Calibri" panose="020F0502020204030204" pitchFamily="34" charset="0"/>
                <a:cs typeface="AgilitaLTPro-Medium"/>
              </a:rPr>
              <a:t>DIRECTING THE OPERATION</a:t>
            </a:r>
            <a:endParaRPr lang="en-GB" altLang="it-IT" sz="2000" dirty="0"/>
          </a:p>
        </p:txBody>
      </p:sp>
      <p:sp>
        <p:nvSpPr>
          <p:cNvPr id="14339" name="Rectangle 3"/>
          <p:cNvSpPr>
            <a:spLocks noGrp="1" noChangeArrowheads="1"/>
          </p:cNvSpPr>
          <p:nvPr>
            <p:ph idx="1"/>
          </p:nvPr>
        </p:nvSpPr>
        <p:spPr>
          <a:xfrm>
            <a:off x="1180359" y="1668644"/>
            <a:ext cx="9158788" cy="3528392"/>
          </a:xfrm>
        </p:spPr>
        <p:txBody>
          <a:bodyPr>
            <a:normAutofit/>
          </a:bodyPr>
          <a:lstStyle/>
          <a:p>
            <a:pPr marL="0" indent="0">
              <a:buNone/>
            </a:pPr>
            <a:r>
              <a:rPr lang="en-US" sz="1800" dirty="0">
                <a:solidFill>
                  <a:srgbClr val="000000"/>
                </a:solidFill>
                <a:effectLst/>
                <a:latin typeface="AgilitaLTPro-Medium"/>
                <a:ea typeface="Calibri" panose="020F0502020204030204" pitchFamily="34" charset="0"/>
                <a:cs typeface="AgilitaLTPro-Medium"/>
              </a:rPr>
              <a:t>This part introduces the idea of ‘operations’ and the operations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function. It also examines the fundamental activities and decisions that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shape the overall direction and strategy of the operations function. The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Medium"/>
                <a:ea typeface="Calibri" panose="020F0502020204030204" pitchFamily="34" charset="0"/>
                <a:cs typeface="AgilitaLTPro-Medium"/>
              </a:rPr>
              <a:t>chapters in this part are: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 </a:t>
            </a:r>
            <a:r>
              <a:rPr lang="en-US" sz="1800" b="1" dirty="0">
                <a:solidFill>
                  <a:srgbClr val="004DCD"/>
                </a:solidFill>
                <a:effectLst/>
                <a:latin typeface="AgilitaLTPro-Bold"/>
                <a:ea typeface="Calibri" panose="020F0502020204030204" pitchFamily="34" charset="0"/>
                <a:cs typeface="AgilitaLTPro-Bold"/>
              </a:rPr>
              <a:t>Operations management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introduces the common ideas that describe the nature and role of operations and processes in all types of organization.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 </a:t>
            </a:r>
            <a:r>
              <a:rPr lang="en-US" sz="1800" b="1" dirty="0">
                <a:solidFill>
                  <a:srgbClr val="004DCD"/>
                </a:solidFill>
                <a:effectLst/>
                <a:latin typeface="AgilitaLTPro-Bold"/>
                <a:ea typeface="Calibri" panose="020F0502020204030204" pitchFamily="34" charset="0"/>
                <a:cs typeface="AgilitaLTPro-Bold"/>
              </a:rPr>
              <a:t>Operations performance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identifies how the performance of the operations function can be judged.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defTabSz="914400">
              <a:buNone/>
            </a:pPr>
            <a:endParaRPr lang="it-IT" altLang="it-IT" dirty="0">
              <a:solidFill>
                <a:srgbClr val="404040"/>
              </a:solidFill>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4</a:t>
            </a:fld>
            <a:endParaRPr lang="it-IT" altLang="it-IT"/>
          </a:p>
        </p:txBody>
      </p:sp>
      <p:sp>
        <p:nvSpPr>
          <p:cNvPr id="2" name="Footer Placeholder 1">
            <a:extLst>
              <a:ext uri="{FF2B5EF4-FFF2-40B4-BE49-F238E27FC236}">
                <a16:creationId xmlns:a16="http://schemas.microsoft.com/office/drawing/2014/main" id="{1BED1854-0E02-4B96-B544-824F024E7C16}"/>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1452445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1</a:t>
            </a:r>
            <a:br>
              <a:rPr lang="en-US" sz="2000">
                <a:solidFill>
                  <a:srgbClr val="004DCD"/>
                </a:solidFill>
                <a:effectLst/>
                <a:latin typeface="AgilitaLTPro-Medium"/>
                <a:ea typeface="Calibri" panose="020F0502020204030204" pitchFamily="34" charset="0"/>
                <a:cs typeface="AgilitaLTPro-Medium"/>
              </a:rPr>
            </a:br>
            <a:r>
              <a:rPr lang="en-US" sz="2000">
                <a:solidFill>
                  <a:srgbClr val="004DCD"/>
                </a:solidFill>
                <a:effectLst/>
                <a:latin typeface="AgilitaLTPro-Medium"/>
                <a:ea typeface="Calibri" panose="020F0502020204030204" pitchFamily="34" charset="0"/>
                <a:cs typeface="AgilitaLTPro-Medium"/>
              </a:rPr>
              <a:t>DIRECTING THE OPERATION</a:t>
            </a:r>
            <a:endParaRPr lang="en-GB" altLang="it-IT" sz="2000" dirty="0"/>
          </a:p>
        </p:txBody>
      </p:sp>
      <p:sp>
        <p:nvSpPr>
          <p:cNvPr id="14339" name="Rectangle 3"/>
          <p:cNvSpPr>
            <a:spLocks noGrp="1" noChangeArrowheads="1"/>
          </p:cNvSpPr>
          <p:nvPr>
            <p:ph idx="1"/>
          </p:nvPr>
        </p:nvSpPr>
        <p:spPr>
          <a:xfrm>
            <a:off x="1280929" y="1585628"/>
            <a:ext cx="8885411" cy="3715155"/>
          </a:xfrm>
        </p:spPr>
        <p:txBody>
          <a:bodyPr>
            <a:normAutofit/>
          </a:bodyPr>
          <a:lstStyle/>
          <a:p>
            <a:pPr marL="0" indent="0">
              <a:buNone/>
            </a:pPr>
            <a:r>
              <a:rPr lang="en-US" sz="2300" dirty="0">
                <a:solidFill>
                  <a:srgbClr val="FF0000"/>
                </a:solidFill>
                <a:effectLst/>
                <a:latin typeface="EuropeanPiStd-3"/>
                <a:ea typeface="Calibri" panose="020F0502020204030204" pitchFamily="34" charset="0"/>
                <a:cs typeface="EuropeanPiStd-3"/>
              </a:rPr>
              <a:t>_</a:t>
            </a:r>
            <a:r>
              <a:rPr lang="en-US" sz="1800" b="1" dirty="0">
                <a:solidFill>
                  <a:srgbClr val="004DCD"/>
                </a:solidFill>
                <a:effectLst/>
                <a:latin typeface="AgilitaLTPro-Bold"/>
                <a:ea typeface="Calibri" panose="020F0502020204030204" pitchFamily="34" charset="0"/>
                <a:cs typeface="AgilitaLTPro-Bold"/>
              </a:rPr>
              <a:t>Operations strategy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examines how the activities of the operations function can have an important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strategic impact.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 </a:t>
            </a:r>
            <a:r>
              <a:rPr lang="en-US" sz="1800" b="1" dirty="0">
                <a:solidFill>
                  <a:srgbClr val="004DCD"/>
                </a:solidFill>
                <a:effectLst/>
                <a:latin typeface="AgilitaLTPro-Bold"/>
                <a:ea typeface="Calibri" panose="020F0502020204030204" pitchFamily="34" charset="0"/>
                <a:cs typeface="AgilitaLTPro-Bold"/>
              </a:rPr>
              <a:t>Product and service innovation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looks at how innovation can be built into the product and service design process.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FF0000"/>
                </a:solidFill>
                <a:effectLst/>
                <a:latin typeface="EuropeanPiStd-3"/>
                <a:ea typeface="Calibri" panose="020F0502020204030204" pitchFamily="34" charset="0"/>
                <a:cs typeface="EuropeanPiStd-3"/>
              </a:rPr>
              <a:t>_ </a:t>
            </a:r>
            <a:r>
              <a:rPr lang="en-US" sz="1800" b="1" dirty="0">
                <a:solidFill>
                  <a:srgbClr val="004DCD"/>
                </a:solidFill>
                <a:effectLst/>
                <a:latin typeface="AgilitaLTPro-Bold"/>
                <a:ea typeface="Calibri" panose="020F0502020204030204" pitchFamily="34" charset="0"/>
                <a:cs typeface="AgilitaLTPro-Bold"/>
              </a:rPr>
              <a:t>The structure and scope of operations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solidFill>
                  <a:srgbClr val="000000"/>
                </a:solidFill>
                <a:effectLst/>
                <a:latin typeface="AgilitaLTPro-Light"/>
                <a:ea typeface="Calibri" panose="020F0502020204030204" pitchFamily="34" charset="0"/>
                <a:cs typeface="AgilitaLTPro-Light"/>
              </a:rPr>
              <a:t>This describes the major decisions that determine how, and the extent to which an operation adds value through its own activities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endParaRPr lang="en-US" sz="2300" dirty="0">
              <a:solidFill>
                <a:srgbClr val="404040"/>
              </a:solidFill>
              <a:effectLst/>
              <a:latin typeface="Times New Roman" panose="02020603050405020304" pitchFamily="18" charset="0"/>
              <a:ea typeface="Calibri" panose="020F0502020204030204" pitchFamily="34" charset="0"/>
              <a:cs typeface="Arial" panose="020B0604020202020204" pitchFamily="34" charset="0"/>
            </a:endParaRPr>
          </a:p>
          <a:p>
            <a:pPr marL="0" marR="0" indent="0">
              <a:spcBef>
                <a:spcPts val="0"/>
              </a:spcBef>
              <a:spcAft>
                <a:spcPts val="0"/>
              </a:spcAft>
              <a:buNone/>
            </a:pPr>
            <a:endParaRPr lang="en-US" sz="2100" dirty="0">
              <a:solidFill>
                <a:srgbClr val="404040"/>
              </a:solidFill>
              <a:effectLst/>
              <a:latin typeface="Times New Roman" panose="02020603050405020304" pitchFamily="18" charset="0"/>
              <a:ea typeface="Calibri" panose="020F0502020204030204" pitchFamily="34" charset="0"/>
              <a:cs typeface="Arial" panose="020B0604020202020204" pitchFamily="34" charset="0"/>
            </a:endParaRPr>
          </a:p>
          <a:p>
            <a:pPr marL="0" marR="0">
              <a:spcBef>
                <a:spcPts val="0"/>
              </a:spcBef>
              <a:spcAft>
                <a:spcPts val="0"/>
              </a:spcAft>
            </a:pPr>
            <a:endParaRPr lang="en-US" sz="2100" dirty="0">
              <a:solidFill>
                <a:srgbClr val="404040"/>
              </a:solidFill>
              <a:effectLst/>
              <a:latin typeface="Times New Roman" panose="02020603050405020304" pitchFamily="18" charset="0"/>
              <a:ea typeface="Calibri" panose="020F0502020204030204" pitchFamily="34" charset="0"/>
              <a:cs typeface="Arial" panose="020B0604020202020204" pitchFamily="34" charset="0"/>
            </a:endParaRPr>
          </a:p>
          <a:p>
            <a:pPr marL="0" indent="0" defTabSz="914400">
              <a:buNone/>
            </a:pPr>
            <a:endParaRPr lang="it-IT" altLang="it-IT" dirty="0">
              <a:solidFill>
                <a:srgbClr val="404040"/>
              </a:solidFill>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5</a:t>
            </a:fld>
            <a:endParaRPr lang="it-IT" altLang="it-IT"/>
          </a:p>
        </p:txBody>
      </p:sp>
      <p:sp>
        <p:nvSpPr>
          <p:cNvPr id="2" name="Footer Placeholder 1">
            <a:extLst>
              <a:ext uri="{FF2B5EF4-FFF2-40B4-BE49-F238E27FC236}">
                <a16:creationId xmlns:a16="http://schemas.microsoft.com/office/drawing/2014/main" id="{47125938-606E-4CD4-98E9-531F018D104C}"/>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1622415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2</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4D5AA6"/>
                </a:solidFill>
                <a:effectLst/>
                <a:latin typeface="AgilitaLTPro-Medium"/>
                <a:ea typeface="Calibri" panose="020F0502020204030204" pitchFamily="34" charset="0"/>
                <a:cs typeface="AgilitaLTPro-Medium"/>
              </a:rPr>
              <a:t>DESIGNING THE OPERATION</a:t>
            </a:r>
            <a:endParaRPr lang="en-GB" altLang="it-IT" sz="2000" dirty="0"/>
          </a:p>
        </p:txBody>
      </p:sp>
      <p:sp>
        <p:nvSpPr>
          <p:cNvPr id="14339" name="Rectangle 3"/>
          <p:cNvSpPr>
            <a:spLocks noGrp="1" noChangeArrowheads="1"/>
          </p:cNvSpPr>
          <p:nvPr>
            <p:ph idx="1"/>
          </p:nvPr>
        </p:nvSpPr>
        <p:spPr>
          <a:xfrm>
            <a:off x="1489534" y="1787071"/>
            <a:ext cx="8412325" cy="3232190"/>
          </a:xfrm>
        </p:spPr>
        <p:txBody>
          <a:bodyPr>
            <a:normAutofit fontScale="92500" lnSpcReduction="10000"/>
          </a:bodyPr>
          <a:lstStyle/>
          <a:p>
            <a:pPr marL="0" indent="0">
              <a:buNone/>
            </a:pPr>
            <a:r>
              <a:rPr lang="en-US" sz="1900">
                <a:solidFill>
                  <a:srgbClr val="8080E6"/>
                </a:solidFill>
                <a:effectLst/>
                <a:latin typeface="AgilitaLTPro-Medium"/>
                <a:ea typeface="Calibri" panose="020F0502020204030204" pitchFamily="34" charset="0"/>
                <a:cs typeface="AgilitaLTPro-Medium"/>
              </a:rPr>
              <a:t>T </a:t>
            </a:r>
            <a:r>
              <a:rPr lang="en-US" sz="1900">
                <a:solidFill>
                  <a:srgbClr val="000000"/>
                </a:solidFill>
                <a:effectLst/>
                <a:latin typeface="AgilitaLTPro-Medium"/>
                <a:ea typeface="Calibri" panose="020F0502020204030204" pitchFamily="34" charset="0"/>
                <a:cs typeface="AgilitaLTPro-Medium"/>
              </a:rPr>
              <a:t>his part of the  course at how the resources and processes of operations</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000000"/>
                </a:solidFill>
                <a:effectLst/>
                <a:latin typeface="AgilitaLTPro-Medium"/>
                <a:ea typeface="Calibri" panose="020F0502020204030204" pitchFamily="34" charset="0"/>
                <a:cs typeface="AgilitaLTPro-Medium"/>
              </a:rPr>
              <a:t>are designed. By ‘design’ we mean how the overall form, arrangement and</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000000"/>
                </a:solidFill>
                <a:effectLst/>
                <a:latin typeface="AgilitaLTPro-Medium"/>
                <a:ea typeface="Calibri" panose="020F0502020204030204" pitchFamily="34" charset="0"/>
                <a:cs typeface="AgilitaLTPro-Medium"/>
              </a:rPr>
              <a:t>nature of transforming resources impact on the flow of transformed resources</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000000"/>
                </a:solidFill>
                <a:effectLst/>
                <a:latin typeface="AgilitaLTPro-Medium"/>
                <a:ea typeface="Calibri" panose="020F0502020204030204" pitchFamily="34" charset="0"/>
                <a:cs typeface="AgilitaLTPro-Medium"/>
              </a:rPr>
              <a:t>as they move through the operation. And that is the order in which we treat the</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000000"/>
                </a:solidFill>
                <a:effectLst/>
                <a:latin typeface="AgilitaLTPro-Medium"/>
                <a:ea typeface="Calibri" panose="020F0502020204030204" pitchFamily="34" charset="0"/>
                <a:cs typeface="AgilitaLTPro-Medium"/>
              </a:rPr>
              <a:t>four key issues that concern the design of operations. The chapters in this</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000000"/>
                </a:solidFill>
                <a:effectLst/>
                <a:latin typeface="AgilitaLTPro-Medium"/>
                <a:ea typeface="Calibri" panose="020F0502020204030204" pitchFamily="34" charset="0"/>
                <a:cs typeface="AgilitaLTPro-Medium"/>
              </a:rPr>
              <a:t>part.are:</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FF0000"/>
                </a:solidFill>
                <a:effectLst/>
                <a:latin typeface="EuropeanPiStd-3"/>
                <a:ea typeface="Calibri" panose="020F0502020204030204" pitchFamily="34" charset="0"/>
                <a:cs typeface="EuropeanPiStd-3"/>
              </a:rPr>
              <a:t>_</a:t>
            </a:r>
            <a:r>
              <a:rPr lang="en-US" sz="1900" b="1">
                <a:solidFill>
                  <a:srgbClr val="4D5AA6"/>
                </a:solidFill>
                <a:effectLst/>
                <a:latin typeface="AgilitaLTPro-Bold"/>
                <a:ea typeface="Calibri" panose="020F0502020204030204" pitchFamily="34" charset="0"/>
                <a:cs typeface="AgilitaLTPro-Bold"/>
              </a:rPr>
              <a:t>Process design</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900">
                <a:solidFill>
                  <a:srgbClr val="000000"/>
                </a:solidFill>
                <a:effectLst/>
                <a:latin typeface="AgilitaLTPro-Light"/>
                <a:ea typeface="Calibri" panose="020F0502020204030204" pitchFamily="34" charset="0"/>
                <a:cs typeface="AgilitaLTPro-Light"/>
              </a:rPr>
              <a:t>This examines various types of process, and how these ‘building blocks’ of operations are designed.</a:t>
            </a:r>
            <a:endParaRPr lang="en-US" sz="1900">
              <a:effectLst/>
              <a:latin typeface="Calibri" panose="020F0502020204030204" pitchFamily="34" charset="0"/>
              <a:ea typeface="Calibri" panose="020F0502020204030204" pitchFamily="34" charset="0"/>
              <a:cs typeface="Arial" panose="020B0604020202020204" pitchFamily="34" charset="0"/>
            </a:endParaRPr>
          </a:p>
          <a:p>
            <a:endParaRPr lang="it-IT" altLang="it-IT" sz="1400">
              <a:solidFill>
                <a:srgbClr val="40404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smtClean="0"/>
              <a:pPr>
                <a:lnSpc>
                  <a:spcPct val="90000"/>
                </a:lnSpc>
                <a:spcAft>
                  <a:spcPts val="600"/>
                </a:spcAft>
              </a:pPr>
              <a:t>6</a:t>
            </a:fld>
            <a:endParaRPr lang="it-IT" altLang="it-IT"/>
          </a:p>
        </p:txBody>
      </p:sp>
      <p:sp>
        <p:nvSpPr>
          <p:cNvPr id="2" name="Footer Placeholder 1">
            <a:extLst>
              <a:ext uri="{FF2B5EF4-FFF2-40B4-BE49-F238E27FC236}">
                <a16:creationId xmlns:a16="http://schemas.microsoft.com/office/drawing/2014/main" id="{D39AAB3C-5BC0-4D9C-A7C4-3FA2C11A0F2D}"/>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298163834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2</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4D5AA6"/>
                </a:solidFill>
                <a:effectLst/>
                <a:latin typeface="AgilitaLTPro-Medium"/>
                <a:ea typeface="Calibri" panose="020F0502020204030204" pitchFamily="34" charset="0"/>
                <a:cs typeface="AgilitaLTPro-Medium"/>
              </a:rPr>
              <a:t>DESIGNING THE OPERATION</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4339" name="Rectangle 3"/>
          <p:cNvSpPr>
            <a:spLocks noGrp="1" noChangeArrowheads="1"/>
          </p:cNvSpPr>
          <p:nvPr>
            <p:ph idx="1"/>
          </p:nvPr>
        </p:nvSpPr>
        <p:spPr>
          <a:xfrm>
            <a:off x="1242680" y="1742021"/>
            <a:ext cx="9035126" cy="3558762"/>
          </a:xfrm>
        </p:spPr>
        <p:txBody>
          <a:bodyPr>
            <a:normAutofit fontScale="92500"/>
          </a:bodyPr>
          <a:lstStyle/>
          <a:p>
            <a:pPr marL="0" indent="0">
              <a:buNone/>
            </a:pPr>
            <a:r>
              <a:rPr lang="en-US" sz="2300" dirty="0">
                <a:solidFill>
                  <a:srgbClr val="FF0000"/>
                </a:solidFill>
                <a:effectLst/>
                <a:latin typeface="EuropeanPiStd-3"/>
                <a:ea typeface="Calibri" panose="020F0502020204030204" pitchFamily="34" charset="0"/>
                <a:cs typeface="EuropeanPiStd-3"/>
              </a:rPr>
              <a:t>_ </a:t>
            </a:r>
            <a:r>
              <a:rPr lang="en-US" sz="2300" b="1" dirty="0">
                <a:solidFill>
                  <a:srgbClr val="4D5AA6"/>
                </a:solidFill>
                <a:effectLst/>
                <a:latin typeface="AgilitaLTPro-Bold"/>
                <a:ea typeface="Calibri" panose="020F0502020204030204" pitchFamily="34" charset="0"/>
                <a:cs typeface="AgilitaLTPro-Bold"/>
              </a:rPr>
              <a:t>The layout and look of facilities</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000000"/>
                </a:solidFill>
                <a:effectLst/>
                <a:latin typeface="AgilitaLTPro-Light"/>
                <a:ea typeface="Calibri" panose="020F0502020204030204" pitchFamily="34" charset="0"/>
                <a:cs typeface="AgilitaLTPro-Light"/>
              </a:rPr>
              <a:t>This looks at how different ways of arranging physical facilities affect the nature of flow through the operation.</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FF0000"/>
                </a:solidFill>
                <a:effectLst/>
                <a:latin typeface="EuropeanPiStd-3"/>
                <a:ea typeface="Calibri" panose="020F0502020204030204" pitchFamily="34" charset="0"/>
                <a:cs typeface="EuropeanPiStd-3"/>
              </a:rPr>
              <a:t>_ </a:t>
            </a:r>
            <a:r>
              <a:rPr lang="en-US" sz="2300" b="1" dirty="0">
                <a:solidFill>
                  <a:srgbClr val="4D5AA6"/>
                </a:solidFill>
                <a:effectLst/>
                <a:latin typeface="AgilitaLTPro-Bold"/>
                <a:ea typeface="Calibri" panose="020F0502020204030204" pitchFamily="34" charset="0"/>
                <a:cs typeface="AgilitaLTPro-Bold"/>
              </a:rPr>
              <a:t>Process technology</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000000"/>
                </a:solidFill>
                <a:effectLst/>
                <a:latin typeface="AgilitaLTPro-Light"/>
                <a:ea typeface="Calibri" panose="020F0502020204030204" pitchFamily="34" charset="0"/>
                <a:cs typeface="AgilitaLTPro-Light"/>
              </a:rPr>
              <a:t>This describes how the effectiveness of operations is influenced by the fast-moving developments in process technology.</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FF0000"/>
                </a:solidFill>
                <a:effectLst/>
                <a:latin typeface="EuropeanPiStd-3"/>
                <a:ea typeface="Calibri" panose="020F0502020204030204" pitchFamily="34" charset="0"/>
                <a:cs typeface="EuropeanPiStd-3"/>
              </a:rPr>
              <a:t>_ </a:t>
            </a:r>
            <a:r>
              <a:rPr lang="en-US" sz="2300" b="1" dirty="0">
                <a:solidFill>
                  <a:srgbClr val="4D5AA6"/>
                </a:solidFill>
                <a:effectLst/>
                <a:latin typeface="AgilitaLTPro-Bold"/>
                <a:ea typeface="Calibri" panose="020F0502020204030204" pitchFamily="34" charset="0"/>
                <a:cs typeface="AgilitaLTPro-Bold"/>
              </a:rPr>
              <a:t>People in operations</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000000"/>
                </a:solidFill>
                <a:effectLst/>
                <a:latin typeface="AgilitaLTPro-Light"/>
                <a:ea typeface="Calibri" panose="020F0502020204030204" pitchFamily="34" charset="0"/>
                <a:cs typeface="AgilitaLTPro-Light"/>
              </a:rPr>
              <a:t>This looks at the elements of human resource management that are traditionally seen as being directly within the sphere of operations management.</a:t>
            </a:r>
            <a:r>
              <a:rPr lang="en-US" sz="2300" dirty="0">
                <a:solidFill>
                  <a:srgbClr val="FFFFFF"/>
                </a:solidFill>
                <a:effectLst/>
                <a:latin typeface="AgilitaLTPro-Medium"/>
                <a:ea typeface="Calibri" panose="020F0502020204030204" pitchFamily="34" charset="0"/>
                <a:cs typeface="AgilitaLTPro-Medium"/>
              </a:rPr>
              <a:t> he o</a:t>
            </a:r>
            <a:endParaRPr lang="en-US" sz="23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dirty="0">
              <a:solidFill>
                <a:srgbClr val="404040"/>
              </a:solidFill>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7</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1028153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242680" y="1742021"/>
            <a:ext cx="9035126" cy="3558762"/>
          </a:xfrm>
          <a:solidFill>
            <a:schemeClr val="bg1"/>
          </a:solidFill>
        </p:spPr>
        <p:txBody>
          <a:bodyPr>
            <a:normAutofit/>
          </a:bodyPr>
          <a:lstStyle/>
          <a:p>
            <a:pPr marL="0" indent="0">
              <a:buNone/>
            </a:pPr>
            <a:endParaRPr lang="en-US" sz="2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801A"/>
                </a:solidFill>
                <a:effectLst/>
                <a:latin typeface="AgilitaLTPro-Medium"/>
                <a:ea typeface="Calibri" panose="020F0502020204030204" pitchFamily="34" charset="0"/>
                <a:cs typeface="AgilitaLTPro-Medium"/>
              </a:rPr>
              <a:t>A </a:t>
            </a:r>
            <a:r>
              <a:rPr lang="en-US" sz="1800">
                <a:solidFill>
                  <a:srgbClr val="000000"/>
                </a:solidFill>
                <a:effectLst/>
                <a:latin typeface="AgilitaLTPro-Medium"/>
                <a:ea typeface="Calibri" panose="020F0502020204030204" pitchFamily="34" charset="0"/>
                <a:cs typeface="AgilitaLTPro-Medium"/>
              </a:rPr>
              <a:t>ll the activities involved in the design of an operation should have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0000"/>
                </a:solidFill>
                <a:effectLst/>
                <a:latin typeface="AgilitaLTPro-Medium"/>
                <a:ea typeface="Calibri" panose="020F0502020204030204" pitchFamily="34" charset="0"/>
                <a:cs typeface="AgilitaLTPro-Medium"/>
              </a:rPr>
              <a:t>provided the nature and shape of the transforming resources that are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0000"/>
                </a:solidFill>
                <a:effectLst/>
                <a:latin typeface="AgilitaLTPro-Medium"/>
                <a:ea typeface="Calibri" panose="020F0502020204030204" pitchFamily="34" charset="0"/>
                <a:cs typeface="AgilitaLTPro-Medium"/>
              </a:rPr>
              <a:t>capable of satisfying customers’ demands. Products and services then have to</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0000"/>
                </a:solidFill>
                <a:effectLst/>
                <a:latin typeface="AgilitaLTPro-Medium"/>
                <a:ea typeface="Calibri" panose="020F0502020204030204" pitchFamily="34" charset="0"/>
                <a:cs typeface="AgilitaLTPro-Medium"/>
              </a:rPr>
              <a:t>be created and delivered to customers. This is done by planning and controlling</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0000"/>
                </a:solidFill>
                <a:effectLst/>
                <a:latin typeface="AgilitaLTPro-Medium"/>
                <a:ea typeface="Calibri" panose="020F0502020204030204" pitchFamily="34" charset="0"/>
                <a:cs typeface="AgilitaLTPro-Medium"/>
              </a:rPr>
              <a:t>the activities of the transforming resources on a day-to-day basis to ensure the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0000"/>
                </a:solidFill>
                <a:effectLst/>
                <a:latin typeface="AgilitaLTPro-Medium"/>
                <a:ea typeface="Calibri" panose="020F0502020204030204" pitchFamily="34" charset="0"/>
                <a:cs typeface="AgilitaLTPro-Medium"/>
              </a:rPr>
              <a:t>appropriate supply of products and services to meet the requirements of the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a:solidFill>
                  <a:srgbClr val="000000"/>
                </a:solidFill>
                <a:effectLst/>
                <a:latin typeface="AgilitaLTPro-Medium"/>
                <a:ea typeface="Calibri" panose="020F0502020204030204" pitchFamily="34" charset="0"/>
                <a:cs typeface="AgilitaLTPro-Medium"/>
              </a:rPr>
              <a:t>market. This part of the book will look at six different aspects of planning and</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a:solidFill>
                <a:srgbClr val="404040"/>
              </a:solidFill>
            </a:endParaRPr>
          </a:p>
        </p:txBody>
      </p:sp>
      <p:sp>
        <p:nvSpPr>
          <p:cNvPr id="14338" name="Rectangle 2"/>
          <p:cNvSpPr>
            <a:spLocks noGrp="1" noChangeArrowheads="1"/>
          </p:cNvSpPr>
          <p:nvPr>
            <p:ph type="title"/>
          </p:nvPr>
        </p:nvSpPr>
        <p:spPr>
          <a:xfrm>
            <a:off x="2108248" y="884478"/>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3</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00801A"/>
                </a:solidFill>
                <a:effectLst/>
                <a:latin typeface="AgilitaLTPro-Medium"/>
                <a:ea typeface="Calibri" panose="020F0502020204030204" pitchFamily="34" charset="0"/>
                <a:cs typeface="AgilitaLTPro-Medium"/>
              </a:rPr>
              <a:t>DELIVER</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8</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
        <p:nvSpPr>
          <p:cNvPr id="3" name="Rectangle 2">
            <a:extLst>
              <a:ext uri="{FF2B5EF4-FFF2-40B4-BE49-F238E27FC236}">
                <a16:creationId xmlns:a16="http://schemas.microsoft.com/office/drawing/2014/main" id="{CCDFEAAB-4AB5-3E4E-9A95-BD72BE95AC89}"/>
              </a:ext>
            </a:extLst>
          </p:cNvPr>
          <p:cNvSpPr/>
          <p:nvPr/>
        </p:nvSpPr>
        <p:spPr>
          <a:xfrm>
            <a:off x="1100885" y="1575165"/>
            <a:ext cx="9318713" cy="38924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3159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242679" y="1742021"/>
            <a:ext cx="9035126" cy="3558762"/>
          </a:xfrm>
          <a:solidFill>
            <a:schemeClr val="bg1"/>
          </a:solidFill>
        </p:spPr>
        <p:txBody>
          <a:bodyPr>
            <a:normAutofit fontScale="92500" lnSpcReduction="10000"/>
          </a:bodyPr>
          <a:lstStyle/>
          <a:p>
            <a:pPr marL="0" indent="0">
              <a:buNone/>
            </a:pPr>
            <a:endParaRPr lang="en-US" sz="2400" dirty="0">
              <a:solidFill>
                <a:srgbClr val="000000"/>
              </a:solidFill>
              <a:effectLst/>
              <a:latin typeface="AgilitaLTPro-Medium"/>
              <a:ea typeface="Calibri" panose="020F0502020204030204" pitchFamily="34" charset="0"/>
              <a:cs typeface="AgilitaLTPro-Medium"/>
            </a:endParaRPr>
          </a:p>
          <a:p>
            <a:pPr marL="0" indent="0">
              <a:buNone/>
            </a:pPr>
            <a:r>
              <a:rPr lang="en-US" sz="2300" dirty="0">
                <a:solidFill>
                  <a:srgbClr val="000000"/>
                </a:solidFill>
                <a:effectLst/>
                <a:latin typeface="AgilitaLTPro-Medium"/>
                <a:ea typeface="Calibri" panose="020F0502020204030204" pitchFamily="34" charset="0"/>
                <a:cs typeface="AgilitaLTPro-Medium"/>
              </a:rPr>
              <a:t>controlling the delivery of products and services as they flow through processes,</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000000"/>
                </a:solidFill>
                <a:effectLst/>
                <a:latin typeface="AgilitaLTPro-Medium"/>
                <a:ea typeface="Calibri" panose="020F0502020204030204" pitchFamily="34" charset="0"/>
                <a:cs typeface="AgilitaLTPro-Medium"/>
              </a:rPr>
              <a:t>operations and supply networks. The chapters in this part are:</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FF0000"/>
                </a:solidFill>
                <a:effectLst/>
                <a:latin typeface="EuropeanPiStd-3"/>
                <a:ea typeface="Calibri" panose="020F0502020204030204" pitchFamily="34" charset="0"/>
                <a:cs typeface="EuropeanPiStd-3"/>
              </a:rPr>
              <a:t>_ </a:t>
            </a:r>
            <a:r>
              <a:rPr lang="en-US" sz="2300" b="1" dirty="0">
                <a:solidFill>
                  <a:srgbClr val="00801A"/>
                </a:solidFill>
                <a:effectLst/>
                <a:latin typeface="AgilitaLTPro-Bold"/>
                <a:ea typeface="Calibri" panose="020F0502020204030204" pitchFamily="34" charset="0"/>
                <a:cs typeface="AgilitaLTPro-Bold"/>
              </a:rPr>
              <a:t>Planning and control</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000000"/>
                </a:solidFill>
                <a:effectLst/>
                <a:latin typeface="AgilitaLTPro-Light"/>
                <a:ea typeface="Calibri" panose="020F0502020204030204" pitchFamily="34" charset="0"/>
                <a:cs typeface="AgilitaLTPro-Light"/>
              </a:rPr>
              <a:t>This examines how operations organize the delivery of their products and services on an ongoing basis so that customers’ demands are satisfied.</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FF0000"/>
                </a:solidFill>
                <a:effectLst/>
                <a:latin typeface="EuropeanPiStd-3"/>
                <a:ea typeface="Calibri" panose="020F0502020204030204" pitchFamily="34" charset="0"/>
                <a:cs typeface="EuropeanPiStd-3"/>
              </a:rPr>
              <a:t>_ </a:t>
            </a:r>
            <a:r>
              <a:rPr lang="en-US" sz="2300" b="1" dirty="0">
                <a:solidFill>
                  <a:srgbClr val="00801A"/>
                </a:solidFill>
                <a:effectLst/>
                <a:latin typeface="AgilitaLTPro-Bold"/>
                <a:ea typeface="Calibri" panose="020F0502020204030204" pitchFamily="34" charset="0"/>
                <a:cs typeface="AgilitaLTPro-Bold"/>
              </a:rPr>
              <a:t>Capacity management</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2300" dirty="0">
                <a:solidFill>
                  <a:srgbClr val="000000"/>
                </a:solidFill>
                <a:effectLst/>
                <a:latin typeface="AgilitaLTPro-Light"/>
                <a:ea typeface="Calibri" panose="020F0502020204030204" pitchFamily="34" charset="0"/>
                <a:cs typeface="AgilitaLTPro-Light"/>
              </a:rPr>
              <a:t>This explains how operations need to decide how to vary their capacity (if at all) as demand for their products and services fluctuates.</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3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dirty="0">
              <a:solidFill>
                <a:srgbClr val="404040"/>
              </a:solidFill>
            </a:endParaRPr>
          </a:p>
        </p:txBody>
      </p:sp>
      <p:sp>
        <p:nvSpPr>
          <p:cNvPr id="14338" name="Rectangle 2"/>
          <p:cNvSpPr>
            <a:spLocks noGrp="1" noChangeArrowheads="1"/>
          </p:cNvSpPr>
          <p:nvPr>
            <p:ph type="title"/>
          </p:nvPr>
        </p:nvSpPr>
        <p:spPr>
          <a:xfrm>
            <a:off x="2108248" y="884478"/>
            <a:ext cx="7303989" cy="1123231"/>
          </a:xfrm>
          <a:solidFill>
            <a:srgbClr val="FFFFFF"/>
          </a:solidFill>
        </p:spPr>
        <p:txBody>
          <a:bodyPr>
            <a:normAutofit/>
          </a:bodyPr>
          <a:lstStyle/>
          <a:p>
            <a:r>
              <a:rPr lang="en-GB" sz="2000" b="1" kern="1200">
                <a:solidFill>
                  <a:srgbClr val="000000"/>
                </a:solidFill>
                <a:effectLst/>
                <a:latin typeface="Tahoma" panose="020B0604030504040204" pitchFamily="34" charset="0"/>
                <a:ea typeface="+mj-ea"/>
                <a:cs typeface="+mj-cs"/>
              </a:rPr>
              <a:t>Topic 3</a:t>
            </a:r>
            <a:br>
              <a:rPr lang="en-US" sz="2000">
                <a:effectLst/>
                <a:latin typeface="Calibri" panose="020F0502020204030204" pitchFamily="34" charset="0"/>
                <a:ea typeface="Calibri" panose="020F0502020204030204" pitchFamily="34" charset="0"/>
                <a:cs typeface="Arial" panose="020B0604020202020204" pitchFamily="34" charset="0"/>
              </a:rPr>
            </a:br>
            <a:r>
              <a:rPr lang="en-US" sz="2000">
                <a:solidFill>
                  <a:srgbClr val="00801A"/>
                </a:solidFill>
                <a:effectLst/>
                <a:latin typeface="AgilitaLTPro-Medium"/>
                <a:ea typeface="Calibri" panose="020F0502020204030204" pitchFamily="34" charset="0"/>
                <a:cs typeface="AgilitaLTPro-Medium"/>
              </a:rPr>
              <a:t>DELIVER</a:t>
            </a:r>
            <a:endParaRPr lang="en-GB" alt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9</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
        <p:nvSpPr>
          <p:cNvPr id="3" name="Rectangle 2">
            <a:extLst>
              <a:ext uri="{FF2B5EF4-FFF2-40B4-BE49-F238E27FC236}">
                <a16:creationId xmlns:a16="http://schemas.microsoft.com/office/drawing/2014/main" id="{B780E3DC-009F-E74E-A90B-FDBB06143C41}"/>
              </a:ext>
            </a:extLst>
          </p:cNvPr>
          <p:cNvSpPr/>
          <p:nvPr/>
        </p:nvSpPr>
        <p:spPr>
          <a:xfrm>
            <a:off x="1100885" y="1575165"/>
            <a:ext cx="9318713" cy="38924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78486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olo lezione&amp;quot;&quot;/&gt;&lt;property id=&quot;20307&quot; value=&quot;256&quot;/&gt;&lt;/object&gt;&lt;object type=&quot;3&quot; unique_id=&quot;10005&quot;&gt;&lt;property id=&quot;20148&quot; value=&quot;5&quot;/&gt;&lt;property id=&quot;20300&quot; value=&quot;Slide 2 - &amp;quot;Argomenti&amp;quot;&quot;/&gt;&lt;property id=&quot;20307&quot; value=&quot;257&quot;/&gt;&lt;/object&gt;&lt;object type=&quot;3&quot; unique_id=&quot;10006&quot;&gt;&lt;property id=&quot;20148&quot; value=&quot;5&quot;/&gt;&lt;property id=&quot;20300&quot; value=&quot;Slide 3 - &amp;quot;Obiettivi&amp;quot;&quot;/&gt;&lt;property id=&quot;20307&quot; value=&quot;258&quot;/&gt;&lt;/object&gt;&lt;object type=&quot;3&quot; unique_id=&quot;10007&quot;&gt;&lt;property id=&quot;20148&quot; value=&quot;5&quot;/&gt;&lt;property id=&quot;20300&quot; value=&quot;Slide 4 - &amp;quot;Argomento I&amp;quot;&quot;/&gt;&lt;property id=&quot;20307&quot; value=&quot;259&quot;/&gt;&lt;/object&gt;&lt;object type=&quot;3&quot; unique_id=&quot;10011&quot;&gt;&lt;property id=&quot;20148&quot; value=&quot;5&quot;/&gt;&lt;property id=&quot;20300&quot; value=&quot;Slide 9 - &amp;quot;Conclusioni&amp;quot;&quot;/&gt;&lt;property id=&quot;20307&quot; value=&quot;262&quot;/&gt;&lt;/object&gt;&lt;object type=&quot;3&quot; unique_id=&quot;10012&quot;&gt;&lt;property id=&quot;20148&quot; value=&quot;5&quot;/&gt;&lt;property id=&quot;20300&quot; value=&quot;Slide 10 - &amp;quot;Copyright&amp;quot;&quot;/&gt;&lt;property id=&quot;20307&quot; value=&quot;265&quot;/&gt;&lt;/object&gt;&lt;object type=&quot;3&quot; unique_id=&quot;10013&quot;&gt;&lt;property id=&quot;20148&quot; value=&quot;5&quot;/&gt;&lt;property id=&quot;20300&quot; value=&quot;Slide 6 - &amp;quot;Argomento III&amp;quot;&quot;/&gt;&lt;property id=&quot;20307&quot; value=&quot;266&quot;/&gt;&lt;/object&gt;&lt;object type=&quot;3&quot; unique_id=&quot;10015&quot;&gt;&lt;property id=&quot;20148&quot; value=&quot;5&quot;/&gt;&lt;property id=&quot;20300&quot; value=&quot;Slide 7 - &amp;quot;Argomento IV&amp;quot;&quot;/&gt;&lt;property id=&quot;20307&quot; value=&quot;268&quot;/&gt;&lt;/object&gt;&lt;object type=&quot;3&quot; unique_id=&quot;15621&quot;&gt;&lt;property id=&quot;20148&quot; value=&quot;5&quot;/&gt;&lt;property id=&quot;20300&quot; value=&quot;Slide 5 - &amp;quot;Argomento II&amp;quot;&quot;/&gt;&lt;property id=&quot;20307&quot; value=&quot;270&quot;/&gt;&lt;/object&gt;&lt;object type=&quot;3&quot; unique_id=&quot;15622&quot;&gt;&lt;property id=&quot;20148&quot; value=&quot;5&quot;/&gt;&lt;property id=&quot;20300&quot; value=&quot;Slide 8 - &amp;quot;Argomento N&amp;quot;&quot;/&gt;&lt;property id=&quot;20307&quot; value=&quot;271&quot;/&gt;&lt;/object&gt;&lt;/object&gt;&lt;/object&gt;&lt;/database&gt;"/>
  <p:tag name="SECTOMILLISECCONVERTED" val="1"/>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269</TotalTime>
  <Words>2545</Words>
  <Application>Microsoft Office PowerPoint</Application>
  <PresentationFormat>Custom</PresentationFormat>
  <Paragraphs>197</Paragraphs>
  <Slides>14</Slides>
  <Notes>14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AgilitaLTPro-Bold</vt:lpstr>
      <vt:lpstr>AgilitaLTPro-Light</vt:lpstr>
      <vt:lpstr>AgilitaLTPro-Medium</vt:lpstr>
      <vt:lpstr>Arial</vt:lpstr>
      <vt:lpstr>Calibri</vt:lpstr>
      <vt:lpstr>EuropeanPiStd-3</vt:lpstr>
      <vt:lpstr>Gill Sans MT</vt:lpstr>
      <vt:lpstr>SabonLTPro-Italic</vt:lpstr>
      <vt:lpstr>SabonLTPro-Roman</vt:lpstr>
      <vt:lpstr>Tahoma</vt:lpstr>
      <vt:lpstr>Times New Roman</vt:lpstr>
      <vt:lpstr>Parcel</vt:lpstr>
      <vt:lpstr>Modernization and Internationalisation of Iranian HEIs via collaborative TEL-based curriculum development in engineering and STEM</vt:lpstr>
      <vt:lpstr>Topics</vt:lpstr>
      <vt:lpstr>Learning Objectives</vt:lpstr>
      <vt:lpstr>Topic 1 DIRECTING THE OPERATION</vt:lpstr>
      <vt:lpstr>Topic 1 DIRECTING THE OPERATION</vt:lpstr>
      <vt:lpstr>Topic 2 DESIGNING THE OPERATION</vt:lpstr>
      <vt:lpstr>Topic 2 DESIGNING THE OPERATION</vt:lpstr>
      <vt:lpstr>Topic 3 DELIVER</vt:lpstr>
      <vt:lpstr>Topic 3 DELIVER</vt:lpstr>
      <vt:lpstr>Topic 3 DELIVER</vt:lpstr>
      <vt:lpstr>Topic 3 DELIVER</vt:lpstr>
      <vt:lpstr>Topic 4 DEVELOPMENT</vt:lpstr>
      <vt:lpstr>Topic 4 DEVELOPMENT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lezione</dc:title>
  <dc:creator>Windows User</dc:creator>
  <cp:lastModifiedBy>Dear User</cp:lastModifiedBy>
  <cp:revision>31</cp:revision>
  <dcterms:created xsi:type="dcterms:W3CDTF">2021-06-01T08:52:26Z</dcterms:created>
  <dcterms:modified xsi:type="dcterms:W3CDTF">2022-05-01T04:03:08Z</dcterms:modified>
</cp:coreProperties>
</file>