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notesMasterIdLst>
    <p:notesMasterId r:id="rId16"/>
  </p:notesMasterIdLst>
  <p:sldIdLst>
    <p:sldId id="256" r:id="rId2"/>
    <p:sldId id="257" r:id="rId3"/>
    <p:sldId id="258" r:id="rId4"/>
    <p:sldId id="273" r:id="rId5"/>
    <p:sldId id="277" r:id="rId6"/>
    <p:sldId id="274" r:id="rId7"/>
    <p:sldId id="275" r:id="rId8"/>
    <p:sldId id="278" r:id="rId9"/>
    <p:sldId id="279" r:id="rId10"/>
    <p:sldId id="280" r:id="rId11"/>
    <p:sldId id="283" r:id="rId12"/>
    <p:sldId id="281" r:id="rId13"/>
    <p:sldId id="282" r:id="rId14"/>
    <p:sldId id="262" r:id="rId15"/>
  </p:sldIdLst>
  <p:sldSz cx="11520488" cy="6480175"/>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8" userDrawn="1">
          <p15:clr>
            <a:srgbClr val="A4A3A4"/>
          </p15:clr>
        </p15:guide>
        <p15:guide id="2" pos="2304" userDrawn="1">
          <p15:clr>
            <a:srgbClr val="A4A3A4"/>
          </p15:clr>
        </p15:guide>
        <p15:guide id="3" orient="horz" pos="2041" userDrawn="1">
          <p15:clr>
            <a:srgbClr val="A4A3A4"/>
          </p15:clr>
        </p15:guide>
        <p15:guide id="4" pos="36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6645" autoAdjust="0"/>
  </p:normalViewPr>
  <p:slideViewPr>
    <p:cSldViewPr>
      <p:cViewPr varScale="1">
        <p:scale>
          <a:sx n="47" d="100"/>
          <a:sy n="47" d="100"/>
        </p:scale>
        <p:origin x="1110" y="48"/>
      </p:cViewPr>
      <p:guideLst>
        <p:guide orient="horz" pos="1728"/>
        <p:guide pos="2304"/>
        <p:guide orient="horz" pos="2041"/>
        <p:guide pos="362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2B5C7B-6E4C-4CB7-8C5F-150730A6FCD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CEC36E2-2E15-45E8-BB68-26A1D3E6EA34}">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1200">
              <a:solidFill>
                <a:srgbClr val="004DCD"/>
              </a:solidFill>
              <a:effectLst/>
              <a:latin typeface="AgilitaLTPro-Medium"/>
              <a:ea typeface="Calibri" panose="020F0502020204030204" pitchFamily="34" charset="0"/>
              <a:cs typeface="AgilitaLTPro-Medium"/>
            </a:rPr>
            <a:t>Part one: DIRECTING THE OPERATION</a:t>
          </a:r>
          <a:endParaRPr lang="en-US" sz="1800" kern="1200">
            <a:solidFill>
              <a:srgbClr val="004DCD"/>
            </a:solidFill>
            <a:effectLst/>
            <a:latin typeface="AgilitaLTPro-Medium"/>
            <a:ea typeface="Calibri" panose="020F0502020204030204" pitchFamily="34" charset="0"/>
            <a:cs typeface="Arial" panose="020B0604020202020204" pitchFamily="34" charset="0"/>
          </a:endParaRPr>
        </a:p>
      </dgm:t>
    </dgm:pt>
    <dgm:pt modelId="{5466CD65-A3C7-4F2D-A9FF-43CDB84302B5}" type="parTrans" cxnId="{564D9FC5-2BD2-4BD6-8EA1-5BDEE9EDE984}">
      <dgm:prSet/>
      <dgm:spPr/>
      <dgm:t>
        <a:bodyPr/>
        <a:lstStyle/>
        <a:p>
          <a:endParaRPr lang="en-US"/>
        </a:p>
      </dgm:t>
    </dgm:pt>
    <dgm:pt modelId="{2B45EC8A-23E5-4330-9C65-71E5829F6199}" type="sibTrans" cxnId="{564D9FC5-2BD2-4BD6-8EA1-5BDEE9EDE984}">
      <dgm:prSet/>
      <dgm:spPr/>
      <dgm:t>
        <a:bodyPr/>
        <a:lstStyle/>
        <a:p>
          <a:endParaRPr lang="en-US"/>
        </a:p>
      </dgm:t>
    </dgm:pt>
    <dgm:pt modelId="{348F5063-AEFC-40A4-9AC2-8397B2BAC5C2}">
      <dgm:prSet custT="1"/>
      <dgm:spPr/>
      <dgm:t>
        <a:bodyPr/>
        <a:lstStyle/>
        <a:p>
          <a:r>
            <a:rPr lang="en-US" sz="1800">
              <a:solidFill>
                <a:srgbClr val="004DCD"/>
              </a:solidFill>
              <a:effectLst/>
              <a:latin typeface="AgilitaLTPro-Medium"/>
              <a:ea typeface="Calibri" panose="020F0502020204030204" pitchFamily="34" charset="0"/>
              <a:cs typeface="AgilitaLTPro-Medium"/>
            </a:rPr>
            <a:t>Part two: </a:t>
          </a:r>
          <a:r>
            <a:rPr lang="en-US" sz="1800">
              <a:solidFill>
                <a:srgbClr val="4D5AA6"/>
              </a:solidFill>
              <a:effectLst/>
              <a:latin typeface="AgilitaLTPro-Medium"/>
              <a:ea typeface="Calibri" panose="020F0502020204030204" pitchFamily="34" charset="0"/>
              <a:cs typeface="AgilitaLTPro-Medium"/>
            </a:rPr>
            <a:t>DESIGNING THE OPERATION</a:t>
          </a:r>
          <a:endParaRPr lang="en-US" sz="1800">
            <a:effectLst/>
            <a:latin typeface="Calibri" panose="020F0502020204030204" pitchFamily="34" charset="0"/>
            <a:ea typeface="Calibri" panose="020F0502020204030204" pitchFamily="34" charset="0"/>
            <a:cs typeface="Arial" panose="020B0604020202020204" pitchFamily="34" charset="0"/>
          </a:endParaRPr>
        </a:p>
      </dgm:t>
    </dgm:pt>
    <dgm:pt modelId="{4DE1A6AB-F815-471B-84F8-C60E9E249334}" type="parTrans" cxnId="{7419EF09-81EF-4B10-8DF1-DF1FF61106B5}">
      <dgm:prSet/>
      <dgm:spPr/>
      <dgm:t>
        <a:bodyPr/>
        <a:lstStyle/>
        <a:p>
          <a:endParaRPr lang="en-US"/>
        </a:p>
      </dgm:t>
    </dgm:pt>
    <dgm:pt modelId="{6495A07F-137A-426C-AB02-2E845B9A50AF}" type="sibTrans" cxnId="{7419EF09-81EF-4B10-8DF1-DF1FF61106B5}">
      <dgm:prSet/>
      <dgm:spPr/>
      <dgm:t>
        <a:bodyPr/>
        <a:lstStyle/>
        <a:p>
          <a:endParaRPr lang="en-US"/>
        </a:p>
      </dgm:t>
    </dgm:pt>
    <dgm:pt modelId="{FFF45AB1-1AA9-47C5-A061-EEEAE7C768BA}">
      <dgm:prSet custT="1"/>
      <dgm:spPr/>
      <dgm:t>
        <a:bodyPr/>
        <a:lstStyle/>
        <a:p>
          <a:r>
            <a:rPr lang="en-US" sz="1800">
              <a:solidFill>
                <a:srgbClr val="004DCD"/>
              </a:solidFill>
              <a:effectLst/>
              <a:latin typeface="AgilitaLTPro-Medium"/>
              <a:ea typeface="Calibri" panose="020F0502020204030204" pitchFamily="34" charset="0"/>
              <a:cs typeface="AgilitaLTPro-Medium"/>
            </a:rPr>
            <a:t>Part three:</a:t>
          </a:r>
          <a:r>
            <a:rPr lang="en-US" sz="1800">
              <a:solidFill>
                <a:srgbClr val="00801A"/>
              </a:solidFill>
              <a:effectLst/>
              <a:latin typeface="AgilitaLTPro-Medium"/>
              <a:ea typeface="Calibri" panose="020F0502020204030204" pitchFamily="34" charset="0"/>
              <a:cs typeface="AgilitaLTPro-Medium"/>
            </a:rPr>
            <a:t> DELIVER</a:t>
          </a:r>
          <a:endParaRPr lang="en-US" sz="1800">
            <a:effectLst/>
            <a:latin typeface="Calibri" panose="020F0502020204030204" pitchFamily="34" charset="0"/>
            <a:ea typeface="Calibri" panose="020F0502020204030204" pitchFamily="34" charset="0"/>
            <a:cs typeface="Arial" panose="020B0604020202020204" pitchFamily="34" charset="0"/>
          </a:endParaRPr>
        </a:p>
      </dgm:t>
    </dgm:pt>
    <dgm:pt modelId="{FFCBB7F4-799F-479F-A800-8AEC160B6489}" type="parTrans" cxnId="{3B6FBFE1-389D-4CBF-80C1-4D36694F05D4}">
      <dgm:prSet/>
      <dgm:spPr/>
      <dgm:t>
        <a:bodyPr/>
        <a:lstStyle/>
        <a:p>
          <a:endParaRPr lang="en-US"/>
        </a:p>
      </dgm:t>
    </dgm:pt>
    <dgm:pt modelId="{0DFDD760-C87B-49C1-91AF-1D1232451EBB}" type="sibTrans" cxnId="{3B6FBFE1-389D-4CBF-80C1-4D36694F05D4}">
      <dgm:prSet/>
      <dgm:spPr/>
      <dgm:t>
        <a:bodyPr/>
        <a:lstStyle/>
        <a:p>
          <a:endParaRPr lang="en-US"/>
        </a:p>
      </dgm:t>
    </dgm:pt>
    <dgm:pt modelId="{FDEB771C-F60A-40FD-990E-6CEF9A35158B}">
      <dgm:prSet custT="1"/>
      <dgm:spPr/>
      <dgm:t>
        <a:bodyPr/>
        <a:lstStyle/>
        <a:p>
          <a:r>
            <a:rPr lang="en-US" sz="1800">
              <a:solidFill>
                <a:srgbClr val="004DCD"/>
              </a:solidFill>
              <a:effectLst/>
              <a:latin typeface="AgilitaLTPro-Medium"/>
              <a:ea typeface="Calibri" panose="020F0502020204030204" pitchFamily="34" charset="0"/>
              <a:cs typeface="AgilitaLTPro-Medium"/>
            </a:rPr>
            <a:t>Part: four:</a:t>
          </a:r>
          <a:r>
            <a:rPr lang="en-US" sz="1800">
              <a:solidFill>
                <a:srgbClr val="40330D"/>
              </a:solidFill>
              <a:effectLst/>
              <a:latin typeface="AgilitaLTPro-Medium"/>
              <a:ea typeface="Calibri" panose="020F0502020204030204" pitchFamily="34" charset="0"/>
              <a:cs typeface="AgilitaLTPro-Medium"/>
            </a:rPr>
            <a:t> DEVELOPMENT</a:t>
          </a:r>
          <a:endParaRPr lang="en-US" sz="1800">
            <a:effectLst/>
            <a:latin typeface="Calibri" panose="020F0502020204030204" pitchFamily="34" charset="0"/>
            <a:ea typeface="Calibri" panose="020F0502020204030204" pitchFamily="34" charset="0"/>
            <a:cs typeface="Arial" panose="020B0604020202020204" pitchFamily="34" charset="0"/>
          </a:endParaRPr>
        </a:p>
      </dgm:t>
    </dgm:pt>
    <dgm:pt modelId="{C8AF3243-FE07-4C1A-A4AD-5A88A5E96AD8}" type="parTrans" cxnId="{222D48E2-5A51-429A-9582-7C769C24D389}">
      <dgm:prSet/>
      <dgm:spPr/>
      <dgm:t>
        <a:bodyPr/>
        <a:lstStyle/>
        <a:p>
          <a:endParaRPr lang="en-US"/>
        </a:p>
      </dgm:t>
    </dgm:pt>
    <dgm:pt modelId="{80A943E6-7753-41A8-9551-EB6A18382C64}" type="sibTrans" cxnId="{222D48E2-5A51-429A-9582-7C769C24D389}">
      <dgm:prSet/>
      <dgm:spPr/>
      <dgm:t>
        <a:bodyPr/>
        <a:lstStyle/>
        <a:p>
          <a:endParaRPr lang="en-US"/>
        </a:p>
      </dgm:t>
    </dgm:pt>
    <dgm:pt modelId="{1AF19CE7-FEEA-47F3-8D1C-4539C7BAF414}" type="pres">
      <dgm:prSet presAssocID="{E22B5C7B-6E4C-4CB7-8C5F-150730A6FCD0}" presName="linear" presStyleCnt="0">
        <dgm:presLayoutVars>
          <dgm:animLvl val="lvl"/>
          <dgm:resizeHandles val="exact"/>
        </dgm:presLayoutVars>
      </dgm:prSet>
      <dgm:spPr/>
    </dgm:pt>
    <dgm:pt modelId="{71590314-F782-4BA6-9CCE-BFD01F39D5B9}" type="pres">
      <dgm:prSet presAssocID="{6CEC36E2-2E15-45E8-BB68-26A1D3E6EA34}" presName="parentText" presStyleLbl="node1" presStyleIdx="0" presStyleCnt="4">
        <dgm:presLayoutVars>
          <dgm:chMax val="0"/>
          <dgm:bulletEnabled val="1"/>
        </dgm:presLayoutVars>
      </dgm:prSet>
      <dgm:spPr/>
    </dgm:pt>
    <dgm:pt modelId="{261F5339-4D3F-42C6-AB5E-28ADD0DC9078}" type="pres">
      <dgm:prSet presAssocID="{2B45EC8A-23E5-4330-9C65-71E5829F6199}" presName="spacer" presStyleCnt="0"/>
      <dgm:spPr/>
    </dgm:pt>
    <dgm:pt modelId="{E4488EDF-15D7-484F-976D-345A79F15BA0}" type="pres">
      <dgm:prSet presAssocID="{348F5063-AEFC-40A4-9AC2-8397B2BAC5C2}" presName="parentText" presStyleLbl="node1" presStyleIdx="1" presStyleCnt="4">
        <dgm:presLayoutVars>
          <dgm:chMax val="0"/>
          <dgm:bulletEnabled val="1"/>
        </dgm:presLayoutVars>
      </dgm:prSet>
      <dgm:spPr/>
    </dgm:pt>
    <dgm:pt modelId="{5A6A3623-DBFC-46B7-93B4-A16F0AEA3476}" type="pres">
      <dgm:prSet presAssocID="{6495A07F-137A-426C-AB02-2E845B9A50AF}" presName="spacer" presStyleCnt="0"/>
      <dgm:spPr/>
    </dgm:pt>
    <dgm:pt modelId="{4E480188-2C3F-44A1-8581-1A73B1AF4B3B}" type="pres">
      <dgm:prSet presAssocID="{FFF45AB1-1AA9-47C5-A061-EEEAE7C768BA}" presName="parentText" presStyleLbl="node1" presStyleIdx="2" presStyleCnt="4">
        <dgm:presLayoutVars>
          <dgm:chMax val="0"/>
          <dgm:bulletEnabled val="1"/>
        </dgm:presLayoutVars>
      </dgm:prSet>
      <dgm:spPr/>
    </dgm:pt>
    <dgm:pt modelId="{872D6E93-64D6-4A71-B799-740BB1203A75}" type="pres">
      <dgm:prSet presAssocID="{0DFDD760-C87B-49C1-91AF-1D1232451EBB}" presName="spacer" presStyleCnt="0"/>
      <dgm:spPr/>
    </dgm:pt>
    <dgm:pt modelId="{DB34B495-49B0-41AE-AC93-578012FCF472}" type="pres">
      <dgm:prSet presAssocID="{FDEB771C-F60A-40FD-990E-6CEF9A35158B}" presName="parentText" presStyleLbl="node1" presStyleIdx="3" presStyleCnt="4">
        <dgm:presLayoutVars>
          <dgm:chMax val="0"/>
          <dgm:bulletEnabled val="1"/>
        </dgm:presLayoutVars>
      </dgm:prSet>
      <dgm:spPr/>
    </dgm:pt>
  </dgm:ptLst>
  <dgm:cxnLst>
    <dgm:cxn modelId="{7419EF09-81EF-4B10-8DF1-DF1FF61106B5}" srcId="{E22B5C7B-6E4C-4CB7-8C5F-150730A6FCD0}" destId="{348F5063-AEFC-40A4-9AC2-8397B2BAC5C2}" srcOrd="1" destOrd="0" parTransId="{4DE1A6AB-F815-471B-84F8-C60E9E249334}" sibTransId="{6495A07F-137A-426C-AB02-2E845B9A50AF}"/>
    <dgm:cxn modelId="{3E40516A-9FF0-4675-9D1F-4B3D1DA86702}" type="presOf" srcId="{FFF45AB1-1AA9-47C5-A061-EEEAE7C768BA}" destId="{4E480188-2C3F-44A1-8581-1A73B1AF4B3B}" srcOrd="0" destOrd="0" presId="urn:microsoft.com/office/officeart/2005/8/layout/vList2"/>
    <dgm:cxn modelId="{1D3DE36B-CB38-4A32-B071-AED529387EB6}" type="presOf" srcId="{FDEB771C-F60A-40FD-990E-6CEF9A35158B}" destId="{DB34B495-49B0-41AE-AC93-578012FCF472}" srcOrd="0" destOrd="0" presId="urn:microsoft.com/office/officeart/2005/8/layout/vList2"/>
    <dgm:cxn modelId="{527CBD8C-960F-4CCC-A192-4561BB946D65}" type="presOf" srcId="{6CEC36E2-2E15-45E8-BB68-26A1D3E6EA34}" destId="{71590314-F782-4BA6-9CCE-BFD01F39D5B9}" srcOrd="0" destOrd="0" presId="urn:microsoft.com/office/officeart/2005/8/layout/vList2"/>
    <dgm:cxn modelId="{0F359A9C-C1BF-4B69-9599-035AC8A172CD}" type="presOf" srcId="{348F5063-AEFC-40A4-9AC2-8397B2BAC5C2}" destId="{E4488EDF-15D7-484F-976D-345A79F15BA0}" srcOrd="0" destOrd="0" presId="urn:microsoft.com/office/officeart/2005/8/layout/vList2"/>
    <dgm:cxn modelId="{146C0DC0-DD1D-4289-A842-F78CEC62A900}" type="presOf" srcId="{E22B5C7B-6E4C-4CB7-8C5F-150730A6FCD0}" destId="{1AF19CE7-FEEA-47F3-8D1C-4539C7BAF414}" srcOrd="0" destOrd="0" presId="urn:microsoft.com/office/officeart/2005/8/layout/vList2"/>
    <dgm:cxn modelId="{564D9FC5-2BD2-4BD6-8EA1-5BDEE9EDE984}" srcId="{E22B5C7B-6E4C-4CB7-8C5F-150730A6FCD0}" destId="{6CEC36E2-2E15-45E8-BB68-26A1D3E6EA34}" srcOrd="0" destOrd="0" parTransId="{5466CD65-A3C7-4F2D-A9FF-43CDB84302B5}" sibTransId="{2B45EC8A-23E5-4330-9C65-71E5829F6199}"/>
    <dgm:cxn modelId="{3B6FBFE1-389D-4CBF-80C1-4D36694F05D4}" srcId="{E22B5C7B-6E4C-4CB7-8C5F-150730A6FCD0}" destId="{FFF45AB1-1AA9-47C5-A061-EEEAE7C768BA}" srcOrd="2" destOrd="0" parTransId="{FFCBB7F4-799F-479F-A800-8AEC160B6489}" sibTransId="{0DFDD760-C87B-49C1-91AF-1D1232451EBB}"/>
    <dgm:cxn modelId="{222D48E2-5A51-429A-9582-7C769C24D389}" srcId="{E22B5C7B-6E4C-4CB7-8C5F-150730A6FCD0}" destId="{FDEB771C-F60A-40FD-990E-6CEF9A35158B}" srcOrd="3" destOrd="0" parTransId="{C8AF3243-FE07-4C1A-A4AD-5A88A5E96AD8}" sibTransId="{80A943E6-7753-41A8-9551-EB6A18382C64}"/>
    <dgm:cxn modelId="{2140CA2E-ECFC-4ADA-8A29-BC9AB041310C}" type="presParOf" srcId="{1AF19CE7-FEEA-47F3-8D1C-4539C7BAF414}" destId="{71590314-F782-4BA6-9CCE-BFD01F39D5B9}" srcOrd="0" destOrd="0" presId="urn:microsoft.com/office/officeart/2005/8/layout/vList2"/>
    <dgm:cxn modelId="{9EC7B71E-5F5D-4495-8D6B-B6EB9ABCADF9}" type="presParOf" srcId="{1AF19CE7-FEEA-47F3-8D1C-4539C7BAF414}" destId="{261F5339-4D3F-42C6-AB5E-28ADD0DC9078}" srcOrd="1" destOrd="0" presId="urn:microsoft.com/office/officeart/2005/8/layout/vList2"/>
    <dgm:cxn modelId="{40D06069-FC03-4069-AAB2-5795209788A9}" type="presParOf" srcId="{1AF19CE7-FEEA-47F3-8D1C-4539C7BAF414}" destId="{E4488EDF-15D7-484F-976D-345A79F15BA0}" srcOrd="2" destOrd="0" presId="urn:microsoft.com/office/officeart/2005/8/layout/vList2"/>
    <dgm:cxn modelId="{3B68B4A8-9899-4F00-A0E0-EE856E1C89D1}" type="presParOf" srcId="{1AF19CE7-FEEA-47F3-8D1C-4539C7BAF414}" destId="{5A6A3623-DBFC-46B7-93B4-A16F0AEA3476}" srcOrd="3" destOrd="0" presId="urn:microsoft.com/office/officeart/2005/8/layout/vList2"/>
    <dgm:cxn modelId="{39DB5ACE-D8D0-451C-8F61-B89C9AA12017}" type="presParOf" srcId="{1AF19CE7-FEEA-47F3-8D1C-4539C7BAF414}" destId="{4E480188-2C3F-44A1-8581-1A73B1AF4B3B}" srcOrd="4" destOrd="0" presId="urn:microsoft.com/office/officeart/2005/8/layout/vList2"/>
    <dgm:cxn modelId="{8143F97E-CAEB-46FC-9D2B-4BEF7ED5AC82}" type="presParOf" srcId="{1AF19CE7-FEEA-47F3-8D1C-4539C7BAF414}" destId="{872D6E93-64D6-4A71-B799-740BB1203A75}" srcOrd="5" destOrd="0" presId="urn:microsoft.com/office/officeart/2005/8/layout/vList2"/>
    <dgm:cxn modelId="{643F3395-8AFF-4FF1-A55E-299C5425517D}" type="presParOf" srcId="{1AF19CE7-FEEA-47F3-8D1C-4539C7BAF414}" destId="{DB34B495-49B0-41AE-AC93-578012FCF47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90314-F782-4BA6-9CCE-BFD01F39D5B9}">
      <dsp:nvSpPr>
        <dsp:cNvPr id="0" name=""/>
        <dsp:cNvSpPr/>
      </dsp:nvSpPr>
      <dsp:spPr>
        <a:xfrm>
          <a:off x="0" y="3939"/>
          <a:ext cx="9696410" cy="655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800" kern="1200">
              <a:solidFill>
                <a:srgbClr val="004DCD"/>
              </a:solidFill>
              <a:effectLst/>
              <a:latin typeface="AgilitaLTPro-Medium"/>
              <a:ea typeface="Calibri" panose="020F0502020204030204" pitchFamily="34" charset="0"/>
              <a:cs typeface="AgilitaLTPro-Medium"/>
            </a:rPr>
            <a:t>Part one: DIRECTING THE OPERATION</a:t>
          </a:r>
          <a:endParaRPr lang="en-US" sz="1800" kern="1200">
            <a:solidFill>
              <a:srgbClr val="004DCD"/>
            </a:solidFill>
            <a:effectLst/>
            <a:latin typeface="AgilitaLTPro-Medium"/>
            <a:ea typeface="Calibri" panose="020F0502020204030204" pitchFamily="34" charset="0"/>
            <a:cs typeface="Arial" panose="020B0604020202020204" pitchFamily="34" charset="0"/>
          </a:endParaRPr>
        </a:p>
      </dsp:txBody>
      <dsp:txXfrm>
        <a:off x="31984" y="35923"/>
        <a:ext cx="9632442" cy="591232"/>
      </dsp:txXfrm>
    </dsp:sp>
    <dsp:sp modelId="{E4488EDF-15D7-484F-976D-345A79F15BA0}">
      <dsp:nvSpPr>
        <dsp:cNvPr id="0" name=""/>
        <dsp:cNvSpPr/>
      </dsp:nvSpPr>
      <dsp:spPr>
        <a:xfrm>
          <a:off x="0" y="759939"/>
          <a:ext cx="9696410" cy="655200"/>
        </a:xfrm>
        <a:prstGeom prst="roundRect">
          <a:avLst/>
        </a:prstGeom>
        <a:solidFill>
          <a:schemeClr val="accent2">
            <a:hueOff val="-3450629"/>
            <a:satOff val="15286"/>
            <a:lumOff val="-56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solidFill>
                <a:srgbClr val="004DCD"/>
              </a:solidFill>
              <a:effectLst/>
              <a:latin typeface="AgilitaLTPro-Medium"/>
              <a:ea typeface="Calibri" panose="020F0502020204030204" pitchFamily="34" charset="0"/>
              <a:cs typeface="AgilitaLTPro-Medium"/>
            </a:rPr>
            <a:t>Part two: </a:t>
          </a:r>
          <a:r>
            <a:rPr lang="en-US" sz="1800" kern="1200">
              <a:solidFill>
                <a:srgbClr val="4D5AA6"/>
              </a:solidFill>
              <a:effectLst/>
              <a:latin typeface="AgilitaLTPro-Medium"/>
              <a:ea typeface="Calibri" panose="020F0502020204030204" pitchFamily="34" charset="0"/>
              <a:cs typeface="AgilitaLTPro-Medium"/>
            </a:rPr>
            <a:t>DESIGNING THE OPERATION</a:t>
          </a:r>
          <a:endParaRPr lang="en-US" sz="1800" kern="1200">
            <a:effectLst/>
            <a:latin typeface="Calibri" panose="020F0502020204030204" pitchFamily="34" charset="0"/>
            <a:ea typeface="Calibri" panose="020F0502020204030204" pitchFamily="34" charset="0"/>
            <a:cs typeface="Arial" panose="020B0604020202020204" pitchFamily="34" charset="0"/>
          </a:endParaRPr>
        </a:p>
      </dsp:txBody>
      <dsp:txXfrm>
        <a:off x="31984" y="791923"/>
        <a:ext cx="9632442" cy="591232"/>
      </dsp:txXfrm>
    </dsp:sp>
    <dsp:sp modelId="{4E480188-2C3F-44A1-8581-1A73B1AF4B3B}">
      <dsp:nvSpPr>
        <dsp:cNvPr id="0" name=""/>
        <dsp:cNvSpPr/>
      </dsp:nvSpPr>
      <dsp:spPr>
        <a:xfrm>
          <a:off x="0" y="1515939"/>
          <a:ext cx="9696410" cy="655200"/>
        </a:xfrm>
        <a:prstGeom prst="roundRect">
          <a:avLst/>
        </a:prstGeom>
        <a:solidFill>
          <a:schemeClr val="accent2">
            <a:hueOff val="-6901259"/>
            <a:satOff val="30573"/>
            <a:lumOff val="-112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solidFill>
                <a:srgbClr val="004DCD"/>
              </a:solidFill>
              <a:effectLst/>
              <a:latin typeface="AgilitaLTPro-Medium"/>
              <a:ea typeface="Calibri" panose="020F0502020204030204" pitchFamily="34" charset="0"/>
              <a:cs typeface="AgilitaLTPro-Medium"/>
            </a:rPr>
            <a:t>Part three:</a:t>
          </a:r>
          <a:r>
            <a:rPr lang="en-US" sz="1800" kern="1200">
              <a:solidFill>
                <a:srgbClr val="00801A"/>
              </a:solidFill>
              <a:effectLst/>
              <a:latin typeface="AgilitaLTPro-Medium"/>
              <a:ea typeface="Calibri" panose="020F0502020204030204" pitchFamily="34" charset="0"/>
              <a:cs typeface="AgilitaLTPro-Medium"/>
            </a:rPr>
            <a:t> DELIVER</a:t>
          </a:r>
          <a:endParaRPr lang="en-US" sz="1800" kern="1200">
            <a:effectLst/>
            <a:latin typeface="Calibri" panose="020F0502020204030204" pitchFamily="34" charset="0"/>
            <a:ea typeface="Calibri" panose="020F0502020204030204" pitchFamily="34" charset="0"/>
            <a:cs typeface="Arial" panose="020B0604020202020204" pitchFamily="34" charset="0"/>
          </a:endParaRPr>
        </a:p>
      </dsp:txBody>
      <dsp:txXfrm>
        <a:off x="31984" y="1547923"/>
        <a:ext cx="9632442" cy="591232"/>
      </dsp:txXfrm>
    </dsp:sp>
    <dsp:sp modelId="{DB34B495-49B0-41AE-AC93-578012FCF472}">
      <dsp:nvSpPr>
        <dsp:cNvPr id="0" name=""/>
        <dsp:cNvSpPr/>
      </dsp:nvSpPr>
      <dsp:spPr>
        <a:xfrm>
          <a:off x="0" y="2271939"/>
          <a:ext cx="9696410" cy="655200"/>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solidFill>
                <a:srgbClr val="004DCD"/>
              </a:solidFill>
              <a:effectLst/>
              <a:latin typeface="AgilitaLTPro-Medium"/>
              <a:ea typeface="Calibri" panose="020F0502020204030204" pitchFamily="34" charset="0"/>
              <a:cs typeface="AgilitaLTPro-Medium"/>
            </a:rPr>
            <a:t>Part: four:</a:t>
          </a:r>
          <a:r>
            <a:rPr lang="en-US" sz="1800" kern="1200">
              <a:solidFill>
                <a:srgbClr val="40330D"/>
              </a:solidFill>
              <a:effectLst/>
              <a:latin typeface="AgilitaLTPro-Medium"/>
              <a:ea typeface="Calibri" panose="020F0502020204030204" pitchFamily="34" charset="0"/>
              <a:cs typeface="AgilitaLTPro-Medium"/>
            </a:rPr>
            <a:t> DEVELOPMENT</a:t>
          </a:r>
          <a:endParaRPr lang="en-US" sz="1800" kern="1200">
            <a:effectLst/>
            <a:latin typeface="Calibri" panose="020F0502020204030204" pitchFamily="34" charset="0"/>
            <a:ea typeface="Calibri" panose="020F0502020204030204" pitchFamily="34" charset="0"/>
            <a:cs typeface="Arial" panose="020B0604020202020204" pitchFamily="34" charset="0"/>
          </a:endParaRPr>
        </a:p>
      </dsp:txBody>
      <dsp:txXfrm>
        <a:off x="31984" y="2303923"/>
        <a:ext cx="9632442" cy="5912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it-IT" altLang="it-IT"/>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it-IT" altLang="it-IT"/>
          </a:p>
        </p:txBody>
      </p:sp>
      <p:sp>
        <p:nvSpPr>
          <p:cNvPr id="1024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it-IT" altLang="it-IT"/>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81900B-752F-40E2-B1FD-F97C796CBB05}" type="slidenum">
              <a:rPr lang="it-IT" altLang="it-IT"/>
              <a:pPr/>
              <a:t>‹#›</a:t>
            </a:fld>
            <a:endParaRPr lang="it-IT" altLang="it-IT"/>
          </a:p>
        </p:txBody>
      </p:sp>
    </p:spTree>
    <p:extLst>
      <p:ext uri="{BB962C8B-B14F-4D97-AF65-F5344CB8AC3E}">
        <p14:creationId xmlns:p14="http://schemas.microsoft.com/office/powerpoint/2010/main" val="3834433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1pPr>
    <a:lvl2pPr marL="642915"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2pPr>
    <a:lvl3pPr marL="1285829"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3pPr>
    <a:lvl4pPr marL="1928744"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4pPr>
    <a:lvl5pPr marL="2571659"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5pPr>
    <a:lvl6pPr marL="3214573" algn="l" defTabSz="1285829" rtl="0" eaLnBrk="1" latinLnBrk="0" hangingPunct="1">
      <a:defRPr sz="1700" kern="1200">
        <a:solidFill>
          <a:schemeClr val="tx1"/>
        </a:solidFill>
        <a:latin typeface="+mn-lt"/>
        <a:ea typeface="+mn-ea"/>
        <a:cs typeface="+mn-cs"/>
      </a:defRPr>
    </a:lvl6pPr>
    <a:lvl7pPr marL="3857488" algn="l" defTabSz="1285829" rtl="0" eaLnBrk="1" latinLnBrk="0" hangingPunct="1">
      <a:defRPr sz="1700" kern="1200">
        <a:solidFill>
          <a:schemeClr val="tx1"/>
        </a:solidFill>
        <a:latin typeface="+mn-lt"/>
        <a:ea typeface="+mn-ea"/>
        <a:cs typeface="+mn-cs"/>
      </a:defRPr>
    </a:lvl7pPr>
    <a:lvl8pPr marL="4500402" algn="l" defTabSz="1285829" rtl="0" eaLnBrk="1" latinLnBrk="0" hangingPunct="1">
      <a:defRPr sz="1700" kern="1200">
        <a:solidFill>
          <a:schemeClr val="tx1"/>
        </a:solidFill>
        <a:latin typeface="+mn-lt"/>
        <a:ea typeface="+mn-ea"/>
        <a:cs typeface="+mn-cs"/>
      </a:defRPr>
    </a:lvl8pPr>
    <a:lvl9pPr marL="5143317" algn="l" defTabSz="1285829"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D646A2-07E9-46F8-A96A-E9A73707FAAE}" type="slidenum">
              <a:rPr lang="it-IT" altLang="it-IT"/>
              <a:pPr/>
              <a:t>1</a:t>
            </a:fld>
            <a:endParaRPr lang="it-IT" altLang="it-IT"/>
          </a:p>
        </p:txBody>
      </p:sp>
      <p:sp>
        <p:nvSpPr>
          <p:cNvPr id="11266" name="Rectangle 2"/>
          <p:cNvSpPr>
            <a:spLocks noGrp="1" noRot="1" noChangeAspect="1" noChangeArrowheads="1" noTextEdit="1"/>
          </p:cNvSpPr>
          <p:nvPr>
            <p:ph type="sldImg"/>
          </p:nvPr>
        </p:nvSpPr>
        <p:spPr>
          <a:xfrm>
            <a:off x="381000" y="685800"/>
            <a:ext cx="6096000" cy="3429000"/>
          </a:xfrm>
          <a:ln/>
        </p:spPr>
      </p:sp>
      <p:sp>
        <p:nvSpPr>
          <p:cNvPr id="11267" name="Rectangle 3"/>
          <p:cNvSpPr>
            <a:spLocks noGrp="1" noChangeArrowheads="1"/>
          </p:cNvSpPr>
          <p:nvPr>
            <p:ph type="body" idx="1"/>
          </p:nvPr>
        </p:nvSpPr>
        <p:spPr/>
        <p:txBody>
          <a:bodyPr/>
          <a:lstStyle/>
          <a:p>
            <a:pPr>
              <a:spcBef>
                <a:spcPct val="50000"/>
              </a:spcBef>
            </a:pPr>
            <a:endParaRPr lang="it-IT" altLang="it-IT" dirty="0"/>
          </a:p>
        </p:txBody>
      </p:sp>
    </p:spTree>
    <p:extLst>
      <p:ext uri="{BB962C8B-B14F-4D97-AF65-F5344CB8AC3E}">
        <p14:creationId xmlns:p14="http://schemas.microsoft.com/office/powerpoint/2010/main" val="1098104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10</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11</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12</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13</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54A2A-70B0-4930-B517-58390BC095C0}" type="slidenum">
              <a:rPr lang="it-IT" altLang="it-IT"/>
              <a:pPr/>
              <a:t>14</a:t>
            </a:fld>
            <a:endParaRPr lang="it-IT" altLang="it-IT"/>
          </a:p>
        </p:txBody>
      </p:sp>
      <p:sp>
        <p:nvSpPr>
          <p:cNvPr id="25602" name="Rectangle 2"/>
          <p:cNvSpPr>
            <a:spLocks noGrp="1" noRot="1" noChangeAspect="1" noChangeArrowheads="1" noTextEdit="1"/>
          </p:cNvSpPr>
          <p:nvPr>
            <p:ph type="sldImg"/>
          </p:nvPr>
        </p:nvSpPr>
        <p:spPr>
          <a:xfrm>
            <a:off x="381000" y="685800"/>
            <a:ext cx="6096000" cy="3429000"/>
          </a:xfrm>
          <a:ln/>
        </p:spPr>
      </p:sp>
      <p:sp>
        <p:nvSpPr>
          <p:cNvPr id="25603" name="Rectangle 3"/>
          <p:cNvSpPr>
            <a:spLocks noGrp="1" noChangeArrowheads="1"/>
          </p:cNvSpPr>
          <p:nvPr>
            <p:ph type="body" idx="1"/>
          </p:nvPr>
        </p:nvSpPr>
        <p:spPr/>
        <p:txBody>
          <a:bodyPr/>
          <a:lstStyle/>
          <a:p>
            <a:r>
              <a:rPr lang="en-US" dirty="0"/>
              <a:t>At the end of each lesson, the teacher should proceed with a summary of the topics covered and take leave using the formula "Thank you for your attention".</a:t>
            </a:r>
            <a:endParaRPr lang="it-IT" altLang="it-IT" dirty="0"/>
          </a:p>
        </p:txBody>
      </p:sp>
    </p:spTree>
    <p:extLst>
      <p:ext uri="{BB962C8B-B14F-4D97-AF65-F5344CB8AC3E}">
        <p14:creationId xmlns:p14="http://schemas.microsoft.com/office/powerpoint/2010/main" val="1108802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F63BB4-3C14-4E84-BE16-115159777624}" type="slidenum">
              <a:rPr lang="it-IT" altLang="it-IT"/>
              <a:pPr/>
              <a:t>2</a:t>
            </a:fld>
            <a:endParaRPr lang="it-IT" altLang="it-IT"/>
          </a:p>
        </p:txBody>
      </p:sp>
      <p:sp>
        <p:nvSpPr>
          <p:cNvPr id="12290" name="Rectangle 2"/>
          <p:cNvSpPr>
            <a:spLocks noGrp="1" noRot="1" noChangeAspect="1" noChangeArrowheads="1" noTextEdit="1"/>
          </p:cNvSpPr>
          <p:nvPr>
            <p:ph type="sldImg"/>
          </p:nvPr>
        </p:nvSpPr>
        <p:spPr>
          <a:xfrm>
            <a:off x="381000" y="685800"/>
            <a:ext cx="6096000" cy="3429000"/>
          </a:xfrm>
          <a:ln/>
        </p:spPr>
      </p:sp>
      <p:sp>
        <p:nvSpPr>
          <p:cNvPr id="12291" name="Rectangle 3"/>
          <p:cNvSpPr>
            <a:spLocks noGrp="1" noChangeArrowheads="1"/>
          </p:cNvSpPr>
          <p:nvPr>
            <p:ph type="body" idx="1"/>
          </p:nvPr>
        </p:nvSpPr>
        <p:spPr/>
        <p:txBody>
          <a:bodyPr/>
          <a:lstStyle/>
          <a:p>
            <a:r>
              <a:rPr lang="en-US" dirty="0"/>
              <a:t>The teacher starts the lesson describing the topics he/she will cover. All lessons always start with this formula: "In this lesson we will talk about: Topic 1 Topic 2 Topic n”. </a:t>
            </a:r>
            <a:endParaRPr lang="it-IT" altLang="it-IT" dirty="0"/>
          </a:p>
        </p:txBody>
      </p:sp>
    </p:spTree>
    <p:extLst>
      <p:ext uri="{BB962C8B-B14F-4D97-AF65-F5344CB8AC3E}">
        <p14:creationId xmlns:p14="http://schemas.microsoft.com/office/powerpoint/2010/main" val="1107373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8B25EA-4FFE-4F86-8BC3-10F747616721}" type="slidenum">
              <a:rPr lang="it-IT" altLang="it-IT"/>
              <a:pPr/>
              <a:t>3</a:t>
            </a:fld>
            <a:endParaRPr lang="it-IT" altLang="it-IT"/>
          </a:p>
        </p:txBody>
      </p:sp>
      <p:sp>
        <p:nvSpPr>
          <p:cNvPr id="13314" name="Rectangle 2"/>
          <p:cNvSpPr>
            <a:spLocks noGrp="1" noRot="1" noChangeAspect="1" noChangeArrowheads="1" noTextEdit="1"/>
          </p:cNvSpPr>
          <p:nvPr>
            <p:ph type="sldImg"/>
          </p:nvPr>
        </p:nvSpPr>
        <p:spPr>
          <a:xfrm>
            <a:off x="381000" y="685800"/>
            <a:ext cx="6096000" cy="3429000"/>
          </a:xfrm>
          <a:ln/>
        </p:spPr>
      </p:sp>
      <p:sp>
        <p:nvSpPr>
          <p:cNvPr id="13315" name="Rectangle 3"/>
          <p:cNvSpPr>
            <a:spLocks noGrp="1" noChangeArrowheads="1"/>
          </p:cNvSpPr>
          <p:nvPr>
            <p:ph type="body" idx="1"/>
          </p:nvPr>
        </p:nvSpPr>
        <p:spPr/>
        <p:txBody>
          <a:bodyPr/>
          <a:lstStyle/>
          <a:p>
            <a:endParaRPr lang="it-IT" altLang="it-IT" dirty="0"/>
          </a:p>
        </p:txBody>
      </p:sp>
    </p:spTree>
    <p:extLst>
      <p:ext uri="{BB962C8B-B14F-4D97-AF65-F5344CB8AC3E}">
        <p14:creationId xmlns:p14="http://schemas.microsoft.com/office/powerpoint/2010/main" val="1794353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4</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5</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442600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6</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7</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8</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9</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512064" y="2255252"/>
            <a:ext cx="8496360" cy="1555242"/>
          </a:xfrm>
          <a:solidFill>
            <a:srgbClr val="FFFFFF"/>
          </a:solidFill>
          <a:ln w="38100">
            <a:solidFill>
              <a:srgbClr val="404040"/>
            </a:solidFill>
          </a:ln>
        </p:spPr>
        <p:txBody>
          <a:bodyPr lIns="274320" rIns="274320" anchor="ctr" anchorCtr="1">
            <a:normAutofit/>
          </a:bodyPr>
          <a:lstStyle>
            <a:lvl1pPr algn="ctr">
              <a:defRPr sz="3591">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546748" y="4112751"/>
            <a:ext cx="6426992" cy="1171585"/>
          </a:xfrm>
          <a:noFill/>
        </p:spPr>
        <p:txBody>
          <a:bodyPr>
            <a:normAutofit/>
          </a:bodyPr>
          <a:lstStyle>
            <a:lvl1pPr marL="0" indent="0" algn="ctr">
              <a:buNone/>
              <a:defRPr sz="1890">
                <a:solidFill>
                  <a:schemeClr val="tx1">
                    <a:lumMod val="75000"/>
                    <a:lumOff val="25000"/>
                  </a:schemeClr>
                </a:solidFill>
              </a:defRPr>
            </a:lvl1pPr>
            <a:lvl2pPr marL="432008" indent="0" algn="ctr">
              <a:buNone/>
              <a:defRPr sz="1890"/>
            </a:lvl2pPr>
            <a:lvl3pPr marL="864017" indent="0" algn="ctr">
              <a:buNone/>
              <a:defRPr sz="1701"/>
            </a:lvl3pPr>
            <a:lvl4pPr marL="1296025" indent="0" algn="ctr">
              <a:buNone/>
              <a:defRPr sz="1512"/>
            </a:lvl4pPr>
            <a:lvl5pPr marL="1728033" indent="0" algn="ctr">
              <a:buNone/>
              <a:defRPr sz="1512"/>
            </a:lvl5pPr>
            <a:lvl6pPr marL="2160041" indent="0" algn="ctr">
              <a:buNone/>
              <a:defRPr sz="1512"/>
            </a:lvl6pPr>
            <a:lvl7pPr marL="2592050" indent="0" algn="ctr">
              <a:buNone/>
              <a:defRPr sz="1512"/>
            </a:lvl7pPr>
            <a:lvl8pPr marL="3024058" indent="0" algn="ctr">
              <a:buNone/>
              <a:defRPr sz="1512"/>
            </a:lvl8pPr>
            <a:lvl9pPr marL="3456066" indent="0" algn="ctr">
              <a:buNone/>
              <a:defRPr sz="1512"/>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n-US"/>
              <a:t>March 2022</a:t>
            </a:r>
            <a:endParaRPr lang="en-US" dirty="0"/>
          </a:p>
        </p:txBody>
      </p:sp>
      <p:sp>
        <p:nvSpPr>
          <p:cNvPr id="8" name="Footer Placeholder 7"/>
          <p:cNvSpPr>
            <a:spLocks noGrp="1"/>
          </p:cNvSpPr>
          <p:nvPr>
            <p:ph type="ftr" sz="quarter" idx="11"/>
          </p:nvPr>
        </p:nvSpPr>
        <p:spPr/>
        <p:txBody>
          <a:bodyPr/>
          <a:lstStyle/>
          <a:p>
            <a:r>
              <a:rPr lang="en-US"/>
              <a:t>March 2022</a:t>
            </a:r>
            <a:endParaRPr lang="en-US" dirty="0"/>
          </a:p>
        </p:txBody>
      </p:sp>
      <p:sp>
        <p:nvSpPr>
          <p:cNvPr id="9" name="Slide Number Placeholder 8"/>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32514065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endParaRPr lang="en-US" dirty="0"/>
          </a:p>
        </p:txBody>
      </p:sp>
      <p:sp>
        <p:nvSpPr>
          <p:cNvPr id="5" name="Footer Placeholder 4"/>
          <p:cNvSpPr>
            <a:spLocks noGrp="1"/>
          </p:cNvSpPr>
          <p:nvPr>
            <p:ph type="ftr" sz="quarter" idx="11"/>
          </p:nvPr>
        </p:nvSpPr>
        <p:spPr/>
        <p:txBody>
          <a:bodyPr/>
          <a:lstStyle/>
          <a:p>
            <a:r>
              <a:rPr lang="en-US"/>
              <a:t>March 2022</a:t>
            </a:r>
            <a:endParaRPr lang="en-US" dirty="0"/>
          </a:p>
        </p:txBody>
      </p:sp>
      <p:sp>
        <p:nvSpPr>
          <p:cNvPr id="6" name="Slide Number Placeholder 5"/>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366419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76515" y="885624"/>
            <a:ext cx="1227083" cy="47089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108250" y="885624"/>
            <a:ext cx="5857088" cy="47089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endParaRPr lang="en-US" dirty="0"/>
          </a:p>
        </p:txBody>
      </p:sp>
      <p:sp>
        <p:nvSpPr>
          <p:cNvPr id="5" name="Footer Placeholder 4"/>
          <p:cNvSpPr>
            <a:spLocks noGrp="1"/>
          </p:cNvSpPr>
          <p:nvPr>
            <p:ph type="ftr" sz="quarter" idx="11"/>
          </p:nvPr>
        </p:nvSpPr>
        <p:spPr/>
        <p:txBody>
          <a:bodyPr/>
          <a:lstStyle/>
          <a:p>
            <a:r>
              <a:rPr lang="en-US"/>
              <a:t>March 2022</a:t>
            </a:r>
            <a:endParaRPr lang="en-US" dirty="0"/>
          </a:p>
        </p:txBody>
      </p:sp>
      <p:sp>
        <p:nvSpPr>
          <p:cNvPr id="6" name="Slide Number Placeholder 5"/>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150917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225052" y="2013806"/>
            <a:ext cx="9070385" cy="1387537"/>
          </a:xfrm>
        </p:spPr>
        <p:txBody>
          <a:bodyPr/>
          <a:lstStyle>
            <a:lvl1pPr>
              <a:defRPr sz="3600"/>
            </a:lvl1pPr>
          </a:lstStyle>
          <a:p>
            <a:pPr lvl="0"/>
            <a:r>
              <a:rPr lang="it-IT" altLang="it-IT" noProof="0"/>
              <a:t>Fare clic per modificare lo stile del titolo</a:t>
            </a:r>
            <a:endParaRPr lang="it-IT" altLang="it-IT" noProof="0" dirty="0"/>
          </a:p>
        </p:txBody>
      </p:sp>
    </p:spTree>
    <p:extLst>
      <p:ext uri="{BB962C8B-B14F-4D97-AF65-F5344CB8AC3E}">
        <p14:creationId xmlns:p14="http://schemas.microsoft.com/office/powerpoint/2010/main" val="1337087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336666">
                    <a:alpha val="70000"/>
                  </a:srgbClr>
                </a:solidFill>
              </a:defRPr>
            </a:lvl1pPr>
          </a:lstStyle>
          <a:p>
            <a:r>
              <a:rPr lang="en-US"/>
              <a:t>March 2022</a:t>
            </a:r>
            <a:endParaRPr lang="en-US" dirty="0"/>
          </a:p>
        </p:txBody>
      </p:sp>
      <p:sp>
        <p:nvSpPr>
          <p:cNvPr id="8" name="Footer Placeholder 7"/>
          <p:cNvSpPr>
            <a:spLocks noGrp="1"/>
          </p:cNvSpPr>
          <p:nvPr>
            <p:ph type="ftr" sz="quarter" idx="11"/>
          </p:nvPr>
        </p:nvSpPr>
        <p:spPr/>
        <p:txBody>
          <a:bodyPr/>
          <a:lstStyle/>
          <a:p>
            <a:r>
              <a:rPr lang="en-US"/>
              <a:t>March 2022</a:t>
            </a:r>
            <a:endParaRPr lang="en-US" dirty="0"/>
          </a:p>
        </p:txBody>
      </p:sp>
      <p:sp>
        <p:nvSpPr>
          <p:cNvPr id="9" name="Slide Number Placeholder 8"/>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41553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512064" y="2255252"/>
            <a:ext cx="8496360" cy="1555242"/>
          </a:xfrm>
          <a:solidFill>
            <a:srgbClr val="FFFFFF"/>
          </a:solidFill>
          <a:ln w="38100">
            <a:solidFill>
              <a:srgbClr val="404040"/>
            </a:solidFill>
          </a:ln>
        </p:spPr>
        <p:txBody>
          <a:bodyPr lIns="274320" rIns="274320" anchor="ctr" anchorCtr="1">
            <a:normAutofit/>
          </a:bodyPr>
          <a:lstStyle>
            <a:lvl1pPr>
              <a:defRPr sz="3591">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546748" y="4112677"/>
            <a:ext cx="6426992" cy="1195385"/>
          </a:xfrm>
        </p:spPr>
        <p:txBody>
          <a:bodyPr anchor="t" anchorCtr="1">
            <a:normAutofit/>
          </a:bodyPr>
          <a:lstStyle>
            <a:lvl1pPr marL="0" indent="0">
              <a:buNone/>
              <a:defRPr sz="1890">
                <a:solidFill>
                  <a:schemeClr val="tx1"/>
                </a:solidFill>
              </a:defRPr>
            </a:lvl1pPr>
            <a:lvl2pPr marL="432008" indent="0">
              <a:buNone/>
              <a:defRPr sz="1890">
                <a:solidFill>
                  <a:schemeClr val="tx1">
                    <a:tint val="75000"/>
                  </a:schemeClr>
                </a:solidFill>
              </a:defRPr>
            </a:lvl2pPr>
            <a:lvl3pPr marL="864017" indent="0">
              <a:buNone/>
              <a:defRPr sz="1701">
                <a:solidFill>
                  <a:schemeClr val="tx1">
                    <a:tint val="75000"/>
                  </a:schemeClr>
                </a:solidFill>
              </a:defRPr>
            </a:lvl3pPr>
            <a:lvl4pPr marL="1296025" indent="0">
              <a:buNone/>
              <a:defRPr sz="1512">
                <a:solidFill>
                  <a:schemeClr val="tx1">
                    <a:tint val="75000"/>
                  </a:schemeClr>
                </a:solidFill>
              </a:defRPr>
            </a:lvl4pPr>
            <a:lvl5pPr marL="1728033" indent="0">
              <a:buNone/>
              <a:defRPr sz="1512">
                <a:solidFill>
                  <a:schemeClr val="tx1">
                    <a:tint val="75000"/>
                  </a:schemeClr>
                </a:solidFill>
              </a:defRPr>
            </a:lvl5pPr>
            <a:lvl6pPr marL="2160041" indent="0">
              <a:buNone/>
              <a:defRPr sz="1512">
                <a:solidFill>
                  <a:schemeClr val="tx1">
                    <a:tint val="75000"/>
                  </a:schemeClr>
                </a:solidFill>
              </a:defRPr>
            </a:lvl6pPr>
            <a:lvl7pPr marL="2592050" indent="0">
              <a:buNone/>
              <a:defRPr sz="1512">
                <a:solidFill>
                  <a:schemeClr val="tx1">
                    <a:tint val="75000"/>
                  </a:schemeClr>
                </a:solidFill>
              </a:defRPr>
            </a:lvl7pPr>
            <a:lvl8pPr marL="3024058" indent="0">
              <a:buNone/>
              <a:defRPr sz="1512">
                <a:solidFill>
                  <a:schemeClr val="tx1">
                    <a:tint val="75000"/>
                  </a:schemeClr>
                </a:solidFill>
              </a:defRPr>
            </a:lvl8pPr>
            <a:lvl9pPr marL="3456066" indent="0">
              <a:buNone/>
              <a:defRPr sz="1512">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March 2022</a:t>
            </a:r>
            <a:endParaRPr lang="en-US" dirty="0"/>
          </a:p>
        </p:txBody>
      </p:sp>
      <p:sp>
        <p:nvSpPr>
          <p:cNvPr id="8" name="Footer Placeholder 7"/>
          <p:cNvSpPr>
            <a:spLocks noGrp="1"/>
          </p:cNvSpPr>
          <p:nvPr>
            <p:ph type="ftr" sz="quarter" idx="11"/>
          </p:nvPr>
        </p:nvSpPr>
        <p:spPr/>
        <p:txBody>
          <a:bodyPr/>
          <a:lstStyle/>
          <a:p>
            <a:r>
              <a:rPr lang="en-US"/>
              <a:t>March 2022</a:t>
            </a:r>
            <a:endParaRPr lang="en-US" dirty="0"/>
          </a:p>
        </p:txBody>
      </p:sp>
      <p:sp>
        <p:nvSpPr>
          <p:cNvPr id="9" name="Slide Number Placeholder 8"/>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16501860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94784" y="2492707"/>
            <a:ext cx="4036490" cy="2931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213" y="2492707"/>
            <a:ext cx="4035050" cy="2931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t>March 2022</a:t>
            </a:r>
            <a:endParaRPr lang="en-US" dirty="0"/>
          </a:p>
        </p:txBody>
      </p:sp>
      <p:sp>
        <p:nvSpPr>
          <p:cNvPr id="9" name="Footer Placeholder 8"/>
          <p:cNvSpPr>
            <a:spLocks noGrp="1"/>
          </p:cNvSpPr>
          <p:nvPr>
            <p:ph type="ftr" sz="quarter" idx="11"/>
          </p:nvPr>
        </p:nvSpPr>
        <p:spPr/>
        <p:txBody>
          <a:bodyPr/>
          <a:lstStyle/>
          <a:p>
            <a:r>
              <a:rPr lang="en-US"/>
              <a:t>March 2022</a:t>
            </a:r>
            <a:endParaRPr lang="en-US" dirty="0"/>
          </a:p>
        </p:txBody>
      </p:sp>
      <p:sp>
        <p:nvSpPr>
          <p:cNvPr id="10" name="Slide Number Placeholder 9"/>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266552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96223" y="2185980"/>
            <a:ext cx="4035051" cy="665297"/>
          </a:xfrm>
        </p:spPr>
        <p:txBody>
          <a:bodyPr anchor="b" anchorCtr="1">
            <a:normAutofit/>
          </a:bodyPr>
          <a:lstStyle>
            <a:lvl1pPr marL="0" indent="0" algn="ctr">
              <a:buNone/>
              <a:defRPr sz="1795" b="0" cap="all" spc="94" baseline="0">
                <a:solidFill>
                  <a:schemeClr val="accent2">
                    <a:lumMod val="75000"/>
                  </a:schemeClr>
                </a:solidFill>
              </a:defRPr>
            </a:lvl1pPr>
            <a:lvl2pPr marL="432008" indent="0">
              <a:buNone/>
              <a:defRPr sz="1795" b="1"/>
            </a:lvl2pPr>
            <a:lvl3pPr marL="864017" indent="0">
              <a:buNone/>
              <a:defRPr sz="1701" b="1"/>
            </a:lvl3pPr>
            <a:lvl4pPr marL="1296025" indent="0">
              <a:buNone/>
              <a:defRPr sz="1512" b="1"/>
            </a:lvl4pPr>
            <a:lvl5pPr marL="1728033" indent="0">
              <a:buNone/>
              <a:defRPr sz="1512" b="1"/>
            </a:lvl5pPr>
            <a:lvl6pPr marL="2160041" indent="0">
              <a:buNone/>
              <a:defRPr sz="1512" b="1"/>
            </a:lvl6pPr>
            <a:lvl7pPr marL="2592050" indent="0">
              <a:buNone/>
              <a:defRPr sz="1512" b="1"/>
            </a:lvl7pPr>
            <a:lvl8pPr marL="3024058" indent="0">
              <a:buNone/>
              <a:defRPr sz="1512" b="1"/>
            </a:lvl8pPr>
            <a:lvl9pPr marL="3456066" indent="0">
              <a:buNone/>
              <a:defRPr sz="1512" b="1"/>
            </a:lvl9pPr>
          </a:lstStyle>
          <a:p>
            <a:pPr lvl="0"/>
            <a:r>
              <a:rPr lang="en-US"/>
              <a:t>Click to edit Master text styles</a:t>
            </a:r>
          </a:p>
        </p:txBody>
      </p:sp>
      <p:sp>
        <p:nvSpPr>
          <p:cNvPr id="4" name="Content Placeholder 3"/>
          <p:cNvSpPr>
            <a:spLocks noGrp="1"/>
          </p:cNvSpPr>
          <p:nvPr>
            <p:ph sz="half" idx="2"/>
          </p:nvPr>
        </p:nvSpPr>
        <p:spPr>
          <a:xfrm>
            <a:off x="1496223" y="2970080"/>
            <a:ext cx="4035051" cy="2453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5989214" y="2970080"/>
            <a:ext cx="4019210" cy="2453713"/>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5989214" y="2185980"/>
            <a:ext cx="4035051" cy="665297"/>
          </a:xfrm>
        </p:spPr>
        <p:txBody>
          <a:bodyPr anchor="b" anchorCtr="1">
            <a:normAutofit/>
          </a:bodyPr>
          <a:lstStyle>
            <a:lvl1pPr marL="0" indent="0" algn="ctr">
              <a:buNone/>
              <a:defRPr sz="1795" b="0" cap="all" spc="94" baseline="0">
                <a:solidFill>
                  <a:schemeClr val="accent2">
                    <a:lumMod val="75000"/>
                  </a:schemeClr>
                </a:solidFill>
              </a:defRPr>
            </a:lvl1pPr>
            <a:lvl2pPr marL="432008" indent="0">
              <a:buNone/>
              <a:defRPr sz="1795" b="1"/>
            </a:lvl2pPr>
            <a:lvl3pPr marL="864017" indent="0">
              <a:buNone/>
              <a:defRPr sz="1701" b="1"/>
            </a:lvl3pPr>
            <a:lvl4pPr marL="1296025" indent="0">
              <a:buNone/>
              <a:defRPr sz="1512" b="1"/>
            </a:lvl4pPr>
            <a:lvl5pPr marL="1728033" indent="0">
              <a:buNone/>
              <a:defRPr sz="1512" b="1"/>
            </a:lvl5pPr>
            <a:lvl6pPr marL="2160041" indent="0">
              <a:buNone/>
              <a:defRPr sz="1512" b="1"/>
            </a:lvl6pPr>
            <a:lvl7pPr marL="2592050" indent="0">
              <a:buNone/>
              <a:defRPr sz="1512" b="1"/>
            </a:lvl7pPr>
            <a:lvl8pPr marL="3024058" indent="0">
              <a:buNone/>
              <a:defRPr sz="1512" b="1"/>
            </a:lvl8pPr>
            <a:lvl9pPr marL="3456066" indent="0">
              <a:buNone/>
              <a:defRPr sz="1512"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March 2022</a:t>
            </a:r>
            <a:endParaRPr lang="en-US" dirty="0"/>
          </a:p>
        </p:txBody>
      </p:sp>
      <p:sp>
        <p:nvSpPr>
          <p:cNvPr id="8" name="Footer Placeholder 7"/>
          <p:cNvSpPr>
            <a:spLocks noGrp="1"/>
          </p:cNvSpPr>
          <p:nvPr>
            <p:ph type="ftr" sz="quarter" idx="11"/>
          </p:nvPr>
        </p:nvSpPr>
        <p:spPr/>
        <p:txBody>
          <a:bodyPr/>
          <a:lstStyle/>
          <a:p>
            <a:r>
              <a:rPr lang="en-US"/>
              <a:t>March 2022</a:t>
            </a:r>
            <a:endParaRPr lang="en-US" dirty="0"/>
          </a:p>
        </p:txBody>
      </p:sp>
      <p:sp>
        <p:nvSpPr>
          <p:cNvPr id="9" name="Slide Number Placeholder 8"/>
          <p:cNvSpPr>
            <a:spLocks noGrp="1"/>
          </p:cNvSpPr>
          <p:nvPr>
            <p:ph type="sldNum" sz="quarter" idx="12"/>
          </p:nvPr>
        </p:nvSpPr>
        <p:spPr/>
        <p:txBody>
          <a:bodyPr/>
          <a:lstStyle/>
          <a:p>
            <a:fld id="{ADDDC379-B6D6-4A6F-8D2F-8B5F5AE8C817}" type="slidenum">
              <a:rPr lang="it-IT" altLang="it-IT" smtClean="0"/>
              <a:pPr/>
              <a:t>‹#›</a:t>
            </a:fld>
            <a:endParaRPr lang="it-IT" altLang="it-IT"/>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15175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endParaRPr lang="en-US" dirty="0"/>
          </a:p>
        </p:txBody>
      </p:sp>
      <p:sp>
        <p:nvSpPr>
          <p:cNvPr id="4" name="Footer Placeholder 3"/>
          <p:cNvSpPr>
            <a:spLocks noGrp="1"/>
          </p:cNvSpPr>
          <p:nvPr>
            <p:ph type="ftr" sz="quarter" idx="11"/>
          </p:nvPr>
        </p:nvSpPr>
        <p:spPr/>
        <p:txBody>
          <a:bodyPr/>
          <a:lstStyle/>
          <a:p>
            <a:r>
              <a:rPr lang="en-US"/>
              <a:t>March 2022</a:t>
            </a:r>
            <a:endParaRPr lang="en-US" dirty="0"/>
          </a:p>
        </p:txBody>
      </p:sp>
      <p:sp>
        <p:nvSpPr>
          <p:cNvPr id="5" name="Slide Number Placeholder 4"/>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374884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1">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3" name="Footer Placeholder 2"/>
          <p:cNvSpPr>
            <a:spLocks noGrp="1"/>
          </p:cNvSpPr>
          <p:nvPr>
            <p:ph type="ftr" sz="quarter" idx="11"/>
          </p:nvPr>
        </p:nvSpPr>
        <p:spPr/>
        <p:txBody>
          <a:bodyPr/>
          <a:lstStyle/>
          <a:p>
            <a:r>
              <a:rPr lang="en-US"/>
              <a:t>March 2022</a:t>
            </a:r>
            <a:endParaRPr lang="en-US" dirty="0"/>
          </a:p>
        </p:txBody>
      </p:sp>
      <p:sp>
        <p:nvSpPr>
          <p:cNvPr id="4" name="Slide Number Placeholder 3"/>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149029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5760244"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760352" y="2120210"/>
            <a:ext cx="4239540" cy="1078609"/>
          </a:xfrm>
          <a:solidFill>
            <a:srgbClr val="FFFFFF"/>
          </a:solidFill>
          <a:ln>
            <a:solidFill>
              <a:srgbClr val="404040"/>
            </a:solidFill>
          </a:ln>
        </p:spPr>
        <p:txBody>
          <a:bodyPr anchor="ctr" anchorCtr="1">
            <a:normAutofit/>
          </a:bodyPr>
          <a:lstStyle>
            <a:lvl1pPr>
              <a:defRPr sz="2079">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365070" y="760341"/>
            <a:ext cx="4550593" cy="4959494"/>
          </a:xfrm>
        </p:spPr>
        <p:txBody>
          <a:bodyPr>
            <a:normAutofit/>
          </a:bodyPr>
          <a:lstStyle>
            <a:lvl1pPr>
              <a:defRPr sz="1795">
                <a:solidFill>
                  <a:schemeClr val="tx1"/>
                </a:solidFill>
              </a:defRPr>
            </a:lvl1pPr>
            <a:lvl2pPr>
              <a:defRPr sz="1512">
                <a:solidFill>
                  <a:schemeClr val="tx1"/>
                </a:solidFill>
              </a:defRPr>
            </a:lvl2pPr>
            <a:lvl3pPr>
              <a:defRPr sz="1512">
                <a:solidFill>
                  <a:schemeClr val="tx1"/>
                </a:solidFill>
              </a:defRPr>
            </a:lvl3pPr>
            <a:lvl4pPr>
              <a:defRPr sz="1512">
                <a:solidFill>
                  <a:schemeClr val="tx1"/>
                </a:solidFill>
              </a:defRPr>
            </a:lvl4pPr>
            <a:lvl5pPr>
              <a:defRPr sz="1512">
                <a:solidFill>
                  <a:schemeClr val="tx1"/>
                </a:solidFill>
              </a:defRPr>
            </a:lvl5pPr>
            <a:lvl6pPr>
              <a:defRPr sz="1512"/>
            </a:lvl6pPr>
            <a:lvl7pPr>
              <a:defRPr sz="1512"/>
            </a:lvl7pPr>
            <a:lvl8pPr>
              <a:defRPr sz="1512"/>
            </a:lvl8pPr>
            <a:lvl9pPr>
              <a:defRPr sz="15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54125" y="3354344"/>
            <a:ext cx="3585752" cy="2073161"/>
          </a:xfrm>
        </p:spPr>
        <p:txBody>
          <a:bodyPr anchor="t" anchorCtr="1">
            <a:normAutofit/>
          </a:bodyPr>
          <a:lstStyle>
            <a:lvl1pPr marL="0" indent="0" algn="ctr">
              <a:buNone/>
              <a:defRPr sz="1417">
                <a:solidFill>
                  <a:srgbClr val="FFFFFF"/>
                </a:solidFill>
              </a:defRPr>
            </a:lvl1pPr>
            <a:lvl2pPr marL="432008" indent="0">
              <a:buNone/>
              <a:defRPr sz="1323"/>
            </a:lvl2pPr>
            <a:lvl3pPr marL="864017" indent="0">
              <a:buNone/>
              <a:defRPr sz="1134"/>
            </a:lvl3pPr>
            <a:lvl4pPr marL="1296025" indent="0">
              <a:buNone/>
              <a:defRPr sz="945"/>
            </a:lvl4pPr>
            <a:lvl5pPr marL="1728033" indent="0">
              <a:buNone/>
              <a:defRPr sz="945"/>
            </a:lvl5pPr>
            <a:lvl6pPr marL="2160041" indent="0">
              <a:buNone/>
              <a:defRPr sz="945"/>
            </a:lvl6pPr>
            <a:lvl7pPr marL="2592050" indent="0">
              <a:buNone/>
              <a:defRPr sz="945"/>
            </a:lvl7pPr>
            <a:lvl8pPr marL="3024058" indent="0">
              <a:buNone/>
              <a:defRPr sz="945"/>
            </a:lvl8pPr>
            <a:lvl9pPr marL="3456066" indent="0">
              <a:buNone/>
              <a:defRPr sz="945"/>
            </a:lvl9pPr>
          </a:lstStyle>
          <a:p>
            <a:pPr lvl="0"/>
            <a:r>
              <a:rPr lang="en-US"/>
              <a:t>Click to edit Master text styles</a:t>
            </a:r>
          </a:p>
        </p:txBody>
      </p:sp>
      <p:sp>
        <p:nvSpPr>
          <p:cNvPr id="9" name="Date Placeholder 8"/>
          <p:cNvSpPr>
            <a:spLocks noGrp="1"/>
          </p:cNvSpPr>
          <p:nvPr>
            <p:ph type="dt" sz="half" idx="10"/>
          </p:nvPr>
        </p:nvSpPr>
        <p:spPr/>
        <p:txBody>
          <a:bodyPr/>
          <a:lstStyle/>
          <a:p>
            <a:r>
              <a:rPr lang="en-US"/>
              <a:t>March 2022</a:t>
            </a:r>
            <a:endParaRPr lang="en-US" dirty="0"/>
          </a:p>
        </p:txBody>
      </p:sp>
      <p:sp>
        <p:nvSpPr>
          <p:cNvPr id="10" name="Footer Placeholder 9"/>
          <p:cNvSpPr>
            <a:spLocks noGrp="1"/>
          </p:cNvSpPr>
          <p:nvPr>
            <p:ph type="ftr" sz="quarter" idx="11"/>
          </p:nvPr>
        </p:nvSpPr>
        <p:spPr>
          <a:xfrm>
            <a:off x="760353" y="5892639"/>
            <a:ext cx="4842533" cy="302408"/>
          </a:xfrm>
        </p:spPr>
        <p:txBody>
          <a:bodyPr/>
          <a:lstStyle>
            <a:lvl1pPr>
              <a:defRPr>
                <a:solidFill>
                  <a:srgbClr val="FFFFFF">
                    <a:alpha val="70000"/>
                  </a:srgbClr>
                </a:solidFill>
              </a:defRPr>
            </a:lvl1pPr>
          </a:lstStyle>
          <a:p>
            <a:r>
              <a:rPr lang="en-US"/>
              <a:t>March 2022</a:t>
            </a:r>
            <a:endParaRPr lang="en-US" dirty="0"/>
          </a:p>
        </p:txBody>
      </p:sp>
      <p:sp>
        <p:nvSpPr>
          <p:cNvPr id="11" name="Slide Number Placeholder 10"/>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170983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5760243"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763991" y="2120210"/>
            <a:ext cx="4247422" cy="1072130"/>
          </a:xfrm>
          <a:solidFill>
            <a:srgbClr val="FFFFFF"/>
          </a:solidFill>
          <a:ln>
            <a:solidFill>
              <a:srgbClr val="404040"/>
            </a:solidFill>
          </a:ln>
        </p:spPr>
        <p:txBody>
          <a:bodyPr anchor="ctr" anchorCtr="1">
            <a:noAutofit/>
          </a:bodyPr>
          <a:lstStyle>
            <a:lvl1pPr>
              <a:defRPr sz="2079">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760244" y="0"/>
            <a:ext cx="5766005" cy="6480175"/>
          </a:xfrm>
          <a:solidFill>
            <a:schemeClr val="bg1">
              <a:lumMod val="75000"/>
            </a:schemeClr>
          </a:solidFill>
        </p:spPr>
        <p:txBody>
          <a:bodyPr anchor="t"/>
          <a:lstStyle>
            <a:lvl1pPr marL="0" indent="0">
              <a:buNone/>
              <a:defRPr sz="3024">
                <a:solidFill>
                  <a:schemeClr val="bg1">
                    <a:lumMod val="85000"/>
                    <a:lumOff val="15000"/>
                  </a:schemeClr>
                </a:solidFill>
              </a:defRPr>
            </a:lvl1pPr>
            <a:lvl2pPr marL="432008" indent="0">
              <a:buNone/>
              <a:defRPr sz="2646"/>
            </a:lvl2pPr>
            <a:lvl3pPr marL="864017" indent="0">
              <a:buNone/>
              <a:defRPr sz="2268"/>
            </a:lvl3pPr>
            <a:lvl4pPr marL="1296025" indent="0">
              <a:buNone/>
              <a:defRPr sz="1890"/>
            </a:lvl4pPr>
            <a:lvl5pPr marL="1728033" indent="0">
              <a:buNone/>
              <a:defRPr sz="1890"/>
            </a:lvl5pPr>
            <a:lvl6pPr marL="2160041" indent="0">
              <a:buNone/>
              <a:defRPr sz="1890"/>
            </a:lvl6pPr>
            <a:lvl7pPr marL="2592050" indent="0">
              <a:buNone/>
              <a:defRPr sz="1890"/>
            </a:lvl7pPr>
            <a:lvl8pPr marL="3024058" indent="0">
              <a:buNone/>
              <a:defRPr sz="1890"/>
            </a:lvl8pPr>
            <a:lvl9pPr marL="3456066" indent="0">
              <a:buNone/>
              <a:defRPr sz="1890"/>
            </a:lvl9pPr>
          </a:lstStyle>
          <a:p>
            <a:r>
              <a:rPr lang="en-US"/>
              <a:t>Click icon to add picture</a:t>
            </a:r>
            <a:endParaRPr lang="en-US" dirty="0"/>
          </a:p>
        </p:txBody>
      </p:sp>
      <p:sp>
        <p:nvSpPr>
          <p:cNvPr id="4" name="Text Placeholder 3"/>
          <p:cNvSpPr>
            <a:spLocks noGrp="1"/>
          </p:cNvSpPr>
          <p:nvPr>
            <p:ph type="body" sz="half" idx="2"/>
          </p:nvPr>
        </p:nvSpPr>
        <p:spPr>
          <a:xfrm>
            <a:off x="1054125" y="3354344"/>
            <a:ext cx="3585752" cy="2073162"/>
          </a:xfrm>
        </p:spPr>
        <p:txBody>
          <a:bodyPr anchor="t" anchorCtr="1">
            <a:normAutofit/>
          </a:bodyPr>
          <a:lstStyle>
            <a:lvl1pPr marL="0" indent="0" algn="ctr">
              <a:buNone/>
              <a:defRPr sz="1417">
                <a:solidFill>
                  <a:srgbClr val="FFFFFF"/>
                </a:solidFill>
              </a:defRPr>
            </a:lvl1pPr>
            <a:lvl2pPr marL="432008" indent="0">
              <a:buNone/>
              <a:defRPr sz="1323"/>
            </a:lvl2pPr>
            <a:lvl3pPr marL="864017" indent="0">
              <a:buNone/>
              <a:defRPr sz="1134"/>
            </a:lvl3pPr>
            <a:lvl4pPr marL="1296025" indent="0">
              <a:buNone/>
              <a:defRPr sz="945"/>
            </a:lvl4pPr>
            <a:lvl5pPr marL="1728033" indent="0">
              <a:buNone/>
              <a:defRPr sz="945"/>
            </a:lvl5pPr>
            <a:lvl6pPr marL="2160041" indent="0">
              <a:buNone/>
              <a:defRPr sz="945"/>
            </a:lvl6pPr>
            <a:lvl7pPr marL="2592050" indent="0">
              <a:buNone/>
              <a:defRPr sz="945"/>
            </a:lvl7pPr>
            <a:lvl8pPr marL="3024058" indent="0">
              <a:buNone/>
              <a:defRPr sz="945"/>
            </a:lvl8pPr>
            <a:lvl9pPr marL="3456066" indent="0">
              <a:buNone/>
              <a:defRPr sz="945"/>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March 2022</a:t>
            </a:r>
            <a:endParaRPr lang="en-US" dirty="0"/>
          </a:p>
        </p:txBody>
      </p:sp>
      <p:sp>
        <p:nvSpPr>
          <p:cNvPr id="9" name="Footer Placeholder 8"/>
          <p:cNvSpPr>
            <a:spLocks noGrp="1"/>
          </p:cNvSpPr>
          <p:nvPr>
            <p:ph type="ftr" sz="quarter" idx="11"/>
          </p:nvPr>
        </p:nvSpPr>
        <p:spPr>
          <a:xfrm>
            <a:off x="760353" y="5892639"/>
            <a:ext cx="4842533" cy="302408"/>
          </a:xfrm>
        </p:spPr>
        <p:txBody>
          <a:bodyPr/>
          <a:lstStyle>
            <a:lvl1pPr>
              <a:defRPr>
                <a:solidFill>
                  <a:srgbClr val="FFFFFF">
                    <a:alpha val="70000"/>
                  </a:srgbClr>
                </a:solidFill>
              </a:defRPr>
            </a:lvl1pPr>
          </a:lstStyle>
          <a:p>
            <a:r>
              <a:rPr lang="en-US"/>
              <a:t>March 2022</a:t>
            </a:r>
            <a:endParaRPr lang="en-US" dirty="0"/>
          </a:p>
        </p:txBody>
      </p:sp>
      <p:sp>
        <p:nvSpPr>
          <p:cNvPr id="10" name="Slide Number Placeholder 9"/>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282905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108250" y="911545"/>
            <a:ext cx="7303989" cy="112323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108250" y="2492708"/>
            <a:ext cx="7303989" cy="29310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90640" y="5895103"/>
            <a:ext cx="2602075" cy="306120"/>
          </a:xfrm>
          <a:prstGeom prst="rect">
            <a:avLst/>
          </a:prstGeom>
        </p:spPr>
        <p:txBody>
          <a:bodyPr vert="horz" lIns="91440" tIns="45720" rIns="91440" bIns="45720" rtlCol="0" anchor="ctr"/>
          <a:lstStyle>
            <a:lvl1pPr algn="r">
              <a:defRPr sz="992" b="1">
                <a:solidFill>
                  <a:schemeClr val="tx1">
                    <a:alpha val="7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5" name="Footer Placeholder 4"/>
          <p:cNvSpPr>
            <a:spLocks noGrp="1"/>
          </p:cNvSpPr>
          <p:nvPr>
            <p:ph type="ftr" sz="quarter" idx="3"/>
          </p:nvPr>
        </p:nvSpPr>
        <p:spPr>
          <a:xfrm>
            <a:off x="1512064" y="5892639"/>
            <a:ext cx="5576163" cy="302408"/>
          </a:xfrm>
          <a:prstGeom prst="rect">
            <a:avLst/>
          </a:prstGeom>
        </p:spPr>
        <p:txBody>
          <a:bodyPr vert="horz" lIns="91440" tIns="45720" rIns="91440" bIns="45720" rtlCol="0" anchor="ctr"/>
          <a:lstStyle>
            <a:lvl1pPr algn="l">
              <a:defRPr sz="992">
                <a:solidFill>
                  <a:schemeClr val="tx1">
                    <a:alpha val="70000"/>
                  </a:schemeClr>
                </a:solidFill>
              </a:defRPr>
            </a:lvl1pPr>
          </a:lstStyle>
          <a:p>
            <a:r>
              <a:rPr lang="en-US"/>
              <a:t>March 2022</a:t>
            </a:r>
            <a:endParaRPr lang="en-US" dirty="0"/>
          </a:p>
        </p:txBody>
      </p:sp>
      <p:sp>
        <p:nvSpPr>
          <p:cNvPr id="6" name="Slide Number Placeholder 5"/>
          <p:cNvSpPr>
            <a:spLocks noGrp="1"/>
          </p:cNvSpPr>
          <p:nvPr>
            <p:ph type="sldNum" sz="quarter" idx="4"/>
          </p:nvPr>
        </p:nvSpPr>
        <p:spPr>
          <a:xfrm>
            <a:off x="10166341" y="5875359"/>
            <a:ext cx="345615" cy="345609"/>
          </a:xfrm>
          <a:prstGeom prst="ellipse">
            <a:avLst/>
          </a:prstGeom>
          <a:solidFill>
            <a:srgbClr val="1D1D1D">
              <a:alpha val="70000"/>
            </a:srgbClr>
          </a:solidFill>
        </p:spPr>
        <p:txBody>
          <a:bodyPr vert="horz" lIns="18288" tIns="45720" rIns="18288" bIns="45720" rtlCol="0" anchor="ctr">
            <a:noAutofit/>
          </a:bodyPr>
          <a:lstStyle>
            <a:lvl1pPr algn="ctr">
              <a:defRPr sz="1039" spc="0" baseline="0">
                <a:solidFill>
                  <a:srgbClr val="FFFFFF"/>
                </a:solidFill>
              </a:defRPr>
            </a:lvl1p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1021052816"/>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hf hdr="0" dt="0"/>
  <p:txStyles>
    <p:titleStyle>
      <a:lvl1pPr algn="ctr" defTabSz="864017" rtl="0" eaLnBrk="1" latinLnBrk="0" hangingPunct="1">
        <a:lnSpc>
          <a:spcPct val="90000"/>
        </a:lnSpc>
        <a:spcBef>
          <a:spcPct val="0"/>
        </a:spcBef>
        <a:buNone/>
        <a:defRPr sz="2646" kern="1200" cap="all" spc="189" baseline="0">
          <a:solidFill>
            <a:srgbClr val="262626"/>
          </a:solidFill>
          <a:latin typeface="+mj-lt"/>
          <a:ea typeface="+mj-ea"/>
          <a:cs typeface="+mj-cs"/>
        </a:defRPr>
      </a:lvl1pPr>
    </p:titleStyle>
    <p:bodyStyle>
      <a:lvl1pPr marL="216004" indent="-216004" algn="l" defTabSz="864017" rtl="0" eaLnBrk="1" latinLnBrk="0" hangingPunct="1">
        <a:lnSpc>
          <a:spcPct val="100000"/>
        </a:lnSpc>
        <a:spcBef>
          <a:spcPts val="945"/>
        </a:spcBef>
        <a:buClr>
          <a:schemeClr val="accent2"/>
        </a:buClr>
        <a:buFont typeface="Arial" panose="020B0604020202020204" pitchFamily="34" charset="0"/>
        <a:buChar char="•"/>
        <a:defRPr sz="1701" kern="1200">
          <a:solidFill>
            <a:schemeClr val="tx1">
              <a:lumMod val="85000"/>
              <a:lumOff val="15000"/>
            </a:schemeClr>
          </a:solidFill>
          <a:latin typeface="+mn-lt"/>
          <a:ea typeface="+mn-ea"/>
          <a:cs typeface="+mn-cs"/>
        </a:defRPr>
      </a:lvl1pPr>
      <a:lvl2pPr marL="432008"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lumMod val="85000"/>
              <a:lumOff val="15000"/>
            </a:schemeClr>
          </a:solidFill>
          <a:latin typeface="+mn-lt"/>
          <a:ea typeface="+mn-ea"/>
          <a:cs typeface="+mn-cs"/>
        </a:defRPr>
      </a:lvl2pPr>
      <a:lvl3pPr marL="648012"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lumMod val="85000"/>
              <a:lumOff val="15000"/>
            </a:schemeClr>
          </a:solidFill>
          <a:latin typeface="+mn-lt"/>
          <a:ea typeface="+mn-ea"/>
          <a:cs typeface="+mn-cs"/>
        </a:defRPr>
      </a:lvl3pPr>
      <a:lvl4pPr marL="864017"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lumMod val="85000"/>
              <a:lumOff val="15000"/>
            </a:schemeClr>
          </a:solidFill>
          <a:latin typeface="+mn-lt"/>
          <a:ea typeface="+mn-ea"/>
          <a:cs typeface="+mn-cs"/>
        </a:defRPr>
      </a:lvl4pPr>
      <a:lvl5pPr marL="1080021"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lumMod val="85000"/>
              <a:lumOff val="15000"/>
            </a:schemeClr>
          </a:solidFill>
          <a:latin typeface="+mn-lt"/>
          <a:ea typeface="+mn-ea"/>
          <a:cs typeface="+mn-cs"/>
        </a:defRPr>
      </a:lvl5pPr>
      <a:lvl6pPr marL="1240524"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solidFill>
          <a:latin typeface="+mn-lt"/>
          <a:ea typeface="+mn-ea"/>
          <a:cs typeface="+mn-cs"/>
        </a:defRPr>
      </a:lvl6pPr>
      <a:lvl7pPr marL="1402527"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solidFill>
          <a:latin typeface="+mn-lt"/>
          <a:ea typeface="+mn-ea"/>
          <a:cs typeface="+mn-cs"/>
        </a:defRPr>
      </a:lvl7pPr>
      <a:lvl8pPr marL="1566030"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baseline="0">
          <a:solidFill>
            <a:schemeClr val="tx1"/>
          </a:solidFill>
          <a:latin typeface="+mn-lt"/>
          <a:ea typeface="+mn-ea"/>
          <a:cs typeface="+mn-cs"/>
        </a:defRPr>
      </a:lvl8pPr>
      <a:lvl9pPr marL="1779034"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baseline="0">
          <a:solidFill>
            <a:schemeClr val="tx1"/>
          </a:solidFill>
          <a:latin typeface="+mn-lt"/>
          <a:ea typeface="+mn-ea"/>
          <a:cs typeface="+mn-cs"/>
        </a:defRPr>
      </a:lvl9pPr>
    </p:bodyStyle>
    <p:otherStyle>
      <a:defPPr>
        <a:defRPr lang="en-US"/>
      </a:defPPr>
      <a:lvl1pPr marL="0" algn="l" defTabSz="864017" rtl="0" eaLnBrk="1" latinLnBrk="0" hangingPunct="1">
        <a:defRPr sz="1701" kern="1200">
          <a:solidFill>
            <a:schemeClr val="tx1"/>
          </a:solidFill>
          <a:latin typeface="+mn-lt"/>
          <a:ea typeface="+mn-ea"/>
          <a:cs typeface="+mn-cs"/>
        </a:defRPr>
      </a:lvl1pPr>
      <a:lvl2pPr marL="432008" algn="l" defTabSz="864017" rtl="0" eaLnBrk="1" latinLnBrk="0" hangingPunct="1">
        <a:defRPr sz="1701" kern="1200">
          <a:solidFill>
            <a:schemeClr val="tx1"/>
          </a:solidFill>
          <a:latin typeface="+mn-lt"/>
          <a:ea typeface="+mn-ea"/>
          <a:cs typeface="+mn-cs"/>
        </a:defRPr>
      </a:lvl2pPr>
      <a:lvl3pPr marL="864017" algn="l" defTabSz="864017" rtl="0" eaLnBrk="1" latinLnBrk="0" hangingPunct="1">
        <a:defRPr sz="1701" kern="1200">
          <a:solidFill>
            <a:schemeClr val="tx1"/>
          </a:solidFill>
          <a:latin typeface="+mn-lt"/>
          <a:ea typeface="+mn-ea"/>
          <a:cs typeface="+mn-cs"/>
        </a:defRPr>
      </a:lvl3pPr>
      <a:lvl4pPr marL="1296025" algn="l" defTabSz="864017" rtl="0" eaLnBrk="1" latinLnBrk="0" hangingPunct="1">
        <a:defRPr sz="1701" kern="1200">
          <a:solidFill>
            <a:schemeClr val="tx1"/>
          </a:solidFill>
          <a:latin typeface="+mn-lt"/>
          <a:ea typeface="+mn-ea"/>
          <a:cs typeface="+mn-cs"/>
        </a:defRPr>
      </a:lvl4pPr>
      <a:lvl5pPr marL="1728033" algn="l" defTabSz="864017" rtl="0" eaLnBrk="1" latinLnBrk="0" hangingPunct="1">
        <a:defRPr sz="1701" kern="1200">
          <a:solidFill>
            <a:schemeClr val="tx1"/>
          </a:solidFill>
          <a:latin typeface="+mn-lt"/>
          <a:ea typeface="+mn-ea"/>
          <a:cs typeface="+mn-cs"/>
        </a:defRPr>
      </a:lvl5pPr>
      <a:lvl6pPr marL="2160041" algn="l" defTabSz="864017" rtl="0" eaLnBrk="1" latinLnBrk="0" hangingPunct="1">
        <a:defRPr sz="1701" kern="1200">
          <a:solidFill>
            <a:schemeClr val="tx1"/>
          </a:solidFill>
          <a:latin typeface="+mn-lt"/>
          <a:ea typeface="+mn-ea"/>
          <a:cs typeface="+mn-cs"/>
        </a:defRPr>
      </a:lvl6pPr>
      <a:lvl7pPr marL="2592050" algn="l" defTabSz="864017" rtl="0" eaLnBrk="1" latinLnBrk="0" hangingPunct="1">
        <a:defRPr sz="1701" kern="1200">
          <a:solidFill>
            <a:schemeClr val="tx1"/>
          </a:solidFill>
          <a:latin typeface="+mn-lt"/>
          <a:ea typeface="+mn-ea"/>
          <a:cs typeface="+mn-cs"/>
        </a:defRPr>
      </a:lvl7pPr>
      <a:lvl8pPr marL="3024058" algn="l" defTabSz="864017" rtl="0" eaLnBrk="1" latinLnBrk="0" hangingPunct="1">
        <a:defRPr sz="1701" kern="1200">
          <a:solidFill>
            <a:schemeClr val="tx1"/>
          </a:solidFill>
          <a:latin typeface="+mn-lt"/>
          <a:ea typeface="+mn-ea"/>
          <a:cs typeface="+mn-cs"/>
        </a:defRPr>
      </a:lvl8pPr>
      <a:lvl9pPr marL="3456066" algn="l" defTabSz="864017" rtl="0" eaLnBrk="1" latinLnBrk="0" hangingPunct="1">
        <a:defRPr sz="1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7636" y="2664023"/>
            <a:ext cx="10369152" cy="2016224"/>
          </a:xfrm>
        </p:spPr>
        <p:txBody>
          <a:bodyPr>
            <a:normAutofit fontScale="90000"/>
          </a:bodyPr>
          <a:lstStyle/>
          <a:p>
            <a:pPr defTabSz="914400" fontAlgn="auto">
              <a:spcBef>
                <a:spcPts val="0"/>
              </a:spcBef>
              <a:spcAft>
                <a:spcPts val="0"/>
              </a:spcAft>
              <a:defRPr/>
            </a:pPr>
            <a:r>
              <a:rPr lang="en-GB" sz="3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Modernization and Internationalisation of Iranian HEIs via collaborative TEL-based curriculum development in engineering and STEM</a:t>
            </a:r>
            <a:endParaRPr lang="en-US" sz="3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 name="Picture 2" descr="Logo&#10;&#10;Description automatically generated">
            <a:extLst>
              <a:ext uri="{FF2B5EF4-FFF2-40B4-BE49-F238E27FC236}">
                <a16:creationId xmlns:a16="http://schemas.microsoft.com/office/drawing/2014/main" id="{FA4BBD5B-20DF-440D-8689-507DF2B8CB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7939" y="340545"/>
            <a:ext cx="1224136" cy="1591377"/>
          </a:xfrm>
          <a:prstGeom prst="rect">
            <a:avLst/>
          </a:prstGeom>
        </p:spPr>
      </p:pic>
      <p:sp>
        <p:nvSpPr>
          <p:cNvPr id="4" name="TextBox 3">
            <a:extLst>
              <a:ext uri="{FF2B5EF4-FFF2-40B4-BE49-F238E27FC236}">
                <a16:creationId xmlns:a16="http://schemas.microsoft.com/office/drawing/2014/main" id="{F4C3216F-AC6C-4646-8B04-54DA129D96E1}"/>
              </a:ext>
            </a:extLst>
          </p:cNvPr>
          <p:cNvSpPr txBox="1"/>
          <p:nvPr/>
        </p:nvSpPr>
        <p:spPr>
          <a:xfrm>
            <a:off x="7455781" y="1924779"/>
            <a:ext cx="4068452" cy="523220"/>
          </a:xfrm>
          <a:prstGeom prst="rect">
            <a:avLst/>
          </a:prstGeom>
          <a:noFill/>
        </p:spPr>
        <p:txBody>
          <a:bodyPr wrap="square" rtlCol="0">
            <a:spAutoFit/>
          </a:bodyPr>
          <a:lstStyle/>
          <a:p>
            <a:pPr algn="ctr"/>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FACULTY OF SOCIAL SCIENCE</a:t>
            </a:r>
          </a:p>
          <a:p>
            <a:pPr algn="ctr"/>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INDUSTRIAL MANAGEMENT DEPARTMENT</a:t>
            </a:r>
          </a:p>
        </p:txBody>
      </p:sp>
      <p:pic>
        <p:nvPicPr>
          <p:cNvPr id="6" name="Immagine 14">
            <a:extLst>
              <a:ext uri="{FF2B5EF4-FFF2-40B4-BE49-F238E27FC236}">
                <a16:creationId xmlns:a16="http://schemas.microsoft.com/office/drawing/2014/main" id="{CF02FD34-96EE-43A8-8B94-5E9BC7F69CD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676" y="503783"/>
            <a:ext cx="2281983" cy="1043360"/>
          </a:xfrm>
          <a:prstGeom prst="rect">
            <a:avLst/>
          </a:prstGeom>
        </p:spPr>
      </p:pic>
      <p:sp>
        <p:nvSpPr>
          <p:cNvPr id="2" name="TextBox 1">
            <a:extLst>
              <a:ext uri="{FF2B5EF4-FFF2-40B4-BE49-F238E27FC236}">
                <a16:creationId xmlns:a16="http://schemas.microsoft.com/office/drawing/2014/main" id="{BA0ED39B-77FE-4368-80EA-6CCA4E1FE5CA}"/>
              </a:ext>
            </a:extLst>
          </p:cNvPr>
          <p:cNvSpPr txBox="1"/>
          <p:nvPr/>
        </p:nvSpPr>
        <p:spPr>
          <a:xfrm>
            <a:off x="3311972" y="4781464"/>
            <a:ext cx="4032448" cy="1323439"/>
          </a:xfrm>
          <a:prstGeom prst="rect">
            <a:avLst/>
          </a:prstGeom>
          <a:noFill/>
        </p:spPr>
        <p:txBody>
          <a:bodyPr wrap="square" rtlCol="0">
            <a:spAutoFit/>
          </a:bodyPr>
          <a:lstStyle/>
          <a:p>
            <a:pPr algn="ctr"/>
            <a:r>
              <a:rPr lang="en-US" sz="2000" b="1" dirty="0">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Mohsen </a:t>
            </a:r>
            <a:r>
              <a:rPr lang="en-US" sz="2000" b="1" dirty="0" err="1">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Alvandi</a:t>
            </a:r>
            <a:endParaRPr lang="en-US" sz="2000" b="1" dirty="0">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000" b="1" dirty="0">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Assistant Professor</a:t>
            </a:r>
          </a:p>
          <a:p>
            <a:pPr algn="ctr"/>
            <a:r>
              <a:rPr lang="en-US" sz="2000" b="1" dirty="0">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Industrial Management Dept.</a:t>
            </a:r>
          </a:p>
          <a:p>
            <a:pPr algn="ctr"/>
            <a:r>
              <a:rPr lang="en-US" sz="2000" b="1" dirty="0">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March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284996" y="1765877"/>
            <a:ext cx="8950489" cy="3511048"/>
          </a:xfrm>
          <a:solidFill>
            <a:schemeClr val="bg1"/>
          </a:solidFill>
        </p:spPr>
        <p:txBody>
          <a:bodyPr>
            <a:normAutofit/>
          </a:bodyPr>
          <a:lstStyle/>
          <a:p>
            <a:pPr marL="0" indent="0">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FF0000"/>
                </a:solidFill>
                <a:effectLst/>
                <a:latin typeface="EuropeanPiStd-3"/>
                <a:ea typeface="Calibri" panose="020F0502020204030204" pitchFamily="34" charset="0"/>
                <a:cs typeface="EuropeanPiStd-3"/>
              </a:rPr>
              <a:t>_ </a:t>
            </a:r>
            <a:r>
              <a:rPr lang="en-US" sz="1800" b="1" dirty="0">
                <a:solidFill>
                  <a:srgbClr val="00801A"/>
                </a:solidFill>
                <a:effectLst/>
                <a:latin typeface="AgilitaLTPro-Bold"/>
                <a:ea typeface="Calibri" panose="020F0502020204030204" pitchFamily="34" charset="0"/>
                <a:cs typeface="AgilitaLTPro-Bold"/>
              </a:rPr>
              <a:t>Supply chain management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This describes how operations relate to each other in the context of a wider network of suppliers and customers, and how these relationships can be managed.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FF0000"/>
                </a:solidFill>
                <a:effectLst/>
                <a:latin typeface="EuropeanPiStd-3"/>
                <a:ea typeface="Calibri" panose="020F0502020204030204" pitchFamily="34" charset="0"/>
                <a:cs typeface="EuropeanPiStd-3"/>
              </a:rPr>
              <a:t>_</a:t>
            </a:r>
            <a:r>
              <a:rPr lang="en-US" sz="1800" b="1" dirty="0">
                <a:solidFill>
                  <a:srgbClr val="00801A"/>
                </a:solidFill>
                <a:effectLst/>
                <a:latin typeface="AgilitaLTPro-Bold"/>
                <a:ea typeface="Calibri" panose="020F0502020204030204" pitchFamily="34" charset="0"/>
                <a:cs typeface="AgilitaLTPro-Bold"/>
              </a:rPr>
              <a:t>Inventory management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This looks at how transformed resources accumulate as inventories as they flow through processes, operations or supply networks.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8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8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90000"/>
              </a:lnSpc>
              <a:buNone/>
            </a:pPr>
            <a:endParaRPr lang="it-IT" altLang="it-IT" sz="1300" dirty="0">
              <a:solidFill>
                <a:srgbClr val="404040"/>
              </a:solidFill>
            </a:endParaRPr>
          </a:p>
        </p:txBody>
      </p:sp>
      <p:sp>
        <p:nvSpPr>
          <p:cNvPr id="14338" name="Rectangle 2"/>
          <p:cNvSpPr>
            <a:spLocks noGrp="1" noChangeArrowheads="1"/>
          </p:cNvSpPr>
          <p:nvPr>
            <p:ph type="title"/>
          </p:nvPr>
        </p:nvSpPr>
        <p:spPr>
          <a:xfrm>
            <a:off x="2108248" y="884478"/>
            <a:ext cx="7303989" cy="1123231"/>
          </a:xfrm>
          <a:solidFill>
            <a:srgbClr val="FFFFFF"/>
          </a:solidFill>
        </p:spPr>
        <p:txBody>
          <a:bodyPr>
            <a:normAutofit/>
          </a:bodyPr>
          <a:lstStyle/>
          <a:p>
            <a:r>
              <a:rPr lang="en-GB" sz="2000" b="1" kern="1200">
                <a:solidFill>
                  <a:srgbClr val="000000"/>
                </a:solidFill>
                <a:effectLst/>
                <a:latin typeface="Tahoma" panose="020B0604030504040204" pitchFamily="34" charset="0"/>
                <a:ea typeface="+mj-ea"/>
                <a:cs typeface="+mj-cs"/>
              </a:rPr>
              <a:t>Topic 3</a:t>
            </a:r>
            <a:br>
              <a:rPr lang="en-US" sz="2000">
                <a:effectLst/>
                <a:latin typeface="Calibri" panose="020F0502020204030204" pitchFamily="34" charset="0"/>
                <a:ea typeface="Calibri" panose="020F0502020204030204" pitchFamily="34" charset="0"/>
                <a:cs typeface="Arial" panose="020B0604020202020204" pitchFamily="34" charset="0"/>
              </a:rPr>
            </a:br>
            <a:r>
              <a:rPr lang="en-US" sz="2000">
                <a:solidFill>
                  <a:srgbClr val="00801A"/>
                </a:solidFill>
                <a:effectLst/>
                <a:latin typeface="AgilitaLTPro-Medium"/>
                <a:ea typeface="Calibri" panose="020F0502020204030204" pitchFamily="34" charset="0"/>
                <a:cs typeface="AgilitaLTPro-Medium"/>
              </a:rPr>
              <a:t>DELIVER</a:t>
            </a:r>
            <a:endParaRPr lang="en-GB" altLang="it-IT"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10</a:t>
            </a:fld>
            <a:endParaRPr lang="it-IT" altLang="it-IT"/>
          </a:p>
        </p:txBody>
      </p:sp>
      <p:sp>
        <p:nvSpPr>
          <p:cNvPr id="2" name="Footer Placeholder 1">
            <a:extLst>
              <a:ext uri="{FF2B5EF4-FFF2-40B4-BE49-F238E27FC236}">
                <a16:creationId xmlns:a16="http://schemas.microsoft.com/office/drawing/2014/main" id="{F7FFDEF8-F2CB-433E-801C-C4EF6BEB383E}"/>
              </a:ext>
            </a:extLst>
          </p:cNvPr>
          <p:cNvSpPr>
            <a:spLocks noGrp="1"/>
          </p:cNvSpPr>
          <p:nvPr>
            <p:ph type="ftr" sz="quarter" idx="11"/>
          </p:nvPr>
        </p:nvSpPr>
        <p:spPr/>
        <p:txBody>
          <a:bodyPr/>
          <a:lstStyle/>
          <a:p>
            <a:r>
              <a:rPr lang="en-US"/>
              <a:t>March 2022</a:t>
            </a:r>
            <a:endParaRPr lang="en-US" dirty="0"/>
          </a:p>
        </p:txBody>
      </p:sp>
      <p:sp>
        <p:nvSpPr>
          <p:cNvPr id="3" name="Rectangle 2">
            <a:extLst>
              <a:ext uri="{FF2B5EF4-FFF2-40B4-BE49-F238E27FC236}">
                <a16:creationId xmlns:a16="http://schemas.microsoft.com/office/drawing/2014/main" id="{AD6737B9-3EEA-EB4E-880E-B7712BF59412}"/>
              </a:ext>
            </a:extLst>
          </p:cNvPr>
          <p:cNvSpPr/>
          <p:nvPr/>
        </p:nvSpPr>
        <p:spPr>
          <a:xfrm>
            <a:off x="1100885" y="1575165"/>
            <a:ext cx="9318713" cy="389247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454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244148" y="1713721"/>
            <a:ext cx="9032185" cy="3615359"/>
          </a:xfrm>
          <a:solidFill>
            <a:schemeClr val="bg1"/>
          </a:solidFill>
        </p:spPr>
        <p:txBody>
          <a:bodyPr>
            <a:normAutofit/>
          </a:bodyPr>
          <a:lstStyle/>
          <a:p>
            <a:pPr marL="0" indent="0">
              <a:buNone/>
            </a:pP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8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8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90000"/>
              </a:lnSpc>
              <a:buNone/>
            </a:pPr>
            <a:endParaRPr lang="it-IT" altLang="it-IT" sz="1300">
              <a:solidFill>
                <a:srgbClr val="404040"/>
              </a:solidFill>
            </a:endParaRPr>
          </a:p>
        </p:txBody>
      </p:sp>
      <p:sp>
        <p:nvSpPr>
          <p:cNvPr id="14338" name="Rectangle 2"/>
          <p:cNvSpPr>
            <a:spLocks noGrp="1" noChangeArrowheads="1"/>
          </p:cNvSpPr>
          <p:nvPr>
            <p:ph type="title"/>
          </p:nvPr>
        </p:nvSpPr>
        <p:spPr>
          <a:xfrm>
            <a:off x="2108248" y="884478"/>
            <a:ext cx="7303989" cy="1123231"/>
          </a:xfrm>
          <a:solidFill>
            <a:srgbClr val="FFFFFF"/>
          </a:solidFill>
        </p:spPr>
        <p:txBody>
          <a:bodyPr>
            <a:normAutofit/>
          </a:bodyPr>
          <a:lstStyle/>
          <a:p>
            <a:r>
              <a:rPr lang="en-GB" sz="2000" b="1" kern="1200">
                <a:solidFill>
                  <a:srgbClr val="000000"/>
                </a:solidFill>
                <a:effectLst/>
                <a:latin typeface="Tahoma" panose="020B0604030504040204" pitchFamily="34" charset="0"/>
                <a:ea typeface="+mj-ea"/>
                <a:cs typeface="+mj-cs"/>
              </a:rPr>
              <a:t>Topic 3</a:t>
            </a:r>
            <a:br>
              <a:rPr lang="en-US" sz="2000">
                <a:effectLst/>
                <a:latin typeface="Calibri" panose="020F0502020204030204" pitchFamily="34" charset="0"/>
                <a:ea typeface="Calibri" panose="020F0502020204030204" pitchFamily="34" charset="0"/>
                <a:cs typeface="Arial" panose="020B0604020202020204" pitchFamily="34" charset="0"/>
              </a:rPr>
            </a:br>
            <a:r>
              <a:rPr lang="en-US" sz="2000">
                <a:solidFill>
                  <a:srgbClr val="00801A"/>
                </a:solidFill>
                <a:effectLst/>
                <a:latin typeface="AgilitaLTPro-Medium"/>
                <a:ea typeface="Calibri" panose="020F0502020204030204" pitchFamily="34" charset="0"/>
                <a:cs typeface="AgilitaLTPro-Medium"/>
              </a:rPr>
              <a:t>DELIVER</a:t>
            </a:r>
            <a:endParaRPr lang="en-GB" altLang="it-IT"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11</a:t>
            </a:fld>
            <a:endParaRPr lang="it-IT" altLang="it-IT"/>
          </a:p>
        </p:txBody>
      </p:sp>
      <p:sp>
        <p:nvSpPr>
          <p:cNvPr id="2" name="Footer Placeholder 1">
            <a:extLst>
              <a:ext uri="{FF2B5EF4-FFF2-40B4-BE49-F238E27FC236}">
                <a16:creationId xmlns:a16="http://schemas.microsoft.com/office/drawing/2014/main" id="{F7FFDEF8-F2CB-433E-801C-C4EF6BEB383E}"/>
              </a:ext>
            </a:extLst>
          </p:cNvPr>
          <p:cNvSpPr>
            <a:spLocks noGrp="1"/>
          </p:cNvSpPr>
          <p:nvPr>
            <p:ph type="ftr" sz="quarter" idx="11"/>
          </p:nvPr>
        </p:nvSpPr>
        <p:spPr/>
        <p:txBody>
          <a:bodyPr/>
          <a:lstStyle/>
          <a:p>
            <a:r>
              <a:rPr lang="en-US"/>
              <a:t>March 2022</a:t>
            </a:r>
            <a:endParaRPr lang="en-US" dirty="0"/>
          </a:p>
        </p:txBody>
      </p:sp>
      <p:sp>
        <p:nvSpPr>
          <p:cNvPr id="3" name="TextBox 2">
            <a:extLst>
              <a:ext uri="{FF2B5EF4-FFF2-40B4-BE49-F238E27FC236}">
                <a16:creationId xmlns:a16="http://schemas.microsoft.com/office/drawing/2014/main" id="{3F6D48C3-F51B-5745-9CEA-31D1B86A414C}"/>
              </a:ext>
            </a:extLst>
          </p:cNvPr>
          <p:cNvSpPr txBox="1"/>
          <p:nvPr/>
        </p:nvSpPr>
        <p:spPr>
          <a:xfrm>
            <a:off x="1244148" y="2146265"/>
            <a:ext cx="8932650" cy="2031325"/>
          </a:xfrm>
          <a:prstGeom prst="rect">
            <a:avLst/>
          </a:prstGeom>
          <a:noFill/>
        </p:spPr>
        <p:txBody>
          <a:bodyPr wrap="square">
            <a:spAutoFit/>
          </a:bodyPr>
          <a:lstStyle/>
          <a:p>
            <a:pPr marL="0" indent="0">
              <a:buNone/>
            </a:pPr>
            <a:r>
              <a:rPr lang="en-US" sz="1800" dirty="0">
                <a:solidFill>
                  <a:srgbClr val="FF0000"/>
                </a:solidFill>
                <a:effectLst/>
                <a:latin typeface="EuropeanPiStd-3"/>
                <a:ea typeface="Calibri" panose="020F0502020204030204" pitchFamily="34" charset="0"/>
                <a:cs typeface="EuropeanPiStd-3"/>
              </a:rPr>
              <a:t>_</a:t>
            </a:r>
            <a:r>
              <a:rPr lang="en-US" sz="1800" b="1" dirty="0">
                <a:solidFill>
                  <a:srgbClr val="00801A"/>
                </a:solidFill>
                <a:effectLst/>
                <a:latin typeface="AgilitaLTPro-Bold"/>
                <a:ea typeface="Calibri" panose="020F0502020204030204" pitchFamily="34" charset="0"/>
                <a:cs typeface="AgilitaLTPro-Bold"/>
              </a:rPr>
              <a:t>Planning and control systems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This describes how systems are needed to manage the very large amounts of information required to plan and control operations, and how enterprise resources planning (ERP) is used to do this.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FF0000"/>
                </a:solidFill>
                <a:effectLst/>
                <a:latin typeface="EuropeanPiStd-3"/>
                <a:ea typeface="Calibri" panose="020F0502020204030204" pitchFamily="34" charset="0"/>
                <a:cs typeface="EuropeanPiStd-3"/>
              </a:rPr>
              <a:t>_</a:t>
            </a:r>
            <a:r>
              <a:rPr lang="en-US" sz="1800" b="1" dirty="0">
                <a:solidFill>
                  <a:srgbClr val="00801A"/>
                </a:solidFill>
                <a:effectLst/>
                <a:latin typeface="AgilitaLTPro-Bold"/>
                <a:ea typeface="Calibri" panose="020F0502020204030204" pitchFamily="34" charset="0"/>
                <a:cs typeface="AgilitaLTPro-Bold"/>
              </a:rPr>
              <a:t>Lean operations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This explains the concepts that underlie one of the most influential sets of ideas to impact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operations management.</a:t>
            </a:r>
            <a:endParaRPr lang="en-US" dirty="0"/>
          </a:p>
        </p:txBody>
      </p:sp>
      <p:sp>
        <p:nvSpPr>
          <p:cNvPr id="5" name="Rectangle 4">
            <a:extLst>
              <a:ext uri="{FF2B5EF4-FFF2-40B4-BE49-F238E27FC236}">
                <a16:creationId xmlns:a16="http://schemas.microsoft.com/office/drawing/2014/main" id="{6FADAB8E-5376-D744-BBEC-F470B3154CF9}"/>
              </a:ext>
            </a:extLst>
          </p:cNvPr>
          <p:cNvSpPr/>
          <p:nvPr/>
        </p:nvSpPr>
        <p:spPr>
          <a:xfrm>
            <a:off x="1100885" y="1575165"/>
            <a:ext cx="9318713" cy="389247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2847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242680" y="1742021"/>
            <a:ext cx="9035126" cy="3558762"/>
          </a:xfrm>
          <a:solidFill>
            <a:schemeClr val="bg1"/>
          </a:solidFill>
        </p:spPr>
        <p:txBody>
          <a:bodyPr>
            <a:normAutofit lnSpcReduction="10000"/>
          </a:bodyPr>
          <a:lstStyle/>
          <a:p>
            <a:pPr marL="0" indent="0">
              <a:buNone/>
            </a:pPr>
            <a:endParaRPr lang="en-US" sz="2400" dirty="0">
              <a:solidFill>
                <a:srgbClr val="FF0000"/>
              </a:solidFill>
              <a:effectLst/>
              <a:latin typeface="EuropeanPiStd-3"/>
              <a:ea typeface="Calibri" panose="020F0502020204030204" pitchFamily="34" charset="0"/>
              <a:cs typeface="EuropeanPiStd-3"/>
            </a:endParaRPr>
          </a:p>
          <a:p>
            <a:pPr marL="0" indent="0">
              <a:buNone/>
            </a:pPr>
            <a:r>
              <a:rPr lang="en-US" sz="2400" dirty="0">
                <a:solidFill>
                  <a:srgbClr val="FF0000"/>
                </a:solidFill>
                <a:effectLst/>
                <a:latin typeface="EuropeanPiStd-3"/>
                <a:ea typeface="Calibri" panose="020F0502020204030204" pitchFamily="34" charset="0"/>
                <a:cs typeface="EuropeanPiStd-3"/>
              </a:rPr>
              <a:t>_ </a:t>
            </a:r>
            <a:r>
              <a:rPr lang="en-US" sz="1800" dirty="0">
                <a:solidFill>
                  <a:srgbClr val="40330D"/>
                </a:solidFill>
                <a:effectLst/>
                <a:latin typeface="AgilitaLTPro-Medium"/>
                <a:ea typeface="Calibri" panose="020F0502020204030204" pitchFamily="34" charset="0"/>
                <a:cs typeface="AgilitaLTPro-Medium"/>
              </a:rPr>
              <a:t>E</a:t>
            </a:r>
            <a:r>
              <a:rPr lang="en-US" sz="1800" dirty="0">
                <a:solidFill>
                  <a:srgbClr val="000000"/>
                </a:solidFill>
                <a:effectLst/>
                <a:latin typeface="AgilitaLTPro-Medium"/>
                <a:ea typeface="Calibri" panose="020F0502020204030204" pitchFamily="34" charset="0"/>
                <a:cs typeface="AgilitaLTPro-Medium"/>
              </a:rPr>
              <a:t>ven when an operation’s direction is set, its design finalized and its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Medium"/>
                <a:ea typeface="Calibri" panose="020F0502020204030204" pitchFamily="34" charset="0"/>
                <a:cs typeface="AgilitaLTPro-Medium"/>
              </a:rPr>
              <a:t>deliveries planned and controlled, the operations manager’s task is not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Medium"/>
                <a:ea typeface="Calibri" panose="020F0502020204030204" pitchFamily="34" charset="0"/>
                <a:cs typeface="AgilitaLTPro-Medium"/>
              </a:rPr>
              <a:t>finished. Even the best operation will need to improve and develop, partly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Medium"/>
                <a:ea typeface="Calibri" panose="020F0502020204030204" pitchFamily="34" charset="0"/>
                <a:cs typeface="AgilitaLTPro-Medium"/>
              </a:rPr>
              <a:t>because customers’ expectations are likely to be rising, and partly because the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Medium"/>
                <a:ea typeface="Calibri" panose="020F0502020204030204" pitchFamily="34" charset="0"/>
                <a:cs typeface="AgilitaLTPro-Medium"/>
              </a:rPr>
              <a:t>operation’s competitors will also be improving. This part of the book looks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Medium"/>
                <a:ea typeface="Calibri" panose="020F0502020204030204" pitchFamily="34" charset="0"/>
                <a:cs typeface="AgilitaLTPro-Medium"/>
              </a:rPr>
              <a:t>four key issues for operation development. The chapters in this part are: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FF0000"/>
                </a:solidFill>
                <a:effectLst/>
                <a:latin typeface="EuropeanPiStd-3"/>
                <a:ea typeface="Calibri" panose="020F0502020204030204" pitchFamily="34" charset="0"/>
                <a:cs typeface="EuropeanPiStd-3"/>
              </a:rPr>
              <a:t>_ </a:t>
            </a:r>
            <a:r>
              <a:rPr lang="en-US" sz="1800" b="1" dirty="0">
                <a:solidFill>
                  <a:srgbClr val="40330D"/>
                </a:solidFill>
                <a:effectLst/>
                <a:latin typeface="AgilitaLTPro-Bold"/>
                <a:ea typeface="Calibri" panose="020F0502020204030204" pitchFamily="34" charset="0"/>
                <a:cs typeface="AgilitaLTPro-Bold"/>
              </a:rPr>
              <a:t>Operations improvement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This examines how managers can make their operation perform better through the use of the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90000"/>
              </a:lnSpc>
              <a:buNone/>
            </a:pPr>
            <a:endParaRPr lang="it-IT" altLang="it-IT" sz="1300" dirty="0">
              <a:solidFill>
                <a:srgbClr val="404040"/>
              </a:solidFill>
            </a:endParaRPr>
          </a:p>
        </p:txBody>
      </p:sp>
      <p:sp>
        <p:nvSpPr>
          <p:cNvPr id="14338" name="Rectangle 2"/>
          <p:cNvSpPr>
            <a:spLocks noGrp="1" noChangeArrowheads="1"/>
          </p:cNvSpPr>
          <p:nvPr>
            <p:ph type="title"/>
          </p:nvPr>
        </p:nvSpPr>
        <p:spPr>
          <a:xfrm>
            <a:off x="2108248" y="884478"/>
            <a:ext cx="7303989" cy="1123231"/>
          </a:xfrm>
          <a:solidFill>
            <a:srgbClr val="FFFFFF"/>
          </a:solidFill>
        </p:spPr>
        <p:txBody>
          <a:bodyPr>
            <a:normAutofit/>
          </a:bodyPr>
          <a:lstStyle/>
          <a:p>
            <a:r>
              <a:rPr lang="en-GB" sz="2000" b="1" kern="1200">
                <a:solidFill>
                  <a:srgbClr val="000000"/>
                </a:solidFill>
                <a:effectLst/>
                <a:latin typeface="Tahoma" panose="020B0604030504040204" pitchFamily="34" charset="0"/>
                <a:ea typeface="+mj-ea"/>
                <a:cs typeface="+mj-cs"/>
              </a:rPr>
              <a:t>Topic 4</a:t>
            </a:r>
            <a:br>
              <a:rPr lang="en-US" sz="2000">
                <a:effectLst/>
                <a:latin typeface="Calibri" panose="020F0502020204030204" pitchFamily="34" charset="0"/>
                <a:ea typeface="Calibri" panose="020F0502020204030204" pitchFamily="34" charset="0"/>
                <a:cs typeface="Arial" panose="020B0604020202020204" pitchFamily="34" charset="0"/>
              </a:rPr>
            </a:br>
            <a:r>
              <a:rPr lang="en-US" sz="2000">
                <a:solidFill>
                  <a:srgbClr val="40330D"/>
                </a:solidFill>
                <a:effectLst/>
                <a:latin typeface="AgilitaLTPro-Medium"/>
                <a:ea typeface="Calibri" panose="020F0502020204030204" pitchFamily="34" charset="0"/>
                <a:cs typeface="AgilitaLTPro-Medium"/>
              </a:rPr>
              <a:t>DEVELOPMENT</a:t>
            </a:r>
            <a:endParaRPr lang="en-GB" altLang="it-IT"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12</a:t>
            </a:fld>
            <a:endParaRPr lang="it-IT" altLang="it-IT"/>
          </a:p>
        </p:txBody>
      </p:sp>
      <p:sp>
        <p:nvSpPr>
          <p:cNvPr id="2" name="Footer Placeholder 1">
            <a:extLst>
              <a:ext uri="{FF2B5EF4-FFF2-40B4-BE49-F238E27FC236}">
                <a16:creationId xmlns:a16="http://schemas.microsoft.com/office/drawing/2014/main" id="{F7FFDEF8-F2CB-433E-801C-C4EF6BEB383E}"/>
              </a:ext>
            </a:extLst>
          </p:cNvPr>
          <p:cNvSpPr>
            <a:spLocks noGrp="1"/>
          </p:cNvSpPr>
          <p:nvPr>
            <p:ph type="ftr" sz="quarter" idx="11"/>
          </p:nvPr>
        </p:nvSpPr>
        <p:spPr/>
        <p:txBody>
          <a:bodyPr/>
          <a:lstStyle/>
          <a:p>
            <a:r>
              <a:rPr lang="en-US"/>
              <a:t>March 2022</a:t>
            </a:r>
            <a:endParaRPr lang="en-US" dirty="0"/>
          </a:p>
        </p:txBody>
      </p:sp>
      <p:sp>
        <p:nvSpPr>
          <p:cNvPr id="5" name="Rectangle 4">
            <a:extLst>
              <a:ext uri="{FF2B5EF4-FFF2-40B4-BE49-F238E27FC236}">
                <a16:creationId xmlns:a16="http://schemas.microsoft.com/office/drawing/2014/main" id="{6E94023E-0193-3642-A7F4-D1180E023691}"/>
              </a:ext>
            </a:extLst>
          </p:cNvPr>
          <p:cNvSpPr/>
          <p:nvPr/>
        </p:nvSpPr>
        <p:spPr>
          <a:xfrm>
            <a:off x="1100885" y="1575165"/>
            <a:ext cx="9318713" cy="389247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4005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033087" y="1709376"/>
            <a:ext cx="9454310" cy="3893810"/>
          </a:xfrm>
          <a:solidFill>
            <a:schemeClr val="bg1"/>
          </a:solidFill>
        </p:spPr>
        <p:txBody>
          <a:bodyPr>
            <a:normAutofit fontScale="40000" lnSpcReduction="20000"/>
          </a:bodyPr>
          <a:lstStyle/>
          <a:p>
            <a:pPr marL="0" indent="0">
              <a:buNone/>
            </a:pPr>
            <a:endParaRPr lang="en-US" sz="2400">
              <a:solidFill>
                <a:srgbClr val="000000"/>
              </a:solidFill>
              <a:effectLst/>
              <a:latin typeface="AgilitaLTPro-Light"/>
              <a:ea typeface="Calibri" panose="020F0502020204030204" pitchFamily="34" charset="0"/>
              <a:cs typeface="AgilitaLTPro-Light"/>
            </a:endParaRPr>
          </a:p>
          <a:p>
            <a:pPr marL="0" indent="0">
              <a:buNone/>
            </a:pPr>
            <a:r>
              <a:rPr lang="en-US" sz="4500">
                <a:solidFill>
                  <a:srgbClr val="000000"/>
                </a:solidFill>
                <a:effectLst/>
                <a:latin typeface="AgilitaLTPro-Light"/>
                <a:ea typeface="Calibri" panose="020F0502020204030204" pitchFamily="34" charset="0"/>
                <a:cs typeface="AgilitaLTPro-Light"/>
              </a:rPr>
              <a:t>many elements of new (and not so new) improvement approaches.</a:t>
            </a:r>
            <a:endParaRPr lang="en-US" sz="45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4500">
                <a:solidFill>
                  <a:srgbClr val="FF0000"/>
                </a:solidFill>
                <a:effectLst/>
                <a:latin typeface="EuropeanPiStd-3"/>
                <a:ea typeface="Calibri" panose="020F0502020204030204" pitchFamily="34" charset="0"/>
                <a:cs typeface="EuropeanPiStd-3"/>
              </a:rPr>
              <a:t>_</a:t>
            </a:r>
            <a:r>
              <a:rPr lang="en-US" sz="4500" b="1">
                <a:solidFill>
                  <a:srgbClr val="40330D"/>
                </a:solidFill>
                <a:effectLst/>
                <a:latin typeface="AgilitaLTPro-Bold"/>
                <a:ea typeface="Calibri" panose="020F0502020204030204" pitchFamily="34" charset="0"/>
                <a:cs typeface="AgilitaLTPro-Bold"/>
              </a:rPr>
              <a:t>Quality management</a:t>
            </a:r>
            <a:endParaRPr lang="en-US" sz="45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4500">
                <a:solidFill>
                  <a:srgbClr val="000000"/>
                </a:solidFill>
                <a:effectLst/>
                <a:latin typeface="AgilitaLTPro-Light"/>
                <a:ea typeface="Calibri" panose="020F0502020204030204" pitchFamily="34" charset="0"/>
                <a:cs typeface="AgilitaLTPro-Light"/>
              </a:rPr>
              <a:t>This identifies some of the ideas of quality management and how they can be used to facilitate</a:t>
            </a:r>
            <a:endParaRPr lang="en-US" sz="45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4500">
                <a:solidFill>
                  <a:srgbClr val="000000"/>
                </a:solidFill>
                <a:effectLst/>
                <a:latin typeface="AgilitaLTPro-Light"/>
                <a:ea typeface="Calibri" panose="020F0502020204030204" pitchFamily="34" charset="0"/>
                <a:cs typeface="AgilitaLTPro-Light"/>
              </a:rPr>
              <a:t>improvement.</a:t>
            </a:r>
            <a:endParaRPr lang="en-US" sz="45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4500">
                <a:solidFill>
                  <a:srgbClr val="FF0000"/>
                </a:solidFill>
                <a:effectLst/>
                <a:latin typeface="EuropeanPiStd-3"/>
                <a:ea typeface="Calibri" panose="020F0502020204030204" pitchFamily="34" charset="0"/>
                <a:cs typeface="EuropeanPiStd-3"/>
              </a:rPr>
              <a:t>_</a:t>
            </a:r>
            <a:r>
              <a:rPr lang="en-US" sz="4500" b="1">
                <a:solidFill>
                  <a:srgbClr val="40330D"/>
                </a:solidFill>
                <a:effectLst/>
                <a:latin typeface="AgilitaLTPro-Bold"/>
                <a:ea typeface="Calibri" panose="020F0502020204030204" pitchFamily="34" charset="0"/>
                <a:cs typeface="AgilitaLTPro-Bold"/>
              </a:rPr>
              <a:t>Managing risk and recovery</a:t>
            </a:r>
            <a:endParaRPr lang="en-US" sz="45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4500">
                <a:solidFill>
                  <a:srgbClr val="000000"/>
                </a:solidFill>
                <a:effectLst/>
                <a:latin typeface="AgilitaLTPro-Light"/>
                <a:ea typeface="Calibri" panose="020F0502020204030204" pitchFamily="34" charset="0"/>
                <a:cs typeface="AgilitaLTPro-Light"/>
              </a:rPr>
              <a:t>This examines how operations managers can reduce the risk of things going wrong and how they</a:t>
            </a:r>
            <a:endParaRPr lang="en-US" sz="45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4500">
                <a:solidFill>
                  <a:srgbClr val="000000"/>
                </a:solidFill>
                <a:effectLst/>
                <a:latin typeface="AgilitaLTPro-Light"/>
                <a:ea typeface="Calibri" panose="020F0502020204030204" pitchFamily="34" charset="0"/>
                <a:cs typeface="AgilitaLTPro-Light"/>
              </a:rPr>
              <a:t>can recover when they do.</a:t>
            </a:r>
            <a:endParaRPr lang="en-US" sz="45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4500">
                <a:solidFill>
                  <a:srgbClr val="FF0000"/>
                </a:solidFill>
                <a:effectLst/>
                <a:latin typeface="EuropeanPiStd-3"/>
                <a:ea typeface="Calibri" panose="020F0502020204030204" pitchFamily="34" charset="0"/>
                <a:cs typeface="EuropeanPiStd-3"/>
              </a:rPr>
              <a:t>_</a:t>
            </a:r>
            <a:r>
              <a:rPr lang="en-US" sz="4500" b="1">
                <a:solidFill>
                  <a:srgbClr val="40330D"/>
                </a:solidFill>
                <a:effectLst/>
                <a:latin typeface="AgilitaLTPro-Bold"/>
                <a:ea typeface="Calibri" panose="020F0502020204030204" pitchFamily="34" charset="0"/>
                <a:cs typeface="AgilitaLTPro-Bold"/>
              </a:rPr>
              <a:t>Project management</a:t>
            </a:r>
            <a:endParaRPr lang="en-US" sz="45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4500">
                <a:solidFill>
                  <a:srgbClr val="000000"/>
                </a:solidFill>
                <a:effectLst/>
                <a:latin typeface="AgilitaLTPro-Light"/>
                <a:ea typeface="Calibri" panose="020F0502020204030204" pitchFamily="34" charset="0"/>
                <a:cs typeface="AgilitaLTPro-Light"/>
              </a:rPr>
              <a:t>This looks at how they can project manage improvement (among other activities) to organize the</a:t>
            </a:r>
            <a:endParaRPr lang="en-US" sz="45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4500">
                <a:solidFill>
                  <a:srgbClr val="000000"/>
                </a:solidFill>
                <a:effectLst/>
                <a:latin typeface="AgilitaLTPro-Light"/>
                <a:ea typeface="Calibri" panose="020F0502020204030204" pitchFamily="34" charset="0"/>
                <a:cs typeface="AgilitaLTPro-Light"/>
              </a:rPr>
              <a:t>changes that improvement inevitably requires.</a:t>
            </a:r>
            <a:endParaRPr lang="en-US" sz="45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90000"/>
              </a:lnSpc>
              <a:buNone/>
            </a:pPr>
            <a:endParaRPr lang="it-IT" altLang="it-IT" sz="1300">
              <a:solidFill>
                <a:srgbClr val="404040"/>
              </a:solidFill>
            </a:endParaRPr>
          </a:p>
        </p:txBody>
      </p:sp>
      <p:sp>
        <p:nvSpPr>
          <p:cNvPr id="14338" name="Rectangle 2"/>
          <p:cNvSpPr>
            <a:spLocks noGrp="1" noChangeArrowheads="1"/>
          </p:cNvSpPr>
          <p:nvPr>
            <p:ph type="title"/>
          </p:nvPr>
        </p:nvSpPr>
        <p:spPr>
          <a:xfrm>
            <a:off x="2108248" y="884478"/>
            <a:ext cx="7303989" cy="1123231"/>
          </a:xfrm>
          <a:solidFill>
            <a:srgbClr val="FFFFFF"/>
          </a:solidFill>
        </p:spPr>
        <p:txBody>
          <a:bodyPr>
            <a:normAutofit/>
          </a:bodyPr>
          <a:lstStyle/>
          <a:p>
            <a:r>
              <a:rPr lang="en-GB" sz="2000" b="1" kern="1200">
                <a:solidFill>
                  <a:srgbClr val="000000"/>
                </a:solidFill>
                <a:effectLst/>
                <a:latin typeface="Tahoma" panose="020B0604030504040204" pitchFamily="34" charset="0"/>
                <a:ea typeface="+mj-ea"/>
                <a:cs typeface="+mj-cs"/>
              </a:rPr>
              <a:t>Topic 4</a:t>
            </a:r>
            <a:br>
              <a:rPr lang="en-US" sz="2000">
                <a:effectLst/>
                <a:latin typeface="Calibri" panose="020F0502020204030204" pitchFamily="34" charset="0"/>
                <a:ea typeface="Calibri" panose="020F0502020204030204" pitchFamily="34" charset="0"/>
                <a:cs typeface="Arial" panose="020B0604020202020204" pitchFamily="34" charset="0"/>
              </a:rPr>
            </a:br>
            <a:r>
              <a:rPr lang="en-US" sz="2000">
                <a:solidFill>
                  <a:srgbClr val="40330D"/>
                </a:solidFill>
                <a:effectLst/>
                <a:latin typeface="AgilitaLTPro-Medium"/>
                <a:ea typeface="Calibri" panose="020F0502020204030204" pitchFamily="34" charset="0"/>
                <a:cs typeface="AgilitaLTPro-Medium"/>
              </a:rPr>
              <a:t>DEVELOPMENT</a:t>
            </a:r>
            <a:endParaRPr lang="en-GB" altLang="it-IT"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13</a:t>
            </a:fld>
            <a:endParaRPr lang="it-IT" altLang="it-IT"/>
          </a:p>
        </p:txBody>
      </p:sp>
      <p:sp>
        <p:nvSpPr>
          <p:cNvPr id="2" name="Footer Placeholder 1">
            <a:extLst>
              <a:ext uri="{FF2B5EF4-FFF2-40B4-BE49-F238E27FC236}">
                <a16:creationId xmlns:a16="http://schemas.microsoft.com/office/drawing/2014/main" id="{F7FFDEF8-F2CB-433E-801C-C4EF6BEB383E}"/>
              </a:ext>
            </a:extLst>
          </p:cNvPr>
          <p:cNvSpPr>
            <a:spLocks noGrp="1"/>
          </p:cNvSpPr>
          <p:nvPr>
            <p:ph type="ftr" sz="quarter" idx="11"/>
          </p:nvPr>
        </p:nvSpPr>
        <p:spPr/>
        <p:txBody>
          <a:bodyPr/>
          <a:lstStyle/>
          <a:p>
            <a:r>
              <a:rPr lang="en-US"/>
              <a:t>March 2022</a:t>
            </a:r>
            <a:endParaRPr lang="en-US" dirty="0"/>
          </a:p>
        </p:txBody>
      </p:sp>
      <p:sp>
        <p:nvSpPr>
          <p:cNvPr id="3" name="Rectangle 2">
            <a:extLst>
              <a:ext uri="{FF2B5EF4-FFF2-40B4-BE49-F238E27FC236}">
                <a16:creationId xmlns:a16="http://schemas.microsoft.com/office/drawing/2014/main" id="{53EE5F98-72D6-CA4C-BBCA-8A1827DF7B8A}"/>
              </a:ext>
            </a:extLst>
          </p:cNvPr>
          <p:cNvSpPr/>
          <p:nvPr/>
        </p:nvSpPr>
        <p:spPr>
          <a:xfrm>
            <a:off x="841306" y="1575165"/>
            <a:ext cx="9793563" cy="430019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3092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901073" cy="64801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01072" y="0"/>
            <a:ext cx="8619415" cy="6480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877" y="1363534"/>
            <a:ext cx="3753165" cy="3753106"/>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8" name="Rectangle 2"/>
          <p:cNvSpPr>
            <a:spLocks noGrp="1" noChangeArrowheads="1"/>
          </p:cNvSpPr>
          <p:nvPr>
            <p:ph type="title"/>
          </p:nvPr>
        </p:nvSpPr>
        <p:spPr>
          <a:xfrm>
            <a:off x="1191426" y="1499080"/>
            <a:ext cx="3482067" cy="3482014"/>
          </a:xfrm>
          <a:prstGeom prst="ellipse">
            <a:avLst/>
          </a:prstGeom>
          <a:solidFill>
            <a:schemeClr val="accent2">
              <a:lumMod val="75000"/>
            </a:schemeClr>
          </a:solidFill>
          <a:ln>
            <a:noFill/>
          </a:ln>
        </p:spPr>
        <p:txBody>
          <a:bodyPr>
            <a:normAutofit/>
          </a:bodyPr>
          <a:lstStyle/>
          <a:p>
            <a:r>
              <a:rPr lang="en-GB" altLang="it-IT" sz="2000">
                <a:solidFill>
                  <a:srgbClr val="FFFFFF"/>
                </a:solidFill>
                <a:latin typeface="Times New Roman" panose="02020603050405020304" pitchFamily="18" charset="0"/>
                <a:cs typeface="Times New Roman" panose="02020603050405020304" pitchFamily="18" charset="0"/>
              </a:rPr>
              <a:t>Conclusions</a:t>
            </a:r>
          </a:p>
        </p:txBody>
      </p:sp>
      <p:sp>
        <p:nvSpPr>
          <p:cNvPr id="24579" name="Rectangle 3"/>
          <p:cNvSpPr>
            <a:spLocks noGrp="1" noChangeArrowheads="1"/>
          </p:cNvSpPr>
          <p:nvPr>
            <p:ph idx="1"/>
          </p:nvPr>
        </p:nvSpPr>
        <p:spPr>
          <a:xfrm>
            <a:off x="4673493" y="0"/>
            <a:ext cx="6201274" cy="177603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102866" tIns="51433" rIns="102866" bIns="51433" numCol="1" anchor="ctr" anchorCtr="0" compatLnSpc="1">
            <a:prstTxWarp prst="textNoShape">
              <a:avLst/>
            </a:prstTxWarp>
            <a:normAutofit/>
          </a:bodyPr>
          <a:lstStyle/>
          <a:p>
            <a:pPr marL="0" indent="0" algn="ctr" defTabSz="914400">
              <a:buNone/>
            </a:pPr>
            <a:r>
              <a:rPr lang="en-US" sz="1800" b="1" kern="1800">
                <a:effectLst/>
                <a:latin typeface="Times New Roman" panose="02020603050405020304" pitchFamily="18" charset="0"/>
                <a:ea typeface="Times New Roman" panose="02020603050405020304" pitchFamily="18" charset="0"/>
                <a:cs typeface="Arial" panose="020B0604020202020204" pitchFamily="34" charset="0"/>
              </a:rPr>
              <a:t>Operations Management u</a:t>
            </a:r>
            <a:r>
              <a:rPr lang="en-US" sz="1800">
                <a:effectLst/>
                <a:latin typeface="Times New Roman" panose="02020603050405020304" pitchFamily="18" charset="0"/>
                <a:ea typeface="Times New Roman" panose="02020603050405020304" pitchFamily="18" charset="0"/>
                <a:cs typeface="Arial" panose="020B0604020202020204" pitchFamily="34" charset="0"/>
              </a:rPr>
              <a:t>nderstand key aspects of business operations and lean management including capacity, productivity, quality, and supply chain.</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indent="0" algn="ctr" defTabSz="914400">
              <a:buNone/>
            </a:pPr>
            <a:endParaRPr lang="en-GB" altLang="it-IT" sz="1800" dirty="0">
              <a:solidFill>
                <a:srgbClr val="004DCD"/>
              </a:solidFill>
              <a:latin typeface="AgilitaLTPro-Medium"/>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946E96FD-6D64-4BCE-B35D-B58ED5E264C6}" type="slidenum">
              <a:rPr lang="it-IT" altLang="it-IT"/>
              <a:pPr>
                <a:lnSpc>
                  <a:spcPct val="90000"/>
                </a:lnSpc>
                <a:spcAft>
                  <a:spcPts val="600"/>
                </a:spcAft>
              </a:pPr>
              <a:t>14</a:t>
            </a:fld>
            <a:endParaRPr lang="it-IT" altLang="it-IT"/>
          </a:p>
        </p:txBody>
      </p:sp>
      <p:sp>
        <p:nvSpPr>
          <p:cNvPr id="2" name="Footer Placeholder 1">
            <a:extLst>
              <a:ext uri="{FF2B5EF4-FFF2-40B4-BE49-F238E27FC236}">
                <a16:creationId xmlns:a16="http://schemas.microsoft.com/office/drawing/2014/main" id="{8539D7AF-9C07-4758-B745-A38290CA8621}"/>
              </a:ext>
            </a:extLst>
          </p:cNvPr>
          <p:cNvSpPr>
            <a:spLocks noGrp="1"/>
          </p:cNvSpPr>
          <p:nvPr>
            <p:ph type="ftr" sz="quarter" idx="11"/>
          </p:nvPr>
        </p:nvSpPr>
        <p:spPr/>
        <p:txBody>
          <a:bodyPr/>
          <a:lstStyle/>
          <a:p>
            <a:r>
              <a:rPr lang="en-US"/>
              <a:t>March 2022</a:t>
            </a:r>
            <a:endParaRPr lang="en-US" dirty="0"/>
          </a:p>
        </p:txBody>
      </p:sp>
      <p:sp>
        <p:nvSpPr>
          <p:cNvPr id="3" name="TextBox 2">
            <a:extLst>
              <a:ext uri="{FF2B5EF4-FFF2-40B4-BE49-F238E27FC236}">
                <a16:creationId xmlns:a16="http://schemas.microsoft.com/office/drawing/2014/main" id="{BB99CE47-7293-D942-A3D9-AEAC8B697FA1}"/>
              </a:ext>
            </a:extLst>
          </p:cNvPr>
          <p:cNvSpPr txBox="1"/>
          <p:nvPr/>
        </p:nvSpPr>
        <p:spPr>
          <a:xfrm>
            <a:off x="4809042" y="1363534"/>
            <a:ext cx="6776836" cy="5016758"/>
          </a:xfrm>
          <a:prstGeom prst="rect">
            <a:avLst/>
          </a:prstGeom>
          <a:noFill/>
        </p:spPr>
        <p:txBody>
          <a:bodyPr wrap="square" rtlCol="0">
            <a:spAutoFit/>
          </a:bodyPr>
          <a:lstStyle/>
          <a:p>
            <a:r>
              <a:rPr lang="en-US" sz="1600" dirty="0">
                <a:solidFill>
                  <a:srgbClr val="000000"/>
                </a:solidFill>
                <a:effectLst/>
                <a:latin typeface="SabonLTPro-Roman"/>
                <a:ea typeface="Calibri" panose="020F0502020204030204" pitchFamily="34" charset="0"/>
                <a:cs typeface="SabonLTPro-Roman"/>
              </a:rPr>
              <a:t>This</a:t>
            </a:r>
            <a:r>
              <a:rPr lang="ar-SA" sz="1600" dirty="0">
                <a:solidFill>
                  <a:srgbClr val="000000"/>
                </a:solidFill>
                <a:effectLst/>
                <a:latin typeface="SabonLTPro-Roman"/>
                <a:ea typeface="Calibri" panose="020F0502020204030204" pitchFamily="34" charset="0"/>
                <a:cs typeface="SabonLTPro-Roman"/>
              </a:rPr>
              <a:t> </a:t>
            </a:r>
            <a:r>
              <a:rPr lang="en-US" sz="1600" dirty="0">
                <a:solidFill>
                  <a:srgbClr val="000000"/>
                </a:solidFill>
                <a:effectLst/>
                <a:latin typeface="SabonLTPro-Roman"/>
                <a:ea typeface="Calibri" panose="020F0502020204030204" pitchFamily="34" charset="0"/>
                <a:cs typeface="SabonLTPro-Roman"/>
              </a:rPr>
              <a:t>course provides a clear, authoritative, well-structured  and interesting treatment of operations management</a:t>
            </a:r>
            <a:r>
              <a:rPr lang="en-US" sz="1600" dirty="0">
                <a:latin typeface="Calibri" panose="020F0502020204030204" pitchFamily="34" charset="0"/>
                <a:ea typeface="Calibri" panose="020F0502020204030204" pitchFamily="34" charset="0"/>
                <a:cs typeface="Arial" panose="020B0604020202020204" pitchFamily="34" charset="0"/>
              </a:rPr>
              <a:t> </a:t>
            </a:r>
            <a:r>
              <a:rPr lang="en-US" sz="1600" dirty="0">
                <a:solidFill>
                  <a:srgbClr val="000000"/>
                </a:solidFill>
                <a:effectLst/>
                <a:latin typeface="SabonLTPro-Roman"/>
                <a:ea typeface="Calibri" panose="020F0502020204030204" pitchFamily="34" charset="0"/>
                <a:cs typeface="SabonLTPro-Roman"/>
              </a:rPr>
              <a:t>as it applies to a variety of businesses and organizations.</a:t>
            </a:r>
          </a:p>
          <a:p>
            <a:r>
              <a:rPr lang="en-US" sz="1600" dirty="0">
                <a:solidFill>
                  <a:srgbClr val="000000"/>
                </a:solidFill>
                <a:effectLst/>
                <a:latin typeface="SabonLTPro-Roman"/>
                <a:ea typeface="Calibri" panose="020F0502020204030204" pitchFamily="34" charset="0"/>
                <a:cs typeface="SabonLTPro-Roman"/>
              </a:rPr>
              <a:t> The course provides both a logical path through the activities of operations management and an understanding of their strategic context.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r>
              <a:rPr lang="en-US" sz="1600" dirty="0">
                <a:solidFill>
                  <a:srgbClr val="000000"/>
                </a:solidFill>
                <a:effectLst/>
                <a:latin typeface="SabonLTPro-Roman"/>
                <a:ea typeface="Calibri" panose="020F0502020204030204" pitchFamily="34" charset="0"/>
                <a:cs typeface="SabonLTPro-Roman"/>
              </a:rPr>
              <a:t>More specifically, this course  is: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r>
              <a:rPr lang="en-US" sz="1600" dirty="0">
                <a:solidFill>
                  <a:srgbClr val="FF0000"/>
                </a:solidFill>
                <a:effectLst/>
                <a:latin typeface="EuropeanPiStd-3"/>
                <a:ea typeface="Calibri" panose="020F0502020204030204" pitchFamily="34" charset="0"/>
                <a:cs typeface="EuropeanPiStd-3"/>
              </a:rPr>
              <a:t>_ </a:t>
            </a:r>
            <a:r>
              <a:rPr lang="en-US" sz="1600" i="1" dirty="0">
                <a:solidFill>
                  <a:srgbClr val="000000"/>
                </a:solidFill>
                <a:effectLst/>
                <a:latin typeface="SabonLTPro-Italic"/>
                <a:ea typeface="Calibri" panose="020F0502020204030204" pitchFamily="34" charset="0"/>
                <a:cs typeface="SabonLTPro-Italic"/>
              </a:rPr>
              <a:t>Strategic </a:t>
            </a:r>
            <a:r>
              <a:rPr lang="en-US" sz="1600" dirty="0">
                <a:solidFill>
                  <a:srgbClr val="000000"/>
                </a:solidFill>
                <a:effectLst/>
                <a:latin typeface="SabonLTPro-Roman"/>
                <a:ea typeface="Calibri" panose="020F0502020204030204" pitchFamily="34" charset="0"/>
                <a:cs typeface="SabonLTPro-Roman"/>
              </a:rPr>
              <a:t>in its perspective. It is unambiguous in treating the operations function as being central to competitiveness.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r>
              <a:rPr lang="en-US" sz="1600" dirty="0">
                <a:solidFill>
                  <a:srgbClr val="FF0000"/>
                </a:solidFill>
                <a:effectLst/>
                <a:latin typeface="EuropeanPiStd-3"/>
                <a:ea typeface="Calibri" panose="020F0502020204030204" pitchFamily="34" charset="0"/>
                <a:cs typeface="EuropeanPiStd-3"/>
              </a:rPr>
              <a:t>_ </a:t>
            </a:r>
            <a:r>
              <a:rPr lang="en-US" sz="1600" i="1" dirty="0">
                <a:solidFill>
                  <a:srgbClr val="000000"/>
                </a:solidFill>
                <a:effectLst/>
                <a:latin typeface="SabonLTPro-Italic"/>
                <a:ea typeface="Calibri" panose="020F0502020204030204" pitchFamily="34" charset="0"/>
                <a:cs typeface="SabonLTPro-Italic"/>
              </a:rPr>
              <a:t>Conceptual </a:t>
            </a:r>
            <a:r>
              <a:rPr lang="en-US" sz="1600" dirty="0">
                <a:solidFill>
                  <a:srgbClr val="000000"/>
                </a:solidFill>
                <a:effectLst/>
                <a:latin typeface="SabonLTPro-Roman"/>
                <a:ea typeface="Calibri" panose="020F0502020204030204" pitchFamily="34" charset="0"/>
                <a:cs typeface="SabonLTPro-Roman"/>
              </a:rPr>
              <a:t>in the way it explains the reasons why operations managers need to make decisions.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r>
              <a:rPr lang="en-US" sz="1600" dirty="0">
                <a:solidFill>
                  <a:srgbClr val="FF0000"/>
                </a:solidFill>
                <a:effectLst/>
                <a:latin typeface="EuropeanPiStd-3"/>
                <a:ea typeface="Calibri" panose="020F0502020204030204" pitchFamily="34" charset="0"/>
                <a:cs typeface="EuropeanPiStd-3"/>
              </a:rPr>
              <a:t>_ </a:t>
            </a:r>
            <a:r>
              <a:rPr lang="en-US" sz="1600" i="1" dirty="0">
                <a:solidFill>
                  <a:srgbClr val="000000"/>
                </a:solidFill>
                <a:effectLst/>
                <a:latin typeface="SabonLTPro-Italic"/>
                <a:ea typeface="Calibri" panose="020F0502020204030204" pitchFamily="34" charset="0"/>
                <a:cs typeface="SabonLTPro-Italic"/>
              </a:rPr>
              <a:t>Comprehensive </a:t>
            </a:r>
            <a:r>
              <a:rPr lang="en-US" sz="1600" dirty="0">
                <a:solidFill>
                  <a:srgbClr val="000000"/>
                </a:solidFill>
                <a:effectLst/>
                <a:latin typeface="SabonLTPro-Roman"/>
                <a:ea typeface="Calibri" panose="020F0502020204030204" pitchFamily="34" charset="0"/>
                <a:cs typeface="SabonLTPro-Roman"/>
              </a:rPr>
              <a:t>in its coverage of the significant operations issues which are relevant to most types of Operations.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r>
              <a:rPr lang="en-US" sz="1600" dirty="0">
                <a:solidFill>
                  <a:srgbClr val="FF0000"/>
                </a:solidFill>
                <a:effectLst/>
                <a:latin typeface="EuropeanPiStd-3"/>
                <a:ea typeface="Calibri" panose="020F0502020204030204" pitchFamily="34" charset="0"/>
                <a:cs typeface="EuropeanPiStd-3"/>
              </a:rPr>
              <a:t>_ </a:t>
            </a:r>
            <a:r>
              <a:rPr lang="en-US" sz="1600" i="1" dirty="0">
                <a:solidFill>
                  <a:srgbClr val="000000"/>
                </a:solidFill>
                <a:effectLst/>
                <a:latin typeface="SabonLTPro-Italic"/>
                <a:ea typeface="Calibri" panose="020F0502020204030204" pitchFamily="34" charset="0"/>
                <a:cs typeface="SabonLTPro-Italic"/>
              </a:rPr>
              <a:t>Practical </a:t>
            </a:r>
            <a:r>
              <a:rPr lang="en-US" sz="1600" dirty="0">
                <a:solidFill>
                  <a:srgbClr val="000000"/>
                </a:solidFill>
                <a:effectLst/>
                <a:latin typeface="SabonLTPro-Roman"/>
                <a:ea typeface="Calibri" panose="020F0502020204030204" pitchFamily="34" charset="0"/>
                <a:cs typeface="SabonLTPro-Roman"/>
              </a:rPr>
              <a:t>in that the issues and challenges of making operations management decisions </a:t>
            </a:r>
            <a:r>
              <a:rPr lang="en-US" sz="1600" i="1" dirty="0">
                <a:solidFill>
                  <a:srgbClr val="000000"/>
                </a:solidFill>
                <a:effectLst/>
                <a:latin typeface="SabonLTPro-Italic"/>
                <a:ea typeface="Calibri" panose="020F0502020204030204" pitchFamily="34" charset="0"/>
                <a:cs typeface="SabonLTPro-Italic"/>
              </a:rPr>
              <a:t>in practice </a:t>
            </a:r>
            <a:r>
              <a:rPr lang="en-US" sz="1600" dirty="0">
                <a:solidFill>
                  <a:srgbClr val="000000"/>
                </a:solidFill>
                <a:effectLst/>
                <a:latin typeface="SabonLTPro-Roman"/>
                <a:ea typeface="Calibri" panose="020F0502020204030204" pitchFamily="34" charset="0"/>
                <a:cs typeface="SabonLTPro-Roman"/>
              </a:rPr>
              <a:t>are discussed. The short cases that appear Through the chapters and the case studies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r>
              <a:rPr lang="en-US" sz="1600" dirty="0">
                <a:solidFill>
                  <a:srgbClr val="000000"/>
                </a:solidFill>
                <a:effectLst/>
                <a:latin typeface="SabonLTPro-Roman"/>
                <a:ea typeface="Calibri" panose="020F0502020204030204" pitchFamily="34" charset="0"/>
                <a:cs typeface="SabonLTPro-Roman"/>
              </a:rPr>
              <a:t>All explore the approaches taken by</a:t>
            </a:r>
            <a:r>
              <a:rPr lang="en-US" sz="1600" dirty="0">
                <a:latin typeface="Calibri" panose="020F0502020204030204" pitchFamily="34" charset="0"/>
                <a:ea typeface="Calibri" panose="020F0502020204030204" pitchFamily="34" charset="0"/>
                <a:cs typeface="Arial" panose="020B0604020202020204" pitchFamily="34" charset="0"/>
              </a:rPr>
              <a:t> </a:t>
            </a:r>
            <a:r>
              <a:rPr lang="en-US" sz="1600" dirty="0">
                <a:solidFill>
                  <a:srgbClr val="000000"/>
                </a:solidFill>
                <a:effectLst/>
                <a:latin typeface="SabonLTPro-Roman"/>
                <a:ea typeface="Calibri" panose="020F0502020204030204" pitchFamily="34" charset="0"/>
                <a:cs typeface="SabonLTPro-Roman"/>
              </a:rPr>
              <a:t>Operations managers in practice.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r>
              <a:rPr lang="en-US" sz="1600" dirty="0">
                <a:solidFill>
                  <a:srgbClr val="FF0000"/>
                </a:solidFill>
                <a:effectLst/>
                <a:latin typeface="EuropeanPiStd-3"/>
                <a:ea typeface="Calibri" panose="020F0502020204030204" pitchFamily="34" charset="0"/>
                <a:cs typeface="EuropeanPiStd-3"/>
              </a:rPr>
              <a:t>_ </a:t>
            </a:r>
            <a:r>
              <a:rPr lang="en-US" sz="1600" i="1" dirty="0">
                <a:solidFill>
                  <a:srgbClr val="000000"/>
                </a:solidFill>
                <a:effectLst/>
                <a:latin typeface="SabonLTPro-Italic"/>
                <a:ea typeface="Calibri" panose="020F0502020204030204" pitchFamily="34" charset="0"/>
                <a:cs typeface="SabonLTPro-Italic"/>
              </a:rPr>
              <a:t>International </a:t>
            </a:r>
            <a:r>
              <a:rPr lang="en-US" sz="1600" dirty="0">
                <a:solidFill>
                  <a:srgbClr val="000000"/>
                </a:solidFill>
                <a:effectLst/>
                <a:latin typeface="SabonLTPro-Roman"/>
                <a:ea typeface="Calibri" panose="020F0502020204030204" pitchFamily="34" charset="0"/>
                <a:cs typeface="SabonLTPro-Roman"/>
              </a:rPr>
              <a:t>in the examples that are used. There</a:t>
            </a:r>
            <a:r>
              <a:rPr lang="en-US" sz="1600" dirty="0">
                <a:latin typeface="Calibri" panose="020F0502020204030204" pitchFamily="34" charset="0"/>
                <a:ea typeface="Calibri" panose="020F0502020204030204" pitchFamily="34" charset="0"/>
                <a:cs typeface="Arial" panose="020B0604020202020204" pitchFamily="34" charset="0"/>
              </a:rPr>
              <a:t> </a:t>
            </a:r>
            <a:r>
              <a:rPr lang="en-US" sz="1600" dirty="0">
                <a:solidFill>
                  <a:srgbClr val="000000"/>
                </a:solidFill>
                <a:effectLst/>
                <a:latin typeface="SabonLTPro-Roman"/>
                <a:ea typeface="Calibri" panose="020F0502020204030204" pitchFamily="34" charset="0"/>
                <a:cs typeface="SabonLTPro-Roman"/>
              </a:rPr>
              <a:t>are descriptions of operations practices from</a:t>
            </a:r>
            <a:r>
              <a:rPr lang="en-US" sz="1600" dirty="0">
                <a:latin typeface="Calibri" panose="020F0502020204030204" pitchFamily="34" charset="0"/>
                <a:ea typeface="Calibri" panose="020F0502020204030204" pitchFamily="34" charset="0"/>
                <a:cs typeface="Arial" panose="020B0604020202020204" pitchFamily="34" charset="0"/>
              </a:rPr>
              <a:t> </a:t>
            </a:r>
            <a:r>
              <a:rPr lang="en-US" sz="1600" dirty="0">
                <a:solidFill>
                  <a:srgbClr val="000000"/>
                </a:solidFill>
                <a:effectLst/>
                <a:latin typeface="SabonLTPro-Roman"/>
                <a:ea typeface="Calibri" panose="020F0502020204030204" pitchFamily="34" charset="0"/>
                <a:cs typeface="SabonLTPro-Roman"/>
              </a:rPr>
              <a:t>all over the world.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r>
              <a:rPr lang="en-US" sz="1600" dirty="0">
                <a:solidFill>
                  <a:srgbClr val="FF0000"/>
                </a:solidFill>
                <a:effectLst/>
                <a:latin typeface="EuropeanPiStd-3"/>
                <a:ea typeface="Calibri" panose="020F0502020204030204" pitchFamily="34" charset="0"/>
                <a:cs typeface="EuropeanPiStd-3"/>
              </a:rPr>
              <a:t>_ </a:t>
            </a:r>
            <a:r>
              <a:rPr lang="en-US" sz="1600" i="1" dirty="0">
                <a:solidFill>
                  <a:srgbClr val="000000"/>
                </a:solidFill>
                <a:effectLst/>
                <a:latin typeface="SabonLTPro-Italic"/>
                <a:ea typeface="Calibri" panose="020F0502020204030204" pitchFamily="34" charset="0"/>
                <a:cs typeface="SabonLTPro-Italic"/>
              </a:rPr>
              <a:t>Balanced </a:t>
            </a:r>
            <a:r>
              <a:rPr lang="en-US" sz="1600" dirty="0">
                <a:solidFill>
                  <a:srgbClr val="000000"/>
                </a:solidFill>
                <a:effectLst/>
                <a:latin typeface="SabonLTPro-Roman"/>
                <a:ea typeface="Calibri" panose="020F0502020204030204" pitchFamily="34" charset="0"/>
                <a:cs typeface="SabonLTPro-Roman"/>
              </a:rPr>
              <a:t>in its treatment. This means the course reflects the</a:t>
            </a:r>
            <a:r>
              <a:rPr lang="en-US" sz="1600" dirty="0">
                <a:latin typeface="Calibri" panose="020F0502020204030204" pitchFamily="34" charset="0"/>
                <a:ea typeface="Calibri" panose="020F0502020204030204" pitchFamily="34" charset="0"/>
                <a:cs typeface="Arial" panose="020B0604020202020204" pitchFamily="34" charset="0"/>
              </a:rPr>
              <a:t> </a:t>
            </a:r>
            <a:r>
              <a:rPr lang="en-US" sz="1600" dirty="0">
                <a:solidFill>
                  <a:srgbClr val="000000"/>
                </a:solidFill>
                <a:effectLst/>
                <a:latin typeface="SabonLTPro-Roman"/>
                <a:ea typeface="Calibri" panose="020F0502020204030204" pitchFamily="34" charset="0"/>
                <a:cs typeface="SabonLTPro-Roman"/>
              </a:rPr>
              <a:t>balance of economic activity between service and</a:t>
            </a:r>
            <a:r>
              <a:rPr lang="en-US" sz="1600" dirty="0">
                <a:latin typeface="Calibri" panose="020F0502020204030204" pitchFamily="34" charset="0"/>
                <a:ea typeface="Calibri" panose="020F0502020204030204" pitchFamily="34" charset="0"/>
                <a:cs typeface="Arial" panose="020B0604020202020204" pitchFamily="34" charset="0"/>
              </a:rPr>
              <a:t> </a:t>
            </a:r>
            <a:r>
              <a:rPr lang="en-US" sz="1600" dirty="0">
                <a:solidFill>
                  <a:srgbClr val="000000"/>
                </a:solidFill>
                <a:effectLst/>
                <a:latin typeface="SabonLTPro-Roman"/>
                <a:ea typeface="Calibri" panose="020F0502020204030204" pitchFamily="34" charset="0"/>
                <a:cs typeface="SabonLTPro-Roman"/>
              </a:rPr>
              <a:t>manufacturing operations.</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108249" y="911544"/>
            <a:ext cx="7303989" cy="1123230"/>
          </a:xfrm>
        </p:spPr>
        <p:txBody>
          <a:bodyPr>
            <a:normAutofit/>
          </a:bodyPr>
          <a:lstStyle/>
          <a:p>
            <a:r>
              <a:rPr lang="en-GB" altLang="it-IT"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Topics</a:t>
            </a: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C96784E2-DFF3-44B8-ADA2-ED00512086DD}" type="slidenum">
              <a:rPr lang="it-IT" altLang="it-IT">
                <a:latin typeface="Times New Roman" panose="02020603050405020304" pitchFamily="18" charset="0"/>
                <a:cs typeface="Times New Roman" panose="02020603050405020304" pitchFamily="18" charset="0"/>
              </a:rPr>
              <a:pPr>
                <a:lnSpc>
                  <a:spcPct val="90000"/>
                </a:lnSpc>
                <a:spcAft>
                  <a:spcPts val="600"/>
                </a:spcAft>
              </a:pPr>
              <a:t>2</a:t>
            </a:fld>
            <a:endParaRPr lang="it-IT" altLang="it-IT">
              <a:latin typeface="Times New Roman" panose="02020603050405020304" pitchFamily="18" charset="0"/>
              <a:cs typeface="Times New Roman" panose="02020603050405020304" pitchFamily="18" charset="0"/>
            </a:endParaRPr>
          </a:p>
        </p:txBody>
      </p:sp>
      <p:graphicFrame>
        <p:nvGraphicFramePr>
          <p:cNvPr id="3076" name="Segnaposto contenuto 1">
            <a:extLst>
              <a:ext uri="{FF2B5EF4-FFF2-40B4-BE49-F238E27FC236}">
                <a16:creationId xmlns:a16="http://schemas.microsoft.com/office/drawing/2014/main" id="{629F2F73-D5FB-433D-8C5D-9D77D780B6AB}"/>
              </a:ext>
            </a:extLst>
          </p:cNvPr>
          <p:cNvGraphicFramePr>
            <a:graphicFrameLocks noGrp="1"/>
          </p:cNvGraphicFramePr>
          <p:nvPr>
            <p:ph idx="1"/>
            <p:extLst>
              <p:ext uri="{D42A27DB-BD31-4B8C-83A1-F6EECF244321}">
                <p14:modId xmlns:p14="http://schemas.microsoft.com/office/powerpoint/2010/main" val="972541001"/>
              </p:ext>
            </p:extLst>
          </p:nvPr>
        </p:nvGraphicFramePr>
        <p:xfrm>
          <a:off x="912039" y="2493067"/>
          <a:ext cx="9696410" cy="29310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65FC80C7-1AF3-4300-AE90-97B644653A56}"/>
              </a:ext>
            </a:extLst>
          </p:cNvPr>
          <p:cNvSpPr>
            <a:spLocks noGrp="1"/>
          </p:cNvSpPr>
          <p:nvPr>
            <p:ph type="ftr" sz="quarter" idx="11"/>
          </p:nvPr>
        </p:nvSpPr>
        <p:spPr>
          <a:xfrm>
            <a:off x="1511772" y="5880003"/>
            <a:ext cx="5576163" cy="302408"/>
          </a:xfrm>
        </p:spPr>
        <p:txBody>
          <a:bodyPr/>
          <a:lstStyle/>
          <a:p>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March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84078" y="2559568"/>
            <a:ext cx="3495080" cy="1361039"/>
          </a:xfrm>
          <a:prstGeom prst="ellipse">
            <a:avLst/>
          </a:prstGeom>
          <a:noFill/>
          <a:ln>
            <a:solidFill>
              <a:schemeClr val="tx1"/>
            </a:solidFill>
          </a:ln>
        </p:spPr>
        <p:txBody>
          <a:bodyPr>
            <a:normAutofit fontScale="90000"/>
          </a:bodyPr>
          <a:lstStyle/>
          <a:p>
            <a:r>
              <a:rPr lang="en-US" altLang="it-IT" sz="2300" b="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Learning Objectives</a:t>
            </a:r>
            <a:endParaRPr lang="en-GB" altLang="it-IT" sz="23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5" name="Rectangle 74">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2317" y="-1"/>
            <a:ext cx="6498170" cy="6480176"/>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egnaposto contenuto 1"/>
          <p:cNvSpPr>
            <a:spLocks noGrp="1"/>
          </p:cNvSpPr>
          <p:nvPr>
            <p:ph idx="1"/>
          </p:nvPr>
        </p:nvSpPr>
        <p:spPr>
          <a:xfrm>
            <a:off x="5022317" y="758419"/>
            <a:ext cx="6380546" cy="4963336"/>
          </a:xfrm>
        </p:spPr>
        <p:txBody>
          <a:bodyPr anchor="ctr">
            <a:normAutofit/>
          </a:bodyPr>
          <a:lstStyle/>
          <a:p>
            <a:pPr lvl="0"/>
            <a:r>
              <a:rPr lang="en-US" sz="1800">
                <a:solidFill>
                  <a:schemeClr val="tx2">
                    <a:lumMod val="10000"/>
                  </a:schemeClr>
                </a:solidFill>
                <a:effectLst/>
                <a:latin typeface="Times New Roman" panose="02020603050405020304" pitchFamily="18" charset="0"/>
                <a:ea typeface="Times New Roman" panose="02020603050405020304" pitchFamily="18" charset="0"/>
                <a:cs typeface="Arial" panose="020B0604020202020204" pitchFamily="34" charset="0"/>
              </a:rPr>
              <a:t>Identify an operations system with some known standard configurations</a:t>
            </a:r>
            <a:endParaRPr lang="en-US" sz="1800">
              <a:solidFill>
                <a:schemeClr val="tx2">
                  <a:lumMod val="10000"/>
                </a:schemeClr>
              </a:solidFill>
              <a:effectLst/>
              <a:latin typeface="Calibri" panose="020F0502020204030204" pitchFamily="34" charset="0"/>
              <a:ea typeface="Calibri" panose="020F0502020204030204" pitchFamily="34" charset="0"/>
              <a:cs typeface="Arial" panose="020B0604020202020204" pitchFamily="34" charset="0"/>
            </a:endParaRPr>
          </a:p>
          <a:p>
            <a:pPr lvl="0"/>
            <a:r>
              <a:rPr lang="en-US" sz="1800">
                <a:solidFill>
                  <a:schemeClr val="tx2">
                    <a:lumMod val="10000"/>
                  </a:schemeClr>
                </a:solidFill>
                <a:effectLst/>
                <a:latin typeface="Times New Roman" panose="02020603050405020304" pitchFamily="18" charset="0"/>
                <a:ea typeface="Times New Roman" panose="02020603050405020304" pitchFamily="18" charset="0"/>
                <a:cs typeface="Arial" panose="020B0604020202020204" pitchFamily="34" charset="0"/>
              </a:rPr>
              <a:t>Make an assessment of the complexity of an operations system</a:t>
            </a:r>
            <a:endParaRPr lang="en-US" sz="1800">
              <a:solidFill>
                <a:schemeClr val="tx2">
                  <a:lumMod val="10000"/>
                </a:schemeClr>
              </a:solidFill>
              <a:effectLst/>
              <a:latin typeface="Calibri" panose="020F0502020204030204" pitchFamily="34" charset="0"/>
              <a:ea typeface="Calibri" panose="020F0502020204030204" pitchFamily="34" charset="0"/>
              <a:cs typeface="Arial" panose="020B0604020202020204" pitchFamily="34" charset="0"/>
            </a:endParaRPr>
          </a:p>
          <a:p>
            <a:pPr lvl="0"/>
            <a:r>
              <a:rPr lang="en-US" sz="1800">
                <a:solidFill>
                  <a:schemeClr val="tx2">
                    <a:lumMod val="10000"/>
                  </a:schemeClr>
                </a:solidFill>
                <a:effectLst/>
                <a:latin typeface="Times New Roman" panose="02020603050405020304" pitchFamily="18" charset="0"/>
                <a:ea typeface="Times New Roman" panose="02020603050405020304" pitchFamily="18" charset="0"/>
                <a:cs typeface="Arial" panose="020B0604020202020204" pitchFamily="34" charset="0"/>
              </a:rPr>
              <a:t>Compute cycle times for operations and estimate capacity of the system</a:t>
            </a:r>
            <a:endParaRPr lang="en-US" sz="1800">
              <a:solidFill>
                <a:schemeClr val="tx2">
                  <a:lumMod val="10000"/>
                </a:schemeClr>
              </a:solidFill>
              <a:effectLst/>
              <a:latin typeface="Calibri" panose="020F0502020204030204" pitchFamily="34" charset="0"/>
              <a:ea typeface="Calibri" panose="020F0502020204030204" pitchFamily="34" charset="0"/>
              <a:cs typeface="Arial" panose="020B0604020202020204" pitchFamily="34" charset="0"/>
            </a:endParaRPr>
          </a:p>
          <a:p>
            <a:pPr lvl="0"/>
            <a:r>
              <a:rPr lang="en-US" sz="1800">
                <a:solidFill>
                  <a:schemeClr val="tx2">
                    <a:lumMod val="10000"/>
                  </a:schemeClr>
                </a:solidFill>
                <a:effectLst/>
                <a:latin typeface="Times New Roman" panose="02020603050405020304" pitchFamily="18" charset="0"/>
                <a:ea typeface="Times New Roman" panose="02020603050405020304" pitchFamily="18" charset="0"/>
                <a:cs typeface="Arial" panose="020B0604020202020204" pitchFamily="34" charset="0"/>
              </a:rPr>
              <a:t>Understand the various components of a supply chain and the need to configure them appropriately</a:t>
            </a:r>
            <a:endParaRPr lang="en-US" sz="1800">
              <a:solidFill>
                <a:schemeClr val="tx2">
                  <a:lumMod val="10000"/>
                </a:schemeClr>
              </a:solidFill>
              <a:effectLst/>
              <a:latin typeface="Calibri" panose="020F0502020204030204" pitchFamily="34" charset="0"/>
              <a:ea typeface="Calibri" panose="020F0502020204030204" pitchFamily="34" charset="0"/>
              <a:cs typeface="Arial" panose="020B0604020202020204" pitchFamily="34" charset="0"/>
            </a:endParaRPr>
          </a:p>
          <a:p>
            <a:pPr lvl="0"/>
            <a:r>
              <a:rPr lang="en-US" sz="1800">
                <a:solidFill>
                  <a:schemeClr val="tx2">
                    <a:lumMod val="10000"/>
                  </a:schemeClr>
                </a:solidFill>
                <a:effectLst/>
                <a:latin typeface="Times New Roman" panose="02020603050405020304" pitchFamily="18" charset="0"/>
                <a:ea typeface="Times New Roman" panose="02020603050405020304" pitchFamily="18" charset="0"/>
                <a:cs typeface="Arial" panose="020B0604020202020204" pitchFamily="34" charset="0"/>
              </a:rPr>
              <a:t>Identify methods for reducing bullwhip effect in supply chains</a:t>
            </a:r>
            <a:endParaRPr lang="en-US" sz="1800">
              <a:solidFill>
                <a:schemeClr val="tx2">
                  <a:lumMod val="10000"/>
                </a:schemeClr>
              </a:solidFill>
              <a:effectLst/>
              <a:latin typeface="Calibri" panose="020F0502020204030204" pitchFamily="34" charset="0"/>
              <a:ea typeface="Calibri" panose="020F0502020204030204" pitchFamily="34" charset="0"/>
              <a:cs typeface="Arial" panose="020B0604020202020204" pitchFamily="34" charset="0"/>
            </a:endParaRPr>
          </a:p>
          <a:p>
            <a:pPr lvl="0"/>
            <a:r>
              <a:rPr lang="en-US" sz="1800">
                <a:solidFill>
                  <a:schemeClr val="tx2">
                    <a:lumMod val="10000"/>
                  </a:schemeClr>
                </a:solidFill>
                <a:effectLst/>
                <a:latin typeface="Times New Roman" panose="02020603050405020304" pitchFamily="18" charset="0"/>
                <a:ea typeface="Times New Roman" panose="02020603050405020304" pitchFamily="18" charset="0"/>
                <a:cs typeface="Arial" panose="020B0604020202020204" pitchFamily="34" charset="0"/>
              </a:rPr>
              <a:t>Understand and relate the concept of Lean Management to one’s own business situation</a:t>
            </a:r>
            <a:endParaRPr lang="en-US" sz="1800">
              <a:solidFill>
                <a:schemeClr val="tx2">
                  <a:lumMod val="10000"/>
                </a:schemeClr>
              </a:solidFill>
              <a:effectLst/>
              <a:latin typeface="Calibri" panose="020F0502020204030204" pitchFamily="34" charset="0"/>
              <a:ea typeface="Calibri" panose="020F0502020204030204" pitchFamily="34" charset="0"/>
              <a:cs typeface="Arial" panose="020B0604020202020204" pitchFamily="34" charset="0"/>
            </a:endParaRPr>
          </a:p>
          <a:p>
            <a:pPr lvl="0"/>
            <a:r>
              <a:rPr lang="en-US" sz="1800">
                <a:solidFill>
                  <a:schemeClr val="tx2">
                    <a:lumMod val="10000"/>
                  </a:schemeClr>
                </a:solidFill>
                <a:effectLst/>
                <a:latin typeface="Times New Roman" panose="02020603050405020304" pitchFamily="18" charset="0"/>
                <a:ea typeface="Times New Roman" panose="02020603050405020304" pitchFamily="18" charset="0"/>
                <a:cs typeface="Arial" panose="020B0604020202020204" pitchFamily="34" charset="0"/>
              </a:rPr>
              <a:t>Initiate process &amp; productivity improvement using NVA Analysis</a:t>
            </a:r>
            <a:endParaRPr lang="en-US" sz="1800">
              <a:solidFill>
                <a:schemeClr val="tx2">
                  <a:lumMod val="10000"/>
                </a:schemeClr>
              </a:solidFill>
              <a:effectLst/>
              <a:latin typeface="Calibri" panose="020F0502020204030204" pitchFamily="34" charset="0"/>
              <a:ea typeface="Calibri" panose="020F0502020204030204" pitchFamily="34" charset="0"/>
              <a:cs typeface="Arial" panose="020B0604020202020204" pitchFamily="34" charset="0"/>
            </a:endParaRPr>
          </a:p>
          <a:p>
            <a:pPr lvl="0"/>
            <a:r>
              <a:rPr lang="en-US" sz="1800">
                <a:solidFill>
                  <a:schemeClr val="tx2">
                    <a:lumMod val="10000"/>
                  </a:schemeClr>
                </a:solidFill>
                <a:effectLst/>
                <a:latin typeface="Times New Roman" panose="02020603050405020304" pitchFamily="18" charset="0"/>
                <a:ea typeface="Times New Roman" panose="02020603050405020304" pitchFamily="18" charset="0"/>
                <a:cs typeface="Arial" panose="020B0604020202020204" pitchFamily="34" charset="0"/>
              </a:rPr>
              <a:t>Use specific tools and techniques to analyze quality problems</a:t>
            </a:r>
            <a:endParaRPr lang="en-US" sz="1800">
              <a:solidFill>
                <a:schemeClr val="tx2">
                  <a:lumMod val="10000"/>
                </a:schemeClr>
              </a:solidFill>
              <a:effectLst/>
              <a:latin typeface="Calibri" panose="020F0502020204030204" pitchFamily="34" charset="0"/>
              <a:ea typeface="Calibri" panose="020F0502020204030204" pitchFamily="34" charset="0"/>
              <a:cs typeface="Arial" panose="020B0604020202020204" pitchFamily="34" charset="0"/>
            </a:endParaRPr>
          </a:p>
          <a:p>
            <a:pPr lvl="0"/>
            <a:r>
              <a:rPr lang="en-US" sz="1800">
                <a:solidFill>
                  <a:schemeClr val="tx2">
                    <a:lumMod val="10000"/>
                  </a:schemeClr>
                </a:solidFill>
                <a:effectLst/>
                <a:latin typeface="Times New Roman" panose="02020603050405020304" pitchFamily="18" charset="0"/>
                <a:ea typeface="Times New Roman" panose="02020603050405020304" pitchFamily="18" charset="0"/>
                <a:cs typeface="Arial" panose="020B0604020202020204" pitchFamily="34" charset="0"/>
              </a:rPr>
              <a:t>Monitor a process using control charts</a:t>
            </a:r>
            <a:endParaRPr lang="en-US" sz="1800">
              <a:solidFill>
                <a:schemeClr val="tx2">
                  <a:lumMod val="1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616A675A-D075-40F0-825B-2C7A92A355BC}" type="slidenum">
              <a:rPr lang="it-IT" altLang="it-IT" smtClean="0"/>
              <a:pPr>
                <a:lnSpc>
                  <a:spcPct val="90000"/>
                </a:lnSpc>
                <a:spcAft>
                  <a:spcPts val="600"/>
                </a:spcAft>
              </a:pPr>
              <a:t>3</a:t>
            </a:fld>
            <a:endParaRPr lang="it-IT" altLang="it-IT"/>
          </a:p>
        </p:txBody>
      </p:sp>
      <p:sp>
        <p:nvSpPr>
          <p:cNvPr id="3" name="Footer Placeholder 2">
            <a:extLst>
              <a:ext uri="{FF2B5EF4-FFF2-40B4-BE49-F238E27FC236}">
                <a16:creationId xmlns:a16="http://schemas.microsoft.com/office/drawing/2014/main" id="{31756871-6983-4274-8D10-94E8D264F0B1}"/>
              </a:ext>
            </a:extLst>
          </p:cNvPr>
          <p:cNvSpPr>
            <a:spLocks noGrp="1"/>
          </p:cNvSpPr>
          <p:nvPr>
            <p:ph type="ftr" sz="quarter" idx="11"/>
          </p:nvPr>
        </p:nvSpPr>
        <p:spPr>
          <a:xfrm>
            <a:off x="1491076" y="5896959"/>
            <a:ext cx="5576163" cy="302408"/>
          </a:xfrm>
        </p:spPr>
        <p:txBody>
          <a:bodyPr/>
          <a:lstStyle/>
          <a:p>
            <a:r>
              <a:rPr lang="en-US"/>
              <a:t>March 2022</a:t>
            </a: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520487"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0849" y="1179391"/>
            <a:ext cx="9158788" cy="41213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3722" y="1002267"/>
            <a:ext cx="9513043" cy="447564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2108249" y="441666"/>
            <a:ext cx="7303989" cy="1123231"/>
          </a:xfrm>
          <a:solidFill>
            <a:srgbClr val="FFFFFF"/>
          </a:solidFill>
        </p:spPr>
        <p:txBody>
          <a:bodyPr>
            <a:normAutofit/>
          </a:bodyPr>
          <a:lstStyle/>
          <a:p>
            <a:r>
              <a:rPr lang="en-GB" sz="2000" b="1" kern="1200" dirty="0">
                <a:solidFill>
                  <a:srgbClr val="000000"/>
                </a:solidFill>
                <a:effectLst/>
                <a:latin typeface="Tahoma" panose="020B0604030504040204" pitchFamily="34" charset="0"/>
                <a:ea typeface="+mj-ea"/>
                <a:cs typeface="+mj-cs"/>
              </a:rPr>
              <a:t>Topic 1</a:t>
            </a:r>
            <a:br>
              <a:rPr lang="en-US" sz="2000" dirty="0">
                <a:solidFill>
                  <a:srgbClr val="004DCD"/>
                </a:solidFill>
                <a:effectLst/>
                <a:latin typeface="AgilitaLTPro-Medium"/>
                <a:ea typeface="Calibri" panose="020F0502020204030204" pitchFamily="34" charset="0"/>
                <a:cs typeface="AgilitaLTPro-Medium"/>
              </a:rPr>
            </a:br>
            <a:r>
              <a:rPr lang="en-US" sz="2000" dirty="0">
                <a:solidFill>
                  <a:srgbClr val="004DCD"/>
                </a:solidFill>
                <a:effectLst/>
                <a:latin typeface="AgilitaLTPro-Medium"/>
                <a:ea typeface="Calibri" panose="020F0502020204030204" pitchFamily="34" charset="0"/>
                <a:cs typeface="AgilitaLTPro-Medium"/>
              </a:rPr>
              <a:t>DIRECTING THE OPERATION</a:t>
            </a:r>
            <a:endParaRPr lang="en-GB" altLang="it-IT" sz="2000" dirty="0"/>
          </a:p>
        </p:txBody>
      </p:sp>
      <p:sp>
        <p:nvSpPr>
          <p:cNvPr id="14339" name="Rectangle 3"/>
          <p:cNvSpPr>
            <a:spLocks noGrp="1" noChangeArrowheads="1"/>
          </p:cNvSpPr>
          <p:nvPr>
            <p:ph idx="1"/>
          </p:nvPr>
        </p:nvSpPr>
        <p:spPr>
          <a:xfrm>
            <a:off x="1180359" y="1668644"/>
            <a:ext cx="9158788" cy="3528392"/>
          </a:xfrm>
        </p:spPr>
        <p:txBody>
          <a:bodyPr>
            <a:normAutofit/>
          </a:bodyPr>
          <a:lstStyle/>
          <a:p>
            <a:pPr marL="0" indent="0">
              <a:buNone/>
            </a:pPr>
            <a:r>
              <a:rPr lang="en-US" sz="1800" dirty="0">
                <a:solidFill>
                  <a:srgbClr val="000000"/>
                </a:solidFill>
                <a:effectLst/>
                <a:latin typeface="AgilitaLTPro-Medium"/>
                <a:ea typeface="Calibri" panose="020F0502020204030204" pitchFamily="34" charset="0"/>
                <a:cs typeface="AgilitaLTPro-Medium"/>
              </a:rPr>
              <a:t>This part introduces the idea of ‘operations’ and the operations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Medium"/>
                <a:ea typeface="Calibri" panose="020F0502020204030204" pitchFamily="34" charset="0"/>
                <a:cs typeface="AgilitaLTPro-Medium"/>
              </a:rPr>
              <a:t>function. It also examines the fundamental activities and decisions that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Medium"/>
                <a:ea typeface="Calibri" panose="020F0502020204030204" pitchFamily="34" charset="0"/>
                <a:cs typeface="AgilitaLTPro-Medium"/>
              </a:rPr>
              <a:t>shape the overall direction and strategy of the operations function. The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Medium"/>
                <a:ea typeface="Calibri" panose="020F0502020204030204" pitchFamily="34" charset="0"/>
                <a:cs typeface="AgilitaLTPro-Medium"/>
              </a:rPr>
              <a:t>chapters in this part are: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FF0000"/>
                </a:solidFill>
                <a:effectLst/>
                <a:latin typeface="EuropeanPiStd-3"/>
                <a:ea typeface="Calibri" panose="020F0502020204030204" pitchFamily="34" charset="0"/>
                <a:cs typeface="EuropeanPiStd-3"/>
              </a:rPr>
              <a:t>_ </a:t>
            </a:r>
            <a:r>
              <a:rPr lang="en-US" sz="1800" b="1" dirty="0">
                <a:solidFill>
                  <a:srgbClr val="004DCD"/>
                </a:solidFill>
                <a:effectLst/>
                <a:latin typeface="AgilitaLTPro-Bold"/>
                <a:ea typeface="Calibri" panose="020F0502020204030204" pitchFamily="34" charset="0"/>
                <a:cs typeface="AgilitaLTPro-Bold"/>
              </a:rPr>
              <a:t>Operations management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This introduces the common ideas that describe the nature and role of operations and processes in all types of organization.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FF0000"/>
                </a:solidFill>
                <a:effectLst/>
                <a:latin typeface="EuropeanPiStd-3"/>
                <a:ea typeface="Calibri" panose="020F0502020204030204" pitchFamily="34" charset="0"/>
                <a:cs typeface="EuropeanPiStd-3"/>
              </a:rPr>
              <a:t>_ </a:t>
            </a:r>
            <a:r>
              <a:rPr lang="en-US" sz="1800" b="1" dirty="0">
                <a:solidFill>
                  <a:srgbClr val="004DCD"/>
                </a:solidFill>
                <a:effectLst/>
                <a:latin typeface="AgilitaLTPro-Bold"/>
                <a:ea typeface="Calibri" panose="020F0502020204030204" pitchFamily="34" charset="0"/>
                <a:cs typeface="AgilitaLTPro-Bold"/>
              </a:rPr>
              <a:t>Operations performance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This identifies how the performance of the operations function can be judged.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defTabSz="914400">
              <a:buNone/>
            </a:pPr>
            <a:endParaRPr lang="it-IT" altLang="it-IT" dirty="0">
              <a:solidFill>
                <a:srgbClr val="404040"/>
              </a:solidFill>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4</a:t>
            </a:fld>
            <a:endParaRPr lang="it-IT" altLang="it-IT"/>
          </a:p>
        </p:txBody>
      </p:sp>
      <p:sp>
        <p:nvSpPr>
          <p:cNvPr id="2" name="Footer Placeholder 1">
            <a:extLst>
              <a:ext uri="{FF2B5EF4-FFF2-40B4-BE49-F238E27FC236}">
                <a16:creationId xmlns:a16="http://schemas.microsoft.com/office/drawing/2014/main" id="{1BED1854-0E02-4B96-B544-824F024E7C16}"/>
              </a:ext>
            </a:extLst>
          </p:cNvPr>
          <p:cNvSpPr>
            <a:spLocks noGrp="1"/>
          </p:cNvSpPr>
          <p:nvPr>
            <p:ph type="ftr" sz="quarter" idx="11"/>
          </p:nvPr>
        </p:nvSpPr>
        <p:spPr/>
        <p:txBody>
          <a:bodyPr/>
          <a:lstStyle/>
          <a:p>
            <a:r>
              <a:rPr lang="en-US"/>
              <a:t>March 2022</a:t>
            </a:r>
            <a:endParaRPr lang="en-US" dirty="0"/>
          </a:p>
        </p:txBody>
      </p:sp>
    </p:spTree>
    <p:extLst>
      <p:ext uri="{BB962C8B-B14F-4D97-AF65-F5344CB8AC3E}">
        <p14:creationId xmlns:p14="http://schemas.microsoft.com/office/powerpoint/2010/main" val="1452445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520487"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0849" y="1179391"/>
            <a:ext cx="9158788" cy="41213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3722" y="1002267"/>
            <a:ext cx="9513043" cy="447564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2108249" y="441666"/>
            <a:ext cx="7303989" cy="1123231"/>
          </a:xfrm>
          <a:solidFill>
            <a:srgbClr val="FFFFFF"/>
          </a:solidFill>
        </p:spPr>
        <p:txBody>
          <a:bodyPr>
            <a:normAutofit/>
          </a:bodyPr>
          <a:lstStyle/>
          <a:p>
            <a:r>
              <a:rPr lang="en-GB" sz="2000" b="1" kern="1200">
                <a:solidFill>
                  <a:srgbClr val="000000"/>
                </a:solidFill>
                <a:effectLst/>
                <a:latin typeface="Tahoma" panose="020B0604030504040204" pitchFamily="34" charset="0"/>
                <a:ea typeface="+mj-ea"/>
                <a:cs typeface="+mj-cs"/>
              </a:rPr>
              <a:t>Topic 1</a:t>
            </a:r>
            <a:br>
              <a:rPr lang="en-US" sz="2000">
                <a:solidFill>
                  <a:srgbClr val="004DCD"/>
                </a:solidFill>
                <a:effectLst/>
                <a:latin typeface="AgilitaLTPro-Medium"/>
                <a:ea typeface="Calibri" panose="020F0502020204030204" pitchFamily="34" charset="0"/>
                <a:cs typeface="AgilitaLTPro-Medium"/>
              </a:rPr>
            </a:br>
            <a:r>
              <a:rPr lang="en-US" sz="2000">
                <a:solidFill>
                  <a:srgbClr val="004DCD"/>
                </a:solidFill>
                <a:effectLst/>
                <a:latin typeface="AgilitaLTPro-Medium"/>
                <a:ea typeface="Calibri" panose="020F0502020204030204" pitchFamily="34" charset="0"/>
                <a:cs typeface="AgilitaLTPro-Medium"/>
              </a:rPr>
              <a:t>DIRECTING THE OPERATION</a:t>
            </a:r>
            <a:endParaRPr lang="en-GB" altLang="it-IT" sz="2000" dirty="0"/>
          </a:p>
        </p:txBody>
      </p:sp>
      <p:sp>
        <p:nvSpPr>
          <p:cNvPr id="14339" name="Rectangle 3"/>
          <p:cNvSpPr>
            <a:spLocks noGrp="1" noChangeArrowheads="1"/>
          </p:cNvSpPr>
          <p:nvPr>
            <p:ph idx="1"/>
          </p:nvPr>
        </p:nvSpPr>
        <p:spPr>
          <a:xfrm>
            <a:off x="1280929" y="1585628"/>
            <a:ext cx="8885411" cy="3715155"/>
          </a:xfrm>
        </p:spPr>
        <p:txBody>
          <a:bodyPr>
            <a:normAutofit/>
          </a:bodyPr>
          <a:lstStyle/>
          <a:p>
            <a:pPr marL="0" indent="0">
              <a:buNone/>
            </a:pPr>
            <a:r>
              <a:rPr lang="en-US" sz="2300" dirty="0">
                <a:solidFill>
                  <a:srgbClr val="FF0000"/>
                </a:solidFill>
                <a:effectLst/>
                <a:latin typeface="EuropeanPiStd-3"/>
                <a:ea typeface="Calibri" panose="020F0502020204030204" pitchFamily="34" charset="0"/>
                <a:cs typeface="EuropeanPiStd-3"/>
              </a:rPr>
              <a:t>_</a:t>
            </a:r>
            <a:r>
              <a:rPr lang="en-US" sz="1800" b="1" dirty="0">
                <a:solidFill>
                  <a:srgbClr val="004DCD"/>
                </a:solidFill>
                <a:effectLst/>
                <a:latin typeface="AgilitaLTPro-Bold"/>
                <a:ea typeface="Calibri" panose="020F0502020204030204" pitchFamily="34" charset="0"/>
                <a:cs typeface="AgilitaLTPro-Bold"/>
              </a:rPr>
              <a:t>Operations strategy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This examines how the activities of the operations function can have an important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strategic impact.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FF0000"/>
                </a:solidFill>
                <a:effectLst/>
                <a:latin typeface="EuropeanPiStd-3"/>
                <a:ea typeface="Calibri" panose="020F0502020204030204" pitchFamily="34" charset="0"/>
                <a:cs typeface="EuropeanPiStd-3"/>
              </a:rPr>
              <a:t>_ </a:t>
            </a:r>
            <a:r>
              <a:rPr lang="en-US" sz="1800" b="1" dirty="0">
                <a:solidFill>
                  <a:srgbClr val="004DCD"/>
                </a:solidFill>
                <a:effectLst/>
                <a:latin typeface="AgilitaLTPro-Bold"/>
                <a:ea typeface="Calibri" panose="020F0502020204030204" pitchFamily="34" charset="0"/>
                <a:cs typeface="AgilitaLTPro-Bold"/>
              </a:rPr>
              <a:t>Product and service innovation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This looks at how innovation can be built into the product and service design process.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FF0000"/>
                </a:solidFill>
                <a:effectLst/>
                <a:latin typeface="EuropeanPiStd-3"/>
                <a:ea typeface="Calibri" panose="020F0502020204030204" pitchFamily="34" charset="0"/>
                <a:cs typeface="EuropeanPiStd-3"/>
              </a:rPr>
              <a:t>_ </a:t>
            </a:r>
            <a:r>
              <a:rPr lang="en-US" sz="1800" b="1" dirty="0">
                <a:solidFill>
                  <a:srgbClr val="004DCD"/>
                </a:solidFill>
                <a:effectLst/>
                <a:latin typeface="AgilitaLTPro-Bold"/>
                <a:ea typeface="Calibri" panose="020F0502020204030204" pitchFamily="34" charset="0"/>
                <a:cs typeface="AgilitaLTPro-Bold"/>
              </a:rPr>
              <a:t>The structure and scope of operations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00000"/>
                </a:solidFill>
                <a:effectLst/>
                <a:latin typeface="AgilitaLTPro-Light"/>
                <a:ea typeface="Calibri" panose="020F0502020204030204" pitchFamily="34" charset="0"/>
                <a:cs typeface="AgilitaLTPro-Light"/>
              </a:rPr>
              <a:t>This describes the major decisions that determine how, and the extent to which an operation adds value through its own activities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90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2300" dirty="0">
              <a:solidFill>
                <a:srgbClr val="404040"/>
              </a:solidFill>
              <a:effectLst/>
              <a:latin typeface="Times New Roman" panose="02020603050405020304" pitchFamily="18"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sz="2100" dirty="0">
              <a:solidFill>
                <a:srgbClr val="404040"/>
              </a:solidFill>
              <a:effectLst/>
              <a:latin typeface="Times New Roman" panose="02020603050405020304" pitchFamily="18" charset="0"/>
              <a:ea typeface="Calibri" panose="020F0502020204030204" pitchFamily="34" charset="0"/>
              <a:cs typeface="Arial" panose="020B0604020202020204" pitchFamily="34" charset="0"/>
            </a:endParaRPr>
          </a:p>
          <a:p>
            <a:pPr marL="0" marR="0">
              <a:spcBef>
                <a:spcPts val="0"/>
              </a:spcBef>
              <a:spcAft>
                <a:spcPts val="0"/>
              </a:spcAft>
            </a:pPr>
            <a:endParaRPr lang="en-US" sz="2100" dirty="0">
              <a:solidFill>
                <a:srgbClr val="404040"/>
              </a:solidFill>
              <a:effectLst/>
              <a:latin typeface="Times New Roman" panose="02020603050405020304" pitchFamily="18" charset="0"/>
              <a:ea typeface="Calibri" panose="020F0502020204030204" pitchFamily="34" charset="0"/>
              <a:cs typeface="Arial" panose="020B0604020202020204" pitchFamily="34" charset="0"/>
            </a:endParaRPr>
          </a:p>
          <a:p>
            <a:pPr marL="0" indent="0" defTabSz="914400">
              <a:buNone/>
            </a:pPr>
            <a:endParaRPr lang="it-IT" altLang="it-IT" dirty="0">
              <a:solidFill>
                <a:srgbClr val="404040"/>
              </a:solidFill>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5</a:t>
            </a:fld>
            <a:endParaRPr lang="it-IT" altLang="it-IT"/>
          </a:p>
        </p:txBody>
      </p:sp>
      <p:sp>
        <p:nvSpPr>
          <p:cNvPr id="2" name="Footer Placeholder 1">
            <a:extLst>
              <a:ext uri="{FF2B5EF4-FFF2-40B4-BE49-F238E27FC236}">
                <a16:creationId xmlns:a16="http://schemas.microsoft.com/office/drawing/2014/main" id="{47125938-606E-4CD4-98E9-531F018D104C}"/>
              </a:ext>
            </a:extLst>
          </p:cNvPr>
          <p:cNvSpPr>
            <a:spLocks noGrp="1"/>
          </p:cNvSpPr>
          <p:nvPr>
            <p:ph type="ftr" sz="quarter" idx="11"/>
          </p:nvPr>
        </p:nvSpPr>
        <p:spPr/>
        <p:txBody>
          <a:bodyPr/>
          <a:lstStyle/>
          <a:p>
            <a:r>
              <a:rPr lang="en-US"/>
              <a:t>March 2022</a:t>
            </a:r>
            <a:endParaRPr lang="en-US" dirty="0"/>
          </a:p>
        </p:txBody>
      </p:sp>
    </p:spTree>
    <p:extLst>
      <p:ext uri="{BB962C8B-B14F-4D97-AF65-F5344CB8AC3E}">
        <p14:creationId xmlns:p14="http://schemas.microsoft.com/office/powerpoint/2010/main" val="1622415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520487"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0849" y="1179391"/>
            <a:ext cx="9158788" cy="41213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3722" y="1002267"/>
            <a:ext cx="9513043" cy="447564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2108249" y="441666"/>
            <a:ext cx="7303989" cy="1123231"/>
          </a:xfrm>
          <a:solidFill>
            <a:srgbClr val="FFFFFF"/>
          </a:solidFill>
        </p:spPr>
        <p:txBody>
          <a:bodyPr>
            <a:normAutofit/>
          </a:bodyPr>
          <a:lstStyle/>
          <a:p>
            <a:r>
              <a:rPr lang="en-GB" sz="2000" b="1" kern="1200">
                <a:solidFill>
                  <a:srgbClr val="000000"/>
                </a:solidFill>
                <a:effectLst/>
                <a:latin typeface="Tahoma" panose="020B0604030504040204" pitchFamily="34" charset="0"/>
                <a:ea typeface="+mj-ea"/>
                <a:cs typeface="+mj-cs"/>
              </a:rPr>
              <a:t>Topic 2</a:t>
            </a:r>
            <a:br>
              <a:rPr lang="en-US" sz="2000">
                <a:effectLst/>
                <a:latin typeface="Calibri" panose="020F0502020204030204" pitchFamily="34" charset="0"/>
                <a:ea typeface="Calibri" panose="020F0502020204030204" pitchFamily="34" charset="0"/>
                <a:cs typeface="Arial" panose="020B0604020202020204" pitchFamily="34" charset="0"/>
              </a:rPr>
            </a:br>
            <a:r>
              <a:rPr lang="en-US" sz="2000">
                <a:solidFill>
                  <a:srgbClr val="4D5AA6"/>
                </a:solidFill>
                <a:effectLst/>
                <a:latin typeface="AgilitaLTPro-Medium"/>
                <a:ea typeface="Calibri" panose="020F0502020204030204" pitchFamily="34" charset="0"/>
                <a:cs typeface="AgilitaLTPro-Medium"/>
              </a:rPr>
              <a:t>DESIGNING THE OPERATION</a:t>
            </a:r>
            <a:endParaRPr lang="en-GB" altLang="it-IT" sz="2000" dirty="0"/>
          </a:p>
        </p:txBody>
      </p:sp>
      <p:sp>
        <p:nvSpPr>
          <p:cNvPr id="14339" name="Rectangle 3"/>
          <p:cNvSpPr>
            <a:spLocks noGrp="1" noChangeArrowheads="1"/>
          </p:cNvSpPr>
          <p:nvPr>
            <p:ph idx="1"/>
          </p:nvPr>
        </p:nvSpPr>
        <p:spPr>
          <a:xfrm>
            <a:off x="1489534" y="1787071"/>
            <a:ext cx="8412325" cy="3232190"/>
          </a:xfrm>
        </p:spPr>
        <p:txBody>
          <a:bodyPr>
            <a:normAutofit fontScale="92500" lnSpcReduction="10000"/>
          </a:bodyPr>
          <a:lstStyle/>
          <a:p>
            <a:pPr marL="0" indent="0">
              <a:buNone/>
            </a:pPr>
            <a:r>
              <a:rPr lang="en-US" sz="1900">
                <a:solidFill>
                  <a:srgbClr val="8080E6"/>
                </a:solidFill>
                <a:effectLst/>
                <a:latin typeface="AgilitaLTPro-Medium"/>
                <a:ea typeface="Calibri" panose="020F0502020204030204" pitchFamily="34" charset="0"/>
                <a:cs typeface="AgilitaLTPro-Medium"/>
              </a:rPr>
              <a:t>T </a:t>
            </a:r>
            <a:r>
              <a:rPr lang="en-US" sz="1900">
                <a:solidFill>
                  <a:srgbClr val="000000"/>
                </a:solidFill>
                <a:effectLst/>
                <a:latin typeface="AgilitaLTPro-Medium"/>
                <a:ea typeface="Calibri" panose="020F0502020204030204" pitchFamily="34" charset="0"/>
                <a:cs typeface="AgilitaLTPro-Medium"/>
              </a:rPr>
              <a:t>his part of the  course at how the resources and processes of operations</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900">
                <a:solidFill>
                  <a:srgbClr val="000000"/>
                </a:solidFill>
                <a:effectLst/>
                <a:latin typeface="AgilitaLTPro-Medium"/>
                <a:ea typeface="Calibri" panose="020F0502020204030204" pitchFamily="34" charset="0"/>
                <a:cs typeface="AgilitaLTPro-Medium"/>
              </a:rPr>
              <a:t>are designed. By ‘design’ we mean how the overall form, arrangement and</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900">
                <a:solidFill>
                  <a:srgbClr val="000000"/>
                </a:solidFill>
                <a:effectLst/>
                <a:latin typeface="AgilitaLTPro-Medium"/>
                <a:ea typeface="Calibri" panose="020F0502020204030204" pitchFamily="34" charset="0"/>
                <a:cs typeface="AgilitaLTPro-Medium"/>
              </a:rPr>
              <a:t>nature of transforming resources impact on the flow of transformed resources</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900">
                <a:solidFill>
                  <a:srgbClr val="000000"/>
                </a:solidFill>
                <a:effectLst/>
                <a:latin typeface="AgilitaLTPro-Medium"/>
                <a:ea typeface="Calibri" panose="020F0502020204030204" pitchFamily="34" charset="0"/>
                <a:cs typeface="AgilitaLTPro-Medium"/>
              </a:rPr>
              <a:t>as they move through the operation. And that is the order in which we treat the</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900">
                <a:solidFill>
                  <a:srgbClr val="000000"/>
                </a:solidFill>
                <a:effectLst/>
                <a:latin typeface="AgilitaLTPro-Medium"/>
                <a:ea typeface="Calibri" panose="020F0502020204030204" pitchFamily="34" charset="0"/>
                <a:cs typeface="AgilitaLTPro-Medium"/>
              </a:rPr>
              <a:t>four key issues that concern the design of operations. The chapters in this</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900">
                <a:solidFill>
                  <a:srgbClr val="000000"/>
                </a:solidFill>
                <a:effectLst/>
                <a:latin typeface="AgilitaLTPro-Medium"/>
                <a:ea typeface="Calibri" panose="020F0502020204030204" pitchFamily="34" charset="0"/>
                <a:cs typeface="AgilitaLTPro-Medium"/>
              </a:rPr>
              <a:t>part.are:</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900">
                <a:solidFill>
                  <a:srgbClr val="FF0000"/>
                </a:solidFill>
                <a:effectLst/>
                <a:latin typeface="EuropeanPiStd-3"/>
                <a:ea typeface="Calibri" panose="020F0502020204030204" pitchFamily="34" charset="0"/>
                <a:cs typeface="EuropeanPiStd-3"/>
              </a:rPr>
              <a:t>_</a:t>
            </a:r>
            <a:r>
              <a:rPr lang="en-US" sz="1900" b="1">
                <a:solidFill>
                  <a:srgbClr val="4D5AA6"/>
                </a:solidFill>
                <a:effectLst/>
                <a:latin typeface="AgilitaLTPro-Bold"/>
                <a:ea typeface="Calibri" panose="020F0502020204030204" pitchFamily="34" charset="0"/>
                <a:cs typeface="AgilitaLTPro-Bold"/>
              </a:rPr>
              <a:t>Process design</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900">
                <a:solidFill>
                  <a:srgbClr val="000000"/>
                </a:solidFill>
                <a:effectLst/>
                <a:latin typeface="AgilitaLTPro-Light"/>
                <a:ea typeface="Calibri" panose="020F0502020204030204" pitchFamily="34" charset="0"/>
                <a:cs typeface="AgilitaLTPro-Light"/>
              </a:rPr>
              <a:t>This examines various types of process, and how these ‘building blocks’ of operations are designed.</a:t>
            </a:r>
            <a:endParaRPr lang="en-US" sz="1900">
              <a:effectLst/>
              <a:latin typeface="Calibri" panose="020F0502020204030204" pitchFamily="34" charset="0"/>
              <a:ea typeface="Calibri" panose="020F0502020204030204" pitchFamily="34" charset="0"/>
              <a:cs typeface="Arial" panose="020B0604020202020204" pitchFamily="34" charset="0"/>
            </a:endParaRPr>
          </a:p>
          <a:p>
            <a:endParaRPr lang="it-IT" altLang="it-IT" sz="1400">
              <a:solidFill>
                <a:srgbClr val="40404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smtClean="0"/>
              <a:pPr>
                <a:lnSpc>
                  <a:spcPct val="90000"/>
                </a:lnSpc>
                <a:spcAft>
                  <a:spcPts val="600"/>
                </a:spcAft>
              </a:pPr>
              <a:t>6</a:t>
            </a:fld>
            <a:endParaRPr lang="it-IT" altLang="it-IT"/>
          </a:p>
        </p:txBody>
      </p:sp>
      <p:sp>
        <p:nvSpPr>
          <p:cNvPr id="2" name="Footer Placeholder 1">
            <a:extLst>
              <a:ext uri="{FF2B5EF4-FFF2-40B4-BE49-F238E27FC236}">
                <a16:creationId xmlns:a16="http://schemas.microsoft.com/office/drawing/2014/main" id="{D39AAB3C-5BC0-4D9C-A7C4-3FA2C11A0F2D}"/>
              </a:ext>
            </a:extLst>
          </p:cNvPr>
          <p:cNvSpPr>
            <a:spLocks noGrp="1"/>
          </p:cNvSpPr>
          <p:nvPr>
            <p:ph type="ftr" sz="quarter" idx="11"/>
          </p:nvPr>
        </p:nvSpPr>
        <p:spPr/>
        <p:txBody>
          <a:bodyPr/>
          <a:lstStyle/>
          <a:p>
            <a:r>
              <a:rPr lang="en-US"/>
              <a:t>March 2022</a:t>
            </a:r>
            <a:endParaRPr lang="en-US" dirty="0"/>
          </a:p>
        </p:txBody>
      </p:sp>
    </p:spTree>
    <p:extLst>
      <p:ext uri="{BB962C8B-B14F-4D97-AF65-F5344CB8AC3E}">
        <p14:creationId xmlns:p14="http://schemas.microsoft.com/office/powerpoint/2010/main" val="298163834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520487"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0849" y="1179391"/>
            <a:ext cx="9158788" cy="41213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3722" y="1002267"/>
            <a:ext cx="9513043" cy="447564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2108249" y="441666"/>
            <a:ext cx="7303989" cy="1123231"/>
          </a:xfrm>
          <a:solidFill>
            <a:srgbClr val="FFFFFF"/>
          </a:solidFill>
        </p:spPr>
        <p:txBody>
          <a:bodyPr>
            <a:normAutofit/>
          </a:bodyPr>
          <a:lstStyle/>
          <a:p>
            <a:r>
              <a:rPr lang="en-GB" sz="2000" b="1" kern="1200">
                <a:solidFill>
                  <a:srgbClr val="000000"/>
                </a:solidFill>
                <a:effectLst/>
                <a:latin typeface="Tahoma" panose="020B0604030504040204" pitchFamily="34" charset="0"/>
                <a:ea typeface="+mj-ea"/>
                <a:cs typeface="+mj-cs"/>
              </a:rPr>
              <a:t>Topic 2</a:t>
            </a:r>
            <a:br>
              <a:rPr lang="en-US" sz="2000">
                <a:effectLst/>
                <a:latin typeface="Calibri" panose="020F0502020204030204" pitchFamily="34" charset="0"/>
                <a:ea typeface="Calibri" panose="020F0502020204030204" pitchFamily="34" charset="0"/>
                <a:cs typeface="Arial" panose="020B0604020202020204" pitchFamily="34" charset="0"/>
              </a:rPr>
            </a:br>
            <a:r>
              <a:rPr lang="en-US" sz="2000">
                <a:solidFill>
                  <a:srgbClr val="4D5AA6"/>
                </a:solidFill>
                <a:effectLst/>
                <a:latin typeface="AgilitaLTPro-Medium"/>
                <a:ea typeface="Calibri" panose="020F0502020204030204" pitchFamily="34" charset="0"/>
                <a:cs typeface="AgilitaLTPro-Medium"/>
              </a:rPr>
              <a:t>DESIGNING THE OPERATION</a:t>
            </a:r>
            <a:endParaRPr lang="en-GB" altLang="it-IT"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4339" name="Rectangle 3"/>
          <p:cNvSpPr>
            <a:spLocks noGrp="1" noChangeArrowheads="1"/>
          </p:cNvSpPr>
          <p:nvPr>
            <p:ph idx="1"/>
          </p:nvPr>
        </p:nvSpPr>
        <p:spPr>
          <a:xfrm>
            <a:off x="1242680" y="1742021"/>
            <a:ext cx="9035126" cy="3558762"/>
          </a:xfrm>
        </p:spPr>
        <p:txBody>
          <a:bodyPr>
            <a:normAutofit fontScale="92500"/>
          </a:bodyPr>
          <a:lstStyle/>
          <a:p>
            <a:pPr marL="0" indent="0">
              <a:buNone/>
            </a:pPr>
            <a:r>
              <a:rPr lang="en-US" sz="2300" dirty="0">
                <a:solidFill>
                  <a:srgbClr val="FF0000"/>
                </a:solidFill>
                <a:effectLst/>
                <a:latin typeface="EuropeanPiStd-3"/>
                <a:ea typeface="Calibri" panose="020F0502020204030204" pitchFamily="34" charset="0"/>
                <a:cs typeface="EuropeanPiStd-3"/>
              </a:rPr>
              <a:t>_ </a:t>
            </a:r>
            <a:r>
              <a:rPr lang="en-US" sz="2300" b="1" dirty="0">
                <a:solidFill>
                  <a:srgbClr val="4D5AA6"/>
                </a:solidFill>
                <a:effectLst/>
                <a:latin typeface="AgilitaLTPro-Bold"/>
                <a:ea typeface="Calibri" panose="020F0502020204030204" pitchFamily="34" charset="0"/>
                <a:cs typeface="AgilitaLTPro-Bold"/>
              </a:rPr>
              <a:t>The layout and look of facilities</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300" dirty="0">
                <a:solidFill>
                  <a:srgbClr val="000000"/>
                </a:solidFill>
                <a:effectLst/>
                <a:latin typeface="AgilitaLTPro-Light"/>
                <a:ea typeface="Calibri" panose="020F0502020204030204" pitchFamily="34" charset="0"/>
                <a:cs typeface="AgilitaLTPro-Light"/>
              </a:rPr>
              <a:t>This looks at how different ways of arranging physical facilities affect the nature of flow through the operation.</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300" dirty="0">
                <a:solidFill>
                  <a:srgbClr val="FF0000"/>
                </a:solidFill>
                <a:effectLst/>
                <a:latin typeface="EuropeanPiStd-3"/>
                <a:ea typeface="Calibri" panose="020F0502020204030204" pitchFamily="34" charset="0"/>
                <a:cs typeface="EuropeanPiStd-3"/>
              </a:rPr>
              <a:t>_ </a:t>
            </a:r>
            <a:r>
              <a:rPr lang="en-US" sz="2300" b="1" dirty="0">
                <a:solidFill>
                  <a:srgbClr val="4D5AA6"/>
                </a:solidFill>
                <a:effectLst/>
                <a:latin typeface="AgilitaLTPro-Bold"/>
                <a:ea typeface="Calibri" panose="020F0502020204030204" pitchFamily="34" charset="0"/>
                <a:cs typeface="AgilitaLTPro-Bold"/>
              </a:rPr>
              <a:t>Process technology</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300" dirty="0">
                <a:solidFill>
                  <a:srgbClr val="000000"/>
                </a:solidFill>
                <a:effectLst/>
                <a:latin typeface="AgilitaLTPro-Light"/>
                <a:ea typeface="Calibri" panose="020F0502020204030204" pitchFamily="34" charset="0"/>
                <a:cs typeface="AgilitaLTPro-Light"/>
              </a:rPr>
              <a:t>This describes how the effectiveness of operations is influenced by the fast-moving developments in process technology.</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300" dirty="0">
                <a:solidFill>
                  <a:srgbClr val="FF0000"/>
                </a:solidFill>
                <a:effectLst/>
                <a:latin typeface="EuropeanPiStd-3"/>
                <a:ea typeface="Calibri" panose="020F0502020204030204" pitchFamily="34" charset="0"/>
                <a:cs typeface="EuropeanPiStd-3"/>
              </a:rPr>
              <a:t>_ </a:t>
            </a:r>
            <a:r>
              <a:rPr lang="en-US" sz="2300" b="1" dirty="0">
                <a:solidFill>
                  <a:srgbClr val="4D5AA6"/>
                </a:solidFill>
                <a:effectLst/>
                <a:latin typeface="AgilitaLTPro-Bold"/>
                <a:ea typeface="Calibri" panose="020F0502020204030204" pitchFamily="34" charset="0"/>
                <a:cs typeface="AgilitaLTPro-Bold"/>
              </a:rPr>
              <a:t>People in operations</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300" dirty="0">
                <a:solidFill>
                  <a:srgbClr val="000000"/>
                </a:solidFill>
                <a:effectLst/>
                <a:latin typeface="AgilitaLTPro-Light"/>
                <a:ea typeface="Calibri" panose="020F0502020204030204" pitchFamily="34" charset="0"/>
                <a:cs typeface="AgilitaLTPro-Light"/>
              </a:rPr>
              <a:t>This looks at the elements of human resource management that are traditionally seen as being directly within the sphere of operations management.</a:t>
            </a:r>
            <a:r>
              <a:rPr lang="en-US" sz="2300" dirty="0">
                <a:solidFill>
                  <a:srgbClr val="FFFFFF"/>
                </a:solidFill>
                <a:effectLst/>
                <a:latin typeface="AgilitaLTPro-Medium"/>
                <a:ea typeface="Calibri" panose="020F0502020204030204" pitchFamily="34" charset="0"/>
                <a:cs typeface="AgilitaLTPro-Medium"/>
              </a:rPr>
              <a:t> he o</a:t>
            </a:r>
            <a:endParaRPr lang="en-US" sz="23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90000"/>
              </a:lnSpc>
              <a:buNone/>
            </a:pPr>
            <a:endParaRPr lang="it-IT" altLang="it-IT" sz="1300" dirty="0">
              <a:solidFill>
                <a:srgbClr val="404040"/>
              </a:solidFill>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7</a:t>
            </a:fld>
            <a:endParaRPr lang="it-IT" altLang="it-IT"/>
          </a:p>
        </p:txBody>
      </p:sp>
      <p:sp>
        <p:nvSpPr>
          <p:cNvPr id="2" name="Footer Placeholder 1">
            <a:extLst>
              <a:ext uri="{FF2B5EF4-FFF2-40B4-BE49-F238E27FC236}">
                <a16:creationId xmlns:a16="http://schemas.microsoft.com/office/drawing/2014/main" id="{F7FFDEF8-F2CB-433E-801C-C4EF6BEB383E}"/>
              </a:ext>
            </a:extLst>
          </p:cNvPr>
          <p:cNvSpPr>
            <a:spLocks noGrp="1"/>
          </p:cNvSpPr>
          <p:nvPr>
            <p:ph type="ftr" sz="quarter" idx="11"/>
          </p:nvPr>
        </p:nvSpPr>
        <p:spPr/>
        <p:txBody>
          <a:bodyPr/>
          <a:lstStyle/>
          <a:p>
            <a:r>
              <a:rPr lang="en-US"/>
              <a:t>March 2022</a:t>
            </a:r>
            <a:endParaRPr lang="en-US" dirty="0"/>
          </a:p>
        </p:txBody>
      </p:sp>
    </p:spTree>
    <p:extLst>
      <p:ext uri="{BB962C8B-B14F-4D97-AF65-F5344CB8AC3E}">
        <p14:creationId xmlns:p14="http://schemas.microsoft.com/office/powerpoint/2010/main" val="102815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242680" y="1742021"/>
            <a:ext cx="9035126" cy="3558762"/>
          </a:xfrm>
          <a:solidFill>
            <a:schemeClr val="bg1"/>
          </a:solidFill>
        </p:spPr>
        <p:txBody>
          <a:bodyPr>
            <a:normAutofit/>
          </a:bodyPr>
          <a:lstStyle/>
          <a:p>
            <a:pPr marL="0" indent="0">
              <a:buNone/>
            </a:pPr>
            <a:endParaRPr lang="en-US" sz="23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a:solidFill>
                  <a:srgbClr val="00801A"/>
                </a:solidFill>
                <a:effectLst/>
                <a:latin typeface="AgilitaLTPro-Medium"/>
                <a:ea typeface="Calibri" panose="020F0502020204030204" pitchFamily="34" charset="0"/>
                <a:cs typeface="AgilitaLTPro-Medium"/>
              </a:rPr>
              <a:t>A </a:t>
            </a:r>
            <a:r>
              <a:rPr lang="en-US" sz="1800">
                <a:solidFill>
                  <a:srgbClr val="000000"/>
                </a:solidFill>
                <a:effectLst/>
                <a:latin typeface="AgilitaLTPro-Medium"/>
                <a:ea typeface="Calibri" panose="020F0502020204030204" pitchFamily="34" charset="0"/>
                <a:cs typeface="AgilitaLTPro-Medium"/>
              </a:rPr>
              <a:t>ll the activities involved in the design of an operation should have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a:solidFill>
                  <a:srgbClr val="000000"/>
                </a:solidFill>
                <a:effectLst/>
                <a:latin typeface="AgilitaLTPro-Medium"/>
                <a:ea typeface="Calibri" panose="020F0502020204030204" pitchFamily="34" charset="0"/>
                <a:cs typeface="AgilitaLTPro-Medium"/>
              </a:rPr>
              <a:t>provided the nature and shape of the transforming resources that are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a:solidFill>
                  <a:srgbClr val="000000"/>
                </a:solidFill>
                <a:effectLst/>
                <a:latin typeface="AgilitaLTPro-Medium"/>
                <a:ea typeface="Calibri" panose="020F0502020204030204" pitchFamily="34" charset="0"/>
                <a:cs typeface="AgilitaLTPro-Medium"/>
              </a:rPr>
              <a:t>capable of satisfying customers’ demands. Products and services then have to</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a:solidFill>
                  <a:srgbClr val="000000"/>
                </a:solidFill>
                <a:effectLst/>
                <a:latin typeface="AgilitaLTPro-Medium"/>
                <a:ea typeface="Calibri" panose="020F0502020204030204" pitchFamily="34" charset="0"/>
                <a:cs typeface="AgilitaLTPro-Medium"/>
              </a:rPr>
              <a:t>be created and delivered to customers. This is done by planning and controlling</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a:solidFill>
                  <a:srgbClr val="000000"/>
                </a:solidFill>
                <a:effectLst/>
                <a:latin typeface="AgilitaLTPro-Medium"/>
                <a:ea typeface="Calibri" panose="020F0502020204030204" pitchFamily="34" charset="0"/>
                <a:cs typeface="AgilitaLTPro-Medium"/>
              </a:rPr>
              <a:t>the activities of the transforming resources on a day-to-day basis to ensure the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a:solidFill>
                  <a:srgbClr val="000000"/>
                </a:solidFill>
                <a:effectLst/>
                <a:latin typeface="AgilitaLTPro-Medium"/>
                <a:ea typeface="Calibri" panose="020F0502020204030204" pitchFamily="34" charset="0"/>
                <a:cs typeface="AgilitaLTPro-Medium"/>
              </a:rPr>
              <a:t>appropriate supply of products and services to meet the requirements of the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a:solidFill>
                  <a:srgbClr val="000000"/>
                </a:solidFill>
                <a:effectLst/>
                <a:latin typeface="AgilitaLTPro-Medium"/>
                <a:ea typeface="Calibri" panose="020F0502020204030204" pitchFamily="34" charset="0"/>
                <a:cs typeface="AgilitaLTPro-Medium"/>
              </a:rPr>
              <a:t>market. This part of the book will look at six different aspects of planning and</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indent="0">
              <a:lnSpc>
                <a:spcPct val="90000"/>
              </a:lnSpc>
              <a:buNone/>
            </a:pPr>
            <a:endParaRPr lang="it-IT" altLang="it-IT" sz="1300">
              <a:solidFill>
                <a:srgbClr val="404040"/>
              </a:solidFill>
            </a:endParaRPr>
          </a:p>
        </p:txBody>
      </p:sp>
      <p:sp>
        <p:nvSpPr>
          <p:cNvPr id="14338" name="Rectangle 2"/>
          <p:cNvSpPr>
            <a:spLocks noGrp="1" noChangeArrowheads="1"/>
          </p:cNvSpPr>
          <p:nvPr>
            <p:ph type="title"/>
          </p:nvPr>
        </p:nvSpPr>
        <p:spPr>
          <a:xfrm>
            <a:off x="2108248" y="884478"/>
            <a:ext cx="7303989" cy="1123231"/>
          </a:xfrm>
          <a:solidFill>
            <a:srgbClr val="FFFFFF"/>
          </a:solidFill>
        </p:spPr>
        <p:txBody>
          <a:bodyPr>
            <a:normAutofit/>
          </a:bodyPr>
          <a:lstStyle/>
          <a:p>
            <a:r>
              <a:rPr lang="en-GB" sz="2000" b="1" kern="1200">
                <a:solidFill>
                  <a:srgbClr val="000000"/>
                </a:solidFill>
                <a:effectLst/>
                <a:latin typeface="Tahoma" panose="020B0604030504040204" pitchFamily="34" charset="0"/>
                <a:ea typeface="+mj-ea"/>
                <a:cs typeface="+mj-cs"/>
              </a:rPr>
              <a:t>Topic 3</a:t>
            </a:r>
            <a:br>
              <a:rPr lang="en-US" sz="2000">
                <a:effectLst/>
                <a:latin typeface="Calibri" panose="020F0502020204030204" pitchFamily="34" charset="0"/>
                <a:ea typeface="Calibri" panose="020F0502020204030204" pitchFamily="34" charset="0"/>
                <a:cs typeface="Arial" panose="020B0604020202020204" pitchFamily="34" charset="0"/>
              </a:rPr>
            </a:br>
            <a:r>
              <a:rPr lang="en-US" sz="2000">
                <a:solidFill>
                  <a:srgbClr val="00801A"/>
                </a:solidFill>
                <a:effectLst/>
                <a:latin typeface="AgilitaLTPro-Medium"/>
                <a:ea typeface="Calibri" panose="020F0502020204030204" pitchFamily="34" charset="0"/>
                <a:cs typeface="AgilitaLTPro-Medium"/>
              </a:rPr>
              <a:t>DELIVER</a:t>
            </a:r>
            <a:endParaRPr lang="en-GB" altLang="it-IT"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8</a:t>
            </a:fld>
            <a:endParaRPr lang="it-IT" altLang="it-IT"/>
          </a:p>
        </p:txBody>
      </p:sp>
      <p:sp>
        <p:nvSpPr>
          <p:cNvPr id="2" name="Footer Placeholder 1">
            <a:extLst>
              <a:ext uri="{FF2B5EF4-FFF2-40B4-BE49-F238E27FC236}">
                <a16:creationId xmlns:a16="http://schemas.microsoft.com/office/drawing/2014/main" id="{F7FFDEF8-F2CB-433E-801C-C4EF6BEB383E}"/>
              </a:ext>
            </a:extLst>
          </p:cNvPr>
          <p:cNvSpPr>
            <a:spLocks noGrp="1"/>
          </p:cNvSpPr>
          <p:nvPr>
            <p:ph type="ftr" sz="quarter" idx="11"/>
          </p:nvPr>
        </p:nvSpPr>
        <p:spPr/>
        <p:txBody>
          <a:bodyPr/>
          <a:lstStyle/>
          <a:p>
            <a:r>
              <a:rPr lang="en-US"/>
              <a:t>March 2022</a:t>
            </a:r>
            <a:endParaRPr lang="en-US" dirty="0"/>
          </a:p>
        </p:txBody>
      </p:sp>
      <p:sp>
        <p:nvSpPr>
          <p:cNvPr id="3" name="Rectangle 2">
            <a:extLst>
              <a:ext uri="{FF2B5EF4-FFF2-40B4-BE49-F238E27FC236}">
                <a16:creationId xmlns:a16="http://schemas.microsoft.com/office/drawing/2014/main" id="{CCDFEAAB-4AB5-3E4E-9A95-BD72BE95AC89}"/>
              </a:ext>
            </a:extLst>
          </p:cNvPr>
          <p:cNvSpPr/>
          <p:nvPr/>
        </p:nvSpPr>
        <p:spPr>
          <a:xfrm>
            <a:off x="1100885" y="1575165"/>
            <a:ext cx="9318713" cy="389247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315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242679" y="1742021"/>
            <a:ext cx="9035126" cy="3558762"/>
          </a:xfrm>
          <a:solidFill>
            <a:schemeClr val="bg1"/>
          </a:solidFill>
        </p:spPr>
        <p:txBody>
          <a:bodyPr>
            <a:normAutofit fontScale="92500" lnSpcReduction="10000"/>
          </a:bodyPr>
          <a:lstStyle/>
          <a:p>
            <a:pPr marL="0" indent="0">
              <a:buNone/>
            </a:pPr>
            <a:endParaRPr lang="en-US" sz="2400" dirty="0">
              <a:solidFill>
                <a:srgbClr val="000000"/>
              </a:solidFill>
              <a:effectLst/>
              <a:latin typeface="AgilitaLTPro-Medium"/>
              <a:ea typeface="Calibri" panose="020F0502020204030204" pitchFamily="34" charset="0"/>
              <a:cs typeface="AgilitaLTPro-Medium"/>
            </a:endParaRPr>
          </a:p>
          <a:p>
            <a:pPr marL="0" indent="0">
              <a:buNone/>
            </a:pPr>
            <a:r>
              <a:rPr lang="en-US" sz="2300" dirty="0">
                <a:solidFill>
                  <a:srgbClr val="000000"/>
                </a:solidFill>
                <a:effectLst/>
                <a:latin typeface="AgilitaLTPro-Medium"/>
                <a:ea typeface="Calibri" panose="020F0502020204030204" pitchFamily="34" charset="0"/>
                <a:cs typeface="AgilitaLTPro-Medium"/>
              </a:rPr>
              <a:t>controlling the delivery of products and services as they flow through processes,</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300" dirty="0">
                <a:solidFill>
                  <a:srgbClr val="000000"/>
                </a:solidFill>
                <a:effectLst/>
                <a:latin typeface="AgilitaLTPro-Medium"/>
                <a:ea typeface="Calibri" panose="020F0502020204030204" pitchFamily="34" charset="0"/>
                <a:cs typeface="AgilitaLTPro-Medium"/>
              </a:rPr>
              <a:t>operations and supply networks. The chapters in this part are:</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300" dirty="0">
                <a:solidFill>
                  <a:srgbClr val="FF0000"/>
                </a:solidFill>
                <a:effectLst/>
                <a:latin typeface="EuropeanPiStd-3"/>
                <a:ea typeface="Calibri" panose="020F0502020204030204" pitchFamily="34" charset="0"/>
                <a:cs typeface="EuropeanPiStd-3"/>
              </a:rPr>
              <a:t>_ </a:t>
            </a:r>
            <a:r>
              <a:rPr lang="en-US" sz="2300" b="1" dirty="0">
                <a:solidFill>
                  <a:srgbClr val="00801A"/>
                </a:solidFill>
                <a:effectLst/>
                <a:latin typeface="AgilitaLTPro-Bold"/>
                <a:ea typeface="Calibri" panose="020F0502020204030204" pitchFamily="34" charset="0"/>
                <a:cs typeface="AgilitaLTPro-Bold"/>
              </a:rPr>
              <a:t>Planning and control</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300" dirty="0">
                <a:solidFill>
                  <a:srgbClr val="000000"/>
                </a:solidFill>
                <a:effectLst/>
                <a:latin typeface="AgilitaLTPro-Light"/>
                <a:ea typeface="Calibri" panose="020F0502020204030204" pitchFamily="34" charset="0"/>
                <a:cs typeface="AgilitaLTPro-Light"/>
              </a:rPr>
              <a:t>This examines how operations organize the delivery of their products and services on an ongoing basis so that customers’ demands are satisfied.</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300" dirty="0">
                <a:solidFill>
                  <a:srgbClr val="FF0000"/>
                </a:solidFill>
                <a:effectLst/>
                <a:latin typeface="EuropeanPiStd-3"/>
                <a:ea typeface="Calibri" panose="020F0502020204030204" pitchFamily="34" charset="0"/>
                <a:cs typeface="EuropeanPiStd-3"/>
              </a:rPr>
              <a:t>_ </a:t>
            </a:r>
            <a:r>
              <a:rPr lang="en-US" sz="2300" b="1" dirty="0">
                <a:solidFill>
                  <a:srgbClr val="00801A"/>
                </a:solidFill>
                <a:effectLst/>
                <a:latin typeface="AgilitaLTPro-Bold"/>
                <a:ea typeface="Calibri" panose="020F0502020204030204" pitchFamily="34" charset="0"/>
                <a:cs typeface="AgilitaLTPro-Bold"/>
              </a:rPr>
              <a:t>Capacity management</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300" dirty="0">
                <a:solidFill>
                  <a:srgbClr val="000000"/>
                </a:solidFill>
                <a:effectLst/>
                <a:latin typeface="AgilitaLTPro-Light"/>
                <a:ea typeface="Calibri" panose="020F0502020204030204" pitchFamily="34" charset="0"/>
                <a:cs typeface="AgilitaLTPro-Light"/>
              </a:rPr>
              <a:t>This explains how operations need to decide how to vary their capacity (if at all) as demand for their products and services fluctuates.</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3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90000"/>
              </a:lnSpc>
              <a:buNone/>
            </a:pPr>
            <a:endParaRPr lang="it-IT" altLang="it-IT" sz="1300" dirty="0">
              <a:solidFill>
                <a:srgbClr val="404040"/>
              </a:solidFill>
            </a:endParaRPr>
          </a:p>
        </p:txBody>
      </p:sp>
      <p:sp>
        <p:nvSpPr>
          <p:cNvPr id="14338" name="Rectangle 2"/>
          <p:cNvSpPr>
            <a:spLocks noGrp="1" noChangeArrowheads="1"/>
          </p:cNvSpPr>
          <p:nvPr>
            <p:ph type="title"/>
          </p:nvPr>
        </p:nvSpPr>
        <p:spPr>
          <a:xfrm>
            <a:off x="2108248" y="884478"/>
            <a:ext cx="7303989" cy="1123231"/>
          </a:xfrm>
          <a:solidFill>
            <a:srgbClr val="FFFFFF"/>
          </a:solidFill>
        </p:spPr>
        <p:txBody>
          <a:bodyPr>
            <a:normAutofit/>
          </a:bodyPr>
          <a:lstStyle/>
          <a:p>
            <a:r>
              <a:rPr lang="en-GB" sz="2000" b="1" kern="1200">
                <a:solidFill>
                  <a:srgbClr val="000000"/>
                </a:solidFill>
                <a:effectLst/>
                <a:latin typeface="Tahoma" panose="020B0604030504040204" pitchFamily="34" charset="0"/>
                <a:ea typeface="+mj-ea"/>
                <a:cs typeface="+mj-cs"/>
              </a:rPr>
              <a:t>Topic 3</a:t>
            </a:r>
            <a:br>
              <a:rPr lang="en-US" sz="2000">
                <a:effectLst/>
                <a:latin typeface="Calibri" panose="020F0502020204030204" pitchFamily="34" charset="0"/>
                <a:ea typeface="Calibri" panose="020F0502020204030204" pitchFamily="34" charset="0"/>
                <a:cs typeface="Arial" panose="020B0604020202020204" pitchFamily="34" charset="0"/>
              </a:rPr>
            </a:br>
            <a:r>
              <a:rPr lang="en-US" sz="2000">
                <a:solidFill>
                  <a:srgbClr val="00801A"/>
                </a:solidFill>
                <a:effectLst/>
                <a:latin typeface="AgilitaLTPro-Medium"/>
                <a:ea typeface="Calibri" panose="020F0502020204030204" pitchFamily="34" charset="0"/>
                <a:cs typeface="AgilitaLTPro-Medium"/>
              </a:rPr>
              <a:t>DELIVER</a:t>
            </a:r>
            <a:endParaRPr lang="en-GB" altLang="it-IT"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9</a:t>
            </a:fld>
            <a:endParaRPr lang="it-IT" altLang="it-IT"/>
          </a:p>
        </p:txBody>
      </p:sp>
      <p:sp>
        <p:nvSpPr>
          <p:cNvPr id="2" name="Footer Placeholder 1">
            <a:extLst>
              <a:ext uri="{FF2B5EF4-FFF2-40B4-BE49-F238E27FC236}">
                <a16:creationId xmlns:a16="http://schemas.microsoft.com/office/drawing/2014/main" id="{F7FFDEF8-F2CB-433E-801C-C4EF6BEB383E}"/>
              </a:ext>
            </a:extLst>
          </p:cNvPr>
          <p:cNvSpPr>
            <a:spLocks noGrp="1"/>
          </p:cNvSpPr>
          <p:nvPr>
            <p:ph type="ftr" sz="quarter" idx="11"/>
          </p:nvPr>
        </p:nvSpPr>
        <p:spPr/>
        <p:txBody>
          <a:bodyPr/>
          <a:lstStyle/>
          <a:p>
            <a:r>
              <a:rPr lang="en-US"/>
              <a:t>March 2022</a:t>
            </a:r>
            <a:endParaRPr lang="en-US" dirty="0"/>
          </a:p>
        </p:txBody>
      </p:sp>
      <p:sp>
        <p:nvSpPr>
          <p:cNvPr id="3" name="Rectangle 2">
            <a:extLst>
              <a:ext uri="{FF2B5EF4-FFF2-40B4-BE49-F238E27FC236}">
                <a16:creationId xmlns:a16="http://schemas.microsoft.com/office/drawing/2014/main" id="{B780E3DC-009F-E74E-A90B-FDBB06143C41}"/>
              </a:ext>
            </a:extLst>
          </p:cNvPr>
          <p:cNvSpPr/>
          <p:nvPr/>
        </p:nvSpPr>
        <p:spPr>
          <a:xfrm>
            <a:off x="1100885" y="1575165"/>
            <a:ext cx="9318713" cy="389247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78486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olo lezione&amp;quot;&quot;/&gt;&lt;property id=&quot;20307&quot; value=&quot;256&quot;/&gt;&lt;/object&gt;&lt;object type=&quot;3&quot; unique_id=&quot;10005&quot;&gt;&lt;property id=&quot;20148&quot; value=&quot;5&quot;/&gt;&lt;property id=&quot;20300&quot; value=&quot;Slide 2 - &amp;quot;Argomenti&amp;quot;&quot;/&gt;&lt;property id=&quot;20307&quot; value=&quot;257&quot;/&gt;&lt;/object&gt;&lt;object type=&quot;3&quot; unique_id=&quot;10006&quot;&gt;&lt;property id=&quot;20148&quot; value=&quot;5&quot;/&gt;&lt;property id=&quot;20300&quot; value=&quot;Slide 3 - &amp;quot;Obiettivi&amp;quot;&quot;/&gt;&lt;property id=&quot;20307&quot; value=&quot;258&quot;/&gt;&lt;/object&gt;&lt;object type=&quot;3&quot; unique_id=&quot;10007&quot;&gt;&lt;property id=&quot;20148&quot; value=&quot;5&quot;/&gt;&lt;property id=&quot;20300&quot; value=&quot;Slide 4 - &amp;quot;Argomento I&amp;quot;&quot;/&gt;&lt;property id=&quot;20307&quot; value=&quot;259&quot;/&gt;&lt;/object&gt;&lt;object type=&quot;3&quot; unique_id=&quot;10011&quot;&gt;&lt;property id=&quot;20148&quot; value=&quot;5&quot;/&gt;&lt;property id=&quot;20300&quot; value=&quot;Slide 9 - &amp;quot;Conclusioni&amp;quot;&quot;/&gt;&lt;property id=&quot;20307&quot; value=&quot;262&quot;/&gt;&lt;/object&gt;&lt;object type=&quot;3&quot; unique_id=&quot;10012&quot;&gt;&lt;property id=&quot;20148&quot; value=&quot;5&quot;/&gt;&lt;property id=&quot;20300&quot; value=&quot;Slide 10 - &amp;quot;Copyright&amp;quot;&quot;/&gt;&lt;property id=&quot;20307&quot; value=&quot;265&quot;/&gt;&lt;/object&gt;&lt;object type=&quot;3&quot; unique_id=&quot;10013&quot;&gt;&lt;property id=&quot;20148&quot; value=&quot;5&quot;/&gt;&lt;property id=&quot;20300&quot; value=&quot;Slide 6 - &amp;quot;Argomento III&amp;quot;&quot;/&gt;&lt;property id=&quot;20307&quot; value=&quot;266&quot;/&gt;&lt;/object&gt;&lt;object type=&quot;3&quot; unique_id=&quot;10015&quot;&gt;&lt;property id=&quot;20148&quot; value=&quot;5&quot;/&gt;&lt;property id=&quot;20300&quot; value=&quot;Slide 7 - &amp;quot;Argomento IV&amp;quot;&quot;/&gt;&lt;property id=&quot;20307&quot; value=&quot;268&quot;/&gt;&lt;/object&gt;&lt;object type=&quot;3&quot; unique_id=&quot;15621&quot;&gt;&lt;property id=&quot;20148&quot; value=&quot;5&quot;/&gt;&lt;property id=&quot;20300&quot; value=&quot;Slide 5 - &amp;quot;Argomento II&amp;quot;&quot;/&gt;&lt;property id=&quot;20307&quot; value=&quot;270&quot;/&gt;&lt;/object&gt;&lt;object type=&quot;3&quot; unique_id=&quot;15622&quot;&gt;&lt;property id=&quot;20148&quot; value=&quot;5&quot;/&gt;&lt;property id=&quot;20300&quot; value=&quot;Slide 8 - &amp;quot;Argomento N&amp;quot;&quot;/&gt;&lt;property id=&quot;20307&quot; value=&quot;271&quot;/&gt;&lt;/object&gt;&lt;/object&gt;&lt;/object&gt;&lt;/database&gt;"/>
  <p:tag name="SECTOMILLISECCONVERTED" val="1"/>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269</TotalTime>
  <Words>2545</Words>
  <Application>Microsoft Office PowerPoint</Application>
  <PresentationFormat>Custom</PresentationFormat>
  <Paragraphs>197</Paragraphs>
  <Slides>14</Slides>
  <Notes>14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AgilitaLTPro-Bold</vt:lpstr>
      <vt:lpstr>AgilitaLTPro-Light</vt:lpstr>
      <vt:lpstr>AgilitaLTPro-Medium</vt:lpstr>
      <vt:lpstr>Arial</vt:lpstr>
      <vt:lpstr>Calibri</vt:lpstr>
      <vt:lpstr>EuropeanPiStd-3</vt:lpstr>
      <vt:lpstr>Gill Sans MT</vt:lpstr>
      <vt:lpstr>SabonLTPro-Italic</vt:lpstr>
      <vt:lpstr>SabonLTPro-Roman</vt:lpstr>
      <vt:lpstr>Tahoma</vt:lpstr>
      <vt:lpstr>Times New Roman</vt:lpstr>
      <vt:lpstr>Parcel</vt:lpstr>
      <vt:lpstr>Modernization and Internationalisation of Iranian HEIs via collaborative TEL-based curriculum development in engineering and STEM</vt:lpstr>
      <vt:lpstr>Topics</vt:lpstr>
      <vt:lpstr>Learning Objectives</vt:lpstr>
      <vt:lpstr>Topic 1 DIRECTING THE OPERATION</vt:lpstr>
      <vt:lpstr>Topic 1 DIRECTING THE OPERATION</vt:lpstr>
      <vt:lpstr>Topic 2 DESIGNING THE OPERATION</vt:lpstr>
      <vt:lpstr>Topic 2 DESIGNING THE OPERATION</vt:lpstr>
      <vt:lpstr>Topic 3 DELIVER</vt:lpstr>
      <vt:lpstr>Topic 3 DELIVER</vt:lpstr>
      <vt:lpstr>Topic 3 DELIVER</vt:lpstr>
      <vt:lpstr>Topic 3 DELIVER</vt:lpstr>
      <vt:lpstr>Topic 4 DEVELOPMENT</vt:lpstr>
      <vt:lpstr>Topic 4 DEVELOPMENT</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lezione</dc:title>
  <dc:creator>Windows User</dc:creator>
  <cp:lastModifiedBy>Dear User</cp:lastModifiedBy>
  <cp:revision>31</cp:revision>
  <dcterms:created xsi:type="dcterms:W3CDTF">2021-06-01T08:52:26Z</dcterms:created>
  <dcterms:modified xsi:type="dcterms:W3CDTF">2022-05-01T04:03:08Z</dcterms:modified>
</cp:coreProperties>
</file>