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73" r:id="rId6"/>
    <p:sldId id="274" r:id="rId7"/>
    <p:sldId id="276" r:id="rId8"/>
    <p:sldId id="277" r:id="rId9"/>
    <p:sldId id="275" r:id="rId10"/>
    <p:sldId id="278" r:id="rId11"/>
    <p:sldId id="262" r:id="rId12"/>
    <p:sldId id="279" r:id="rId13"/>
  </p:sldIdLst>
  <p:sldSz cx="11520488" cy="6480175"/>
  <p:notesSz cx="6858000" cy="9144000"/>
  <p:custDataLst>
    <p:tags r:id="rId15"/>
  </p:custDataLst>
  <p:defaultTextStyle>
    <a:defPPr>
      <a:defRPr lang="it-IT"/>
    </a:defPPr>
    <a:lvl1pPr algn="l" rtl="0" fontAlgn="base">
      <a:spcBef>
        <a:spcPct val="0"/>
      </a:spcBef>
      <a:spcAft>
        <a:spcPct val="0"/>
      </a:spcAft>
      <a:defRPr sz="2000" kern="1200">
        <a:solidFill>
          <a:schemeClr val="tx1"/>
        </a:solidFill>
        <a:latin typeface="Arial" panose="020B0604020202020204" pitchFamily="34" charset="0"/>
        <a:ea typeface="+mn-ea"/>
        <a:cs typeface="+mn-cs"/>
      </a:defRPr>
    </a:lvl1pPr>
    <a:lvl2pPr marL="642915" algn="l" rtl="0" fontAlgn="base">
      <a:spcBef>
        <a:spcPct val="0"/>
      </a:spcBef>
      <a:spcAft>
        <a:spcPct val="0"/>
      </a:spcAft>
      <a:defRPr sz="2000" kern="1200">
        <a:solidFill>
          <a:schemeClr val="tx1"/>
        </a:solidFill>
        <a:latin typeface="Arial" panose="020B0604020202020204" pitchFamily="34" charset="0"/>
        <a:ea typeface="+mn-ea"/>
        <a:cs typeface="+mn-cs"/>
      </a:defRPr>
    </a:lvl2pPr>
    <a:lvl3pPr marL="1285829" algn="l" rtl="0" fontAlgn="base">
      <a:spcBef>
        <a:spcPct val="0"/>
      </a:spcBef>
      <a:spcAft>
        <a:spcPct val="0"/>
      </a:spcAft>
      <a:defRPr sz="2000" kern="1200">
        <a:solidFill>
          <a:schemeClr val="tx1"/>
        </a:solidFill>
        <a:latin typeface="Arial" panose="020B0604020202020204" pitchFamily="34" charset="0"/>
        <a:ea typeface="+mn-ea"/>
        <a:cs typeface="+mn-cs"/>
      </a:defRPr>
    </a:lvl3pPr>
    <a:lvl4pPr marL="1928744" algn="l" rtl="0" fontAlgn="base">
      <a:spcBef>
        <a:spcPct val="0"/>
      </a:spcBef>
      <a:spcAft>
        <a:spcPct val="0"/>
      </a:spcAft>
      <a:defRPr sz="2000" kern="1200">
        <a:solidFill>
          <a:schemeClr val="tx1"/>
        </a:solidFill>
        <a:latin typeface="Arial" panose="020B0604020202020204" pitchFamily="34" charset="0"/>
        <a:ea typeface="+mn-ea"/>
        <a:cs typeface="+mn-cs"/>
      </a:defRPr>
    </a:lvl4pPr>
    <a:lvl5pPr marL="2571659" algn="l" rtl="0" fontAlgn="base">
      <a:spcBef>
        <a:spcPct val="0"/>
      </a:spcBef>
      <a:spcAft>
        <a:spcPct val="0"/>
      </a:spcAft>
      <a:defRPr sz="2000" kern="1200">
        <a:solidFill>
          <a:schemeClr val="tx1"/>
        </a:solidFill>
        <a:latin typeface="Arial" panose="020B0604020202020204" pitchFamily="34" charset="0"/>
        <a:ea typeface="+mn-ea"/>
        <a:cs typeface="+mn-cs"/>
      </a:defRPr>
    </a:lvl5pPr>
    <a:lvl6pPr marL="3214573" algn="l" defTabSz="1285829" rtl="0" eaLnBrk="1" latinLnBrk="0" hangingPunct="1">
      <a:defRPr sz="2000" kern="1200">
        <a:solidFill>
          <a:schemeClr val="tx1"/>
        </a:solidFill>
        <a:latin typeface="Arial" panose="020B0604020202020204" pitchFamily="34" charset="0"/>
        <a:ea typeface="+mn-ea"/>
        <a:cs typeface="+mn-cs"/>
      </a:defRPr>
    </a:lvl6pPr>
    <a:lvl7pPr marL="3857488" algn="l" defTabSz="1285829" rtl="0" eaLnBrk="1" latinLnBrk="0" hangingPunct="1">
      <a:defRPr sz="2000" kern="1200">
        <a:solidFill>
          <a:schemeClr val="tx1"/>
        </a:solidFill>
        <a:latin typeface="Arial" panose="020B0604020202020204" pitchFamily="34" charset="0"/>
        <a:ea typeface="+mn-ea"/>
        <a:cs typeface="+mn-cs"/>
      </a:defRPr>
    </a:lvl7pPr>
    <a:lvl8pPr marL="4500402" algn="l" defTabSz="1285829" rtl="0" eaLnBrk="1" latinLnBrk="0" hangingPunct="1">
      <a:defRPr sz="2000" kern="1200">
        <a:solidFill>
          <a:schemeClr val="tx1"/>
        </a:solidFill>
        <a:latin typeface="Arial" panose="020B0604020202020204" pitchFamily="34" charset="0"/>
        <a:ea typeface="+mn-ea"/>
        <a:cs typeface="+mn-cs"/>
      </a:defRPr>
    </a:lvl8pPr>
    <a:lvl9pPr marL="5143317" algn="l" defTabSz="1285829"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304" userDrawn="1">
          <p15:clr>
            <a:srgbClr val="A4A3A4"/>
          </p15:clr>
        </p15:guide>
        <p15:guide id="3" orient="horz" pos="2041" userDrawn="1">
          <p15:clr>
            <a:srgbClr val="A4A3A4"/>
          </p15:clr>
        </p15:guide>
        <p15:guide id="4" pos="36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864" autoAdjust="0"/>
  </p:normalViewPr>
  <p:slideViewPr>
    <p:cSldViewPr>
      <p:cViewPr>
        <p:scale>
          <a:sx n="66" d="100"/>
          <a:sy n="66" d="100"/>
        </p:scale>
        <p:origin x="834" y="42"/>
      </p:cViewPr>
      <p:guideLst>
        <p:guide orient="horz" pos="1728"/>
        <p:guide pos="2304"/>
        <p:guide orient="horz" pos="2041"/>
        <p:guide pos="36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ltLang="it-IT"/>
          </a:p>
        </p:txBody>
      </p:sp>
      <p:sp>
        <p:nvSpPr>
          <p:cNvPr id="102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81900B-752F-40E2-B1FD-F97C796CBB05}" type="slidenum">
              <a:rPr lang="it-IT" altLang="it-IT"/>
              <a:pPr/>
              <a:t>‹#›</a:t>
            </a:fld>
            <a:endParaRPr lang="it-IT" altLang="it-IT"/>
          </a:p>
        </p:txBody>
      </p:sp>
    </p:spTree>
    <p:extLst>
      <p:ext uri="{BB962C8B-B14F-4D97-AF65-F5344CB8AC3E}">
        <p14:creationId xmlns:p14="http://schemas.microsoft.com/office/powerpoint/2010/main" val="38344334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1pPr>
    <a:lvl2pPr marL="642915"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2pPr>
    <a:lvl3pPr marL="1285829"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3pPr>
    <a:lvl4pPr marL="1928744"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4pPr>
    <a:lvl5pPr marL="2571659" algn="l" rtl="0" fontAlgn="base">
      <a:spcBef>
        <a:spcPct val="30000"/>
      </a:spcBef>
      <a:spcAft>
        <a:spcPct val="0"/>
      </a:spcAft>
      <a:defRPr sz="1700" kern="1200">
        <a:solidFill>
          <a:schemeClr val="tx1"/>
        </a:solidFill>
        <a:latin typeface="Arial" panose="020B0604020202020204" pitchFamily="34" charset="0"/>
        <a:ea typeface="+mn-ea"/>
        <a:cs typeface="Arial" panose="020B0604020202020204" pitchFamily="34" charset="0"/>
      </a:defRPr>
    </a:lvl5pPr>
    <a:lvl6pPr marL="3214573" algn="l" defTabSz="1285829" rtl="0" eaLnBrk="1" latinLnBrk="0" hangingPunct="1">
      <a:defRPr sz="1700" kern="1200">
        <a:solidFill>
          <a:schemeClr val="tx1"/>
        </a:solidFill>
        <a:latin typeface="+mn-lt"/>
        <a:ea typeface="+mn-ea"/>
        <a:cs typeface="+mn-cs"/>
      </a:defRPr>
    </a:lvl6pPr>
    <a:lvl7pPr marL="3857488" algn="l" defTabSz="1285829" rtl="0" eaLnBrk="1" latinLnBrk="0" hangingPunct="1">
      <a:defRPr sz="1700" kern="1200">
        <a:solidFill>
          <a:schemeClr val="tx1"/>
        </a:solidFill>
        <a:latin typeface="+mn-lt"/>
        <a:ea typeface="+mn-ea"/>
        <a:cs typeface="+mn-cs"/>
      </a:defRPr>
    </a:lvl7pPr>
    <a:lvl8pPr marL="4500402" algn="l" defTabSz="1285829" rtl="0" eaLnBrk="1" latinLnBrk="0" hangingPunct="1">
      <a:defRPr sz="1700" kern="1200">
        <a:solidFill>
          <a:schemeClr val="tx1"/>
        </a:solidFill>
        <a:latin typeface="+mn-lt"/>
        <a:ea typeface="+mn-ea"/>
        <a:cs typeface="+mn-cs"/>
      </a:defRPr>
    </a:lvl8pPr>
    <a:lvl9pPr marL="5143317" algn="l" defTabSz="1285829"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646A2-07E9-46F8-A96A-E9A73707FAAE}" type="slidenum">
              <a:rPr lang="it-IT" altLang="it-IT"/>
              <a:pPr/>
              <a:t>1</a:t>
            </a:fld>
            <a:endParaRPr lang="it-IT" altLang="it-IT"/>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p:txBody>
          <a:bodyPr/>
          <a:lstStyle/>
          <a:p>
            <a:pPr>
              <a:spcBef>
                <a:spcPct val="50000"/>
              </a:spcBef>
            </a:pPr>
            <a:endParaRPr lang="it-IT" altLang="it-IT" dirty="0"/>
          </a:p>
        </p:txBody>
      </p:sp>
    </p:spTree>
    <p:extLst>
      <p:ext uri="{BB962C8B-B14F-4D97-AF65-F5344CB8AC3E}">
        <p14:creationId xmlns:p14="http://schemas.microsoft.com/office/powerpoint/2010/main" val="109810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3B92A-33C4-46FD-94AE-70439121BBCF}" type="slidenum">
              <a:rPr lang="it-IT" altLang="it-IT"/>
              <a:pPr/>
              <a:t>10</a:t>
            </a:fld>
            <a:endParaRPr lang="it-IT" altLang="it-IT"/>
          </a:p>
        </p:txBody>
      </p:sp>
      <p:sp>
        <p:nvSpPr>
          <p:cNvPr id="15362" name="Rectangle 2"/>
          <p:cNvSpPr>
            <a:spLocks noGrp="1" noRot="1" noChangeAspec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r>
              <a:rPr lang="en-US" sz="1000" dirty="0"/>
              <a:t>The slides must be written with sobriety, without the use of too many colors (strictly necessary) and with short sentences. Line spacing 1-1.5.</a:t>
            </a:r>
          </a:p>
          <a:p>
            <a:r>
              <a:rPr lang="en-US" sz="1000" dirty="0"/>
              <a:t>Links to movies, pdfs, web pages and so on can be inserted. All hyperlinks must be openable from the ppt. </a:t>
            </a:r>
          </a:p>
          <a:p>
            <a:r>
              <a:rPr lang="en-US" sz="1000" dirty="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a:t>
            </a:r>
            <a:r>
              <a:rPr lang="en-US" sz="1000"/>
              <a:t>YouTube).</a:t>
            </a:r>
            <a:endParaRPr lang="it-IT" altLang="it-IT" sz="1000" dirty="0"/>
          </a:p>
        </p:txBody>
      </p:sp>
    </p:spTree>
    <p:extLst>
      <p:ext uri="{BB962C8B-B14F-4D97-AF65-F5344CB8AC3E}">
        <p14:creationId xmlns:p14="http://schemas.microsoft.com/office/powerpoint/2010/main" val="317886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54A2A-70B0-4930-B517-58390BC095C0}" type="slidenum">
              <a:rPr lang="it-IT" altLang="it-IT"/>
              <a:pPr/>
              <a:t>11</a:t>
            </a:fld>
            <a:endParaRPr lang="it-IT" altLang="it-IT"/>
          </a:p>
        </p:txBody>
      </p:sp>
      <p:sp>
        <p:nvSpPr>
          <p:cNvPr id="25602" name="Rectangle 2"/>
          <p:cNvSpPr>
            <a:spLocks noGrp="1" noRot="1" noChangeAspect="1" noChangeArrowheads="1" noTextEdit="1"/>
          </p:cNvSpPr>
          <p:nvPr>
            <p:ph type="sldImg"/>
          </p:nvPr>
        </p:nvSpPr>
        <p:spPr>
          <a:xfrm>
            <a:off x="381000" y="685800"/>
            <a:ext cx="6096000" cy="3429000"/>
          </a:xfrm>
          <a:ln/>
        </p:spPr>
      </p:sp>
      <p:sp>
        <p:nvSpPr>
          <p:cNvPr id="25603" name="Rectangle 3"/>
          <p:cNvSpPr>
            <a:spLocks noGrp="1" noChangeArrowheads="1"/>
          </p:cNvSpPr>
          <p:nvPr>
            <p:ph type="body" idx="1"/>
          </p:nvPr>
        </p:nvSpPr>
        <p:spPr/>
        <p:txBody>
          <a:bodyPr/>
          <a:lstStyle/>
          <a:p>
            <a:r>
              <a:rPr lang="en-US" dirty="0"/>
              <a:t>At the end of each lesson, the teacher should proceed with a summary of the topics covered and take leave using the formula "Thank you for your attention".</a:t>
            </a:r>
            <a:endParaRPr lang="it-IT" altLang="it-IT" dirty="0"/>
          </a:p>
        </p:txBody>
      </p:sp>
    </p:spTree>
    <p:extLst>
      <p:ext uri="{BB962C8B-B14F-4D97-AF65-F5344CB8AC3E}">
        <p14:creationId xmlns:p14="http://schemas.microsoft.com/office/powerpoint/2010/main" val="110880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63BB4-3C14-4E84-BE16-115159777624}" type="slidenum">
              <a:rPr lang="it-IT" altLang="it-IT"/>
              <a:pPr/>
              <a:t>2</a:t>
            </a:fld>
            <a:endParaRPr lang="it-IT" altLang="it-IT"/>
          </a:p>
        </p:txBody>
      </p:sp>
      <p:sp>
        <p:nvSpPr>
          <p:cNvPr id="12290" name="Rectangle 2"/>
          <p:cNvSpPr>
            <a:spLocks noGrp="1" noRot="1" noChangeAspect="1" noChangeArrowheads="1" noTextEdit="1"/>
          </p:cNvSpPr>
          <p:nvPr>
            <p:ph type="sldImg"/>
          </p:nvPr>
        </p:nvSpPr>
        <p:spPr>
          <a:xfrm>
            <a:off x="381000" y="685800"/>
            <a:ext cx="6096000" cy="3429000"/>
          </a:xfrm>
          <a:ln/>
        </p:spPr>
      </p:sp>
      <p:sp>
        <p:nvSpPr>
          <p:cNvPr id="12291" name="Rectangle 3"/>
          <p:cNvSpPr>
            <a:spLocks noGrp="1" noChangeArrowheads="1"/>
          </p:cNvSpPr>
          <p:nvPr>
            <p:ph type="body" idx="1"/>
          </p:nvPr>
        </p:nvSpPr>
        <p:spPr/>
        <p:txBody>
          <a:bodyPr/>
          <a:lstStyle/>
          <a:p>
            <a:r>
              <a:rPr lang="en-US" dirty="0"/>
              <a:t>The teacher starts the lesson describing the topics he/she will cover. All lessons always start with this formula: "In this lesson we will talk about: Topic 1 Topic 2 Topic n”. </a:t>
            </a:r>
            <a:endParaRPr lang="it-IT" altLang="it-IT" dirty="0"/>
          </a:p>
        </p:txBody>
      </p:sp>
    </p:spTree>
    <p:extLst>
      <p:ext uri="{BB962C8B-B14F-4D97-AF65-F5344CB8AC3E}">
        <p14:creationId xmlns:p14="http://schemas.microsoft.com/office/powerpoint/2010/main" val="110737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B25EA-4FFE-4F86-8BC3-10F747616721}" type="slidenum">
              <a:rPr lang="it-IT" altLang="it-IT"/>
              <a:pPr/>
              <a:t>3</a:t>
            </a:fld>
            <a:endParaRPr lang="it-IT" altLang="it-IT"/>
          </a:p>
        </p:txBody>
      </p:sp>
      <p:sp>
        <p:nvSpPr>
          <p:cNvPr id="13314" name="Rectangle 2"/>
          <p:cNvSpPr>
            <a:spLocks noGrp="1" noRot="1" noChangeAspect="1" noChangeArrowheads="1" noTextEdit="1"/>
          </p:cNvSpPr>
          <p:nvPr>
            <p:ph type="sldImg"/>
          </p:nvPr>
        </p:nvSpPr>
        <p:spPr>
          <a:xfrm>
            <a:off x="381000" y="685800"/>
            <a:ext cx="6096000" cy="3429000"/>
          </a:xfrm>
          <a:ln/>
        </p:spPr>
      </p:sp>
      <p:sp>
        <p:nvSpPr>
          <p:cNvPr id="13315" name="Rectangle 3"/>
          <p:cNvSpPr>
            <a:spLocks noGrp="1" noChangeArrowheads="1"/>
          </p:cNvSpPr>
          <p:nvPr>
            <p:ph type="body" idx="1"/>
          </p:nvPr>
        </p:nvSpPr>
        <p:spPr/>
        <p:txBody>
          <a:bodyPr/>
          <a:lstStyle/>
          <a:p>
            <a:endParaRPr lang="it-IT" altLang="it-IT" dirty="0"/>
          </a:p>
        </p:txBody>
      </p:sp>
    </p:spTree>
    <p:extLst>
      <p:ext uri="{BB962C8B-B14F-4D97-AF65-F5344CB8AC3E}">
        <p14:creationId xmlns:p14="http://schemas.microsoft.com/office/powerpoint/2010/main" val="179435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3B92A-33C4-46FD-94AE-70439121BBCF}" type="slidenum">
              <a:rPr lang="it-IT" altLang="it-IT"/>
              <a:pPr/>
              <a:t>4</a:t>
            </a:fld>
            <a:endParaRPr lang="it-IT" altLang="it-IT"/>
          </a:p>
        </p:txBody>
      </p:sp>
      <p:sp>
        <p:nvSpPr>
          <p:cNvPr id="15362" name="Rectangle 2"/>
          <p:cNvSpPr>
            <a:spLocks noGrp="1" noRot="1" noChangeAspec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r>
              <a:rPr lang="en-US" sz="1000" dirty="0"/>
              <a:t>The slides must be written with sobriety, without the use of too many colors (strictly necessary) and with short sentences. Line spacing 1-1.5.</a:t>
            </a:r>
          </a:p>
          <a:p>
            <a:r>
              <a:rPr lang="en-US" sz="1000" dirty="0"/>
              <a:t>Links to movies, pdfs, web pages and so on can be inserted. All hyperlinks must be openable from the ppt. </a:t>
            </a:r>
          </a:p>
          <a:p>
            <a:r>
              <a:rPr lang="en-US" sz="1000" dirty="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YouTube).</a:t>
            </a:r>
            <a:endParaRPr lang="it-IT" altLang="it-IT" sz="1000" dirty="0"/>
          </a:p>
        </p:txBody>
      </p:sp>
    </p:spTree>
    <p:extLst>
      <p:ext uri="{BB962C8B-B14F-4D97-AF65-F5344CB8AC3E}">
        <p14:creationId xmlns:p14="http://schemas.microsoft.com/office/powerpoint/2010/main" val="193489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3B92A-33C4-46FD-94AE-70439121BBCF}" type="slidenum">
              <a:rPr lang="it-IT" altLang="it-IT"/>
              <a:pPr/>
              <a:t>5</a:t>
            </a:fld>
            <a:endParaRPr lang="it-IT" altLang="it-IT"/>
          </a:p>
        </p:txBody>
      </p:sp>
      <p:sp>
        <p:nvSpPr>
          <p:cNvPr id="15362" name="Rectangle 2"/>
          <p:cNvSpPr>
            <a:spLocks noGrp="1" noRot="1" noChangeAspec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r>
              <a:rPr lang="en-US" sz="1000" dirty="0"/>
              <a:t>The slides must be written with sobriety, without the use of too many colors (strictly necessary) and with short sentences. Line spacing 1-1.5.</a:t>
            </a:r>
          </a:p>
          <a:p>
            <a:r>
              <a:rPr lang="en-US" sz="1000" dirty="0"/>
              <a:t>Links to movies, pdfs, web pages and so on can be inserted. All hyperlinks must be openable from the ppt. </a:t>
            </a:r>
          </a:p>
          <a:p>
            <a:r>
              <a:rPr lang="en-US" sz="1000" dirty="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a:t>
            </a:r>
            <a:r>
              <a:rPr lang="en-US" sz="1000"/>
              <a:t>YouTube).</a:t>
            </a:r>
            <a:endParaRPr lang="it-IT" altLang="it-IT" sz="1000" dirty="0"/>
          </a:p>
        </p:txBody>
      </p:sp>
    </p:spTree>
    <p:extLst>
      <p:ext uri="{BB962C8B-B14F-4D97-AF65-F5344CB8AC3E}">
        <p14:creationId xmlns:p14="http://schemas.microsoft.com/office/powerpoint/2010/main" val="193489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3B92A-33C4-46FD-94AE-70439121BBCF}" type="slidenum">
              <a:rPr lang="it-IT" altLang="it-IT"/>
              <a:pPr/>
              <a:t>6</a:t>
            </a:fld>
            <a:endParaRPr lang="it-IT" altLang="it-IT"/>
          </a:p>
        </p:txBody>
      </p:sp>
      <p:sp>
        <p:nvSpPr>
          <p:cNvPr id="15362" name="Rectangle 2"/>
          <p:cNvSpPr>
            <a:spLocks noGrp="1" noRot="1" noChangeAspec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r>
              <a:rPr lang="en-US" sz="1000" dirty="0"/>
              <a:t>The slides must be written with sobriety, without the use of too many colors (strictly necessary) and with short sentences. Line spacing 1-1.5.</a:t>
            </a:r>
          </a:p>
          <a:p>
            <a:r>
              <a:rPr lang="en-US" sz="1000" dirty="0"/>
              <a:t>Links to movies, pdfs, web pages and so on can be inserted. All hyperlinks must be openable from the ppt. </a:t>
            </a:r>
          </a:p>
          <a:p>
            <a:r>
              <a:rPr lang="en-US" sz="1000" dirty="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a:t>
            </a:r>
            <a:r>
              <a:rPr lang="en-US" sz="1000"/>
              <a:t>YouTube).</a:t>
            </a:r>
            <a:endParaRPr lang="it-IT" altLang="it-IT" sz="1000" dirty="0"/>
          </a:p>
        </p:txBody>
      </p:sp>
    </p:spTree>
    <p:extLst>
      <p:ext uri="{BB962C8B-B14F-4D97-AF65-F5344CB8AC3E}">
        <p14:creationId xmlns:p14="http://schemas.microsoft.com/office/powerpoint/2010/main" val="193489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3B92A-33C4-46FD-94AE-70439121BBCF}" type="slidenum">
              <a:rPr lang="it-IT" altLang="it-IT"/>
              <a:pPr/>
              <a:t>7</a:t>
            </a:fld>
            <a:endParaRPr lang="it-IT" altLang="it-IT"/>
          </a:p>
        </p:txBody>
      </p:sp>
      <p:sp>
        <p:nvSpPr>
          <p:cNvPr id="15362" name="Rectangle 2"/>
          <p:cNvSpPr>
            <a:spLocks noGrp="1" noRot="1" noChangeAspec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r>
              <a:rPr lang="en-US" sz="1000" dirty="0"/>
              <a:t>The slides must be written with sobriety, without the use of too many colors (strictly necessary) and with short sentences. Line spacing 1-1.5.</a:t>
            </a:r>
          </a:p>
          <a:p>
            <a:r>
              <a:rPr lang="en-US" sz="1000" dirty="0"/>
              <a:t>Links to movies, pdfs, web pages and so on can be inserted. All hyperlinks must be openable from the ppt. </a:t>
            </a:r>
          </a:p>
          <a:p>
            <a:r>
              <a:rPr lang="en-US" sz="1000" dirty="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a:t>
            </a:r>
            <a:r>
              <a:rPr lang="en-US" sz="1000"/>
              <a:t>YouTube).</a:t>
            </a:r>
            <a:endParaRPr lang="it-IT" altLang="it-IT" sz="1000" dirty="0"/>
          </a:p>
        </p:txBody>
      </p:sp>
    </p:spTree>
    <p:extLst>
      <p:ext uri="{BB962C8B-B14F-4D97-AF65-F5344CB8AC3E}">
        <p14:creationId xmlns:p14="http://schemas.microsoft.com/office/powerpoint/2010/main" val="323887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3B92A-33C4-46FD-94AE-70439121BBCF}" type="slidenum">
              <a:rPr lang="it-IT" altLang="it-IT"/>
              <a:pPr/>
              <a:t>8</a:t>
            </a:fld>
            <a:endParaRPr lang="it-IT" altLang="it-IT"/>
          </a:p>
        </p:txBody>
      </p:sp>
      <p:sp>
        <p:nvSpPr>
          <p:cNvPr id="15362" name="Rectangle 2"/>
          <p:cNvSpPr>
            <a:spLocks noGrp="1" noRot="1" noChangeAspec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r>
              <a:rPr lang="en-US" sz="1000" dirty="0"/>
              <a:t>The slides must be written with sobriety, without the use of too many colors (strictly necessary) and with short sentences. Line spacing 1-1.5.</a:t>
            </a:r>
          </a:p>
          <a:p>
            <a:r>
              <a:rPr lang="en-US" sz="1000" dirty="0"/>
              <a:t>Links to movies, pdfs, web pages and so on can be inserted. All hyperlinks must be openable from the ppt. </a:t>
            </a:r>
          </a:p>
          <a:p>
            <a:r>
              <a:rPr lang="en-US" sz="1000" dirty="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a:t>
            </a:r>
            <a:r>
              <a:rPr lang="en-US" sz="1000"/>
              <a:t>YouTube).</a:t>
            </a:r>
            <a:endParaRPr lang="it-IT" altLang="it-IT" sz="1000" dirty="0"/>
          </a:p>
        </p:txBody>
      </p:sp>
    </p:spTree>
    <p:extLst>
      <p:ext uri="{BB962C8B-B14F-4D97-AF65-F5344CB8AC3E}">
        <p14:creationId xmlns:p14="http://schemas.microsoft.com/office/powerpoint/2010/main" val="26331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3B92A-33C4-46FD-94AE-70439121BBCF}" type="slidenum">
              <a:rPr lang="it-IT" altLang="it-IT"/>
              <a:pPr/>
              <a:t>9</a:t>
            </a:fld>
            <a:endParaRPr lang="it-IT" altLang="it-IT"/>
          </a:p>
        </p:txBody>
      </p:sp>
      <p:sp>
        <p:nvSpPr>
          <p:cNvPr id="15362" name="Rectangle 2"/>
          <p:cNvSpPr>
            <a:spLocks noGrp="1" noRot="1" noChangeAspec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r>
              <a:rPr lang="en-US" sz="1000" dirty="0"/>
              <a:t>The slides must be written with sobriety, without the use of too many colors (strictly necessary) and with short sentences. Line spacing 1-1.5.</a:t>
            </a:r>
          </a:p>
          <a:p>
            <a:r>
              <a:rPr lang="en-US" sz="1000" dirty="0"/>
              <a:t>Links to movies, pdfs, web pages and so on can be inserted. All hyperlinks must be openable from the ppt. </a:t>
            </a:r>
          </a:p>
          <a:p>
            <a:r>
              <a:rPr lang="en-US" sz="1000" dirty="0"/>
              <a:t>If there are hyperlinks in the slide, it is advisable to indicate, in the notes field, when the content of the link will be commented: before, after or simultaneously with the mouse click that opens the hyperlink. It is necessary for the Production (USGM) to acquire in advance all the videos downloaded from the Web (for example from </a:t>
            </a:r>
            <a:r>
              <a:rPr lang="en-US" sz="1000"/>
              <a:t>YouTube).</a:t>
            </a:r>
            <a:endParaRPr lang="it-IT" altLang="it-IT" sz="1000" dirty="0"/>
          </a:p>
        </p:txBody>
      </p:sp>
    </p:spTree>
    <p:extLst>
      <p:ext uri="{BB962C8B-B14F-4D97-AF65-F5344CB8AC3E}">
        <p14:creationId xmlns:p14="http://schemas.microsoft.com/office/powerpoint/2010/main" val="193489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225052" y="2013806"/>
            <a:ext cx="9070385" cy="1387537"/>
          </a:xfrm>
        </p:spPr>
        <p:txBody>
          <a:bodyPr/>
          <a:lstStyle>
            <a:lvl1pPr>
              <a:defRPr sz="3600"/>
            </a:lvl1pPr>
          </a:lstStyle>
          <a:p>
            <a:pPr lvl="0"/>
            <a:r>
              <a:rPr lang="it-IT" altLang="it-IT" noProof="0"/>
              <a:t>Fare clic per modificare lo stile del titolo</a:t>
            </a:r>
            <a:endParaRPr lang="it-IT" altLang="it-IT"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943518" y="373137"/>
            <a:ext cx="9625950" cy="1080029"/>
          </a:xfrm>
        </p:spPr>
        <p:txBody>
          <a:bodyPr/>
          <a:lstStyle/>
          <a:p>
            <a:r>
              <a:rPr lang="it-IT"/>
              <a:t>Fare clic per modificare lo stile del titolo</a:t>
            </a:r>
            <a:endParaRPr lang="it-IT" dirty="0"/>
          </a:p>
        </p:txBody>
      </p:sp>
      <p:sp>
        <p:nvSpPr>
          <p:cNvPr id="3" name="Content Placeholder 2"/>
          <p:cNvSpPr>
            <a:spLocks noGrp="1"/>
          </p:cNvSpPr>
          <p:nvPr>
            <p:ph idx="1"/>
          </p:nvPr>
        </p:nvSpPr>
        <p:spPr>
          <a:xfrm>
            <a:off x="1007716" y="1511292"/>
            <a:ext cx="9505056" cy="4276991"/>
          </a:xfrm>
        </p:spPr>
        <p:txBody>
          <a:bodyPr/>
          <a:lstStyle>
            <a:lvl1pPr>
              <a:spcBef>
                <a:spcPts val="600"/>
              </a:spcBef>
              <a:defRPr sz="2000">
                <a:latin typeface="+mn-lt"/>
              </a:defRPr>
            </a:lvl1pPr>
            <a:lvl2pPr>
              <a:spcBef>
                <a:spcPts val="600"/>
              </a:spcBef>
              <a:defRPr sz="1800">
                <a:latin typeface="+mn-lt"/>
              </a:defRPr>
            </a:lvl2pPr>
            <a:lvl3pPr marL="1285829" indent="-256720">
              <a:spcBef>
                <a:spcPts val="600"/>
              </a:spcBef>
              <a:buFont typeface="Courier New" panose="02070309020205020404" pitchFamily="49" charset="0"/>
              <a:buChar char="o"/>
              <a:defRPr sz="1600">
                <a:latin typeface="+mn-lt"/>
              </a:defRPr>
            </a:lvl3pPr>
            <a:lvl4pPr>
              <a:spcBef>
                <a:spcPts val="600"/>
              </a:spcBef>
              <a:defRPr sz="1500">
                <a:latin typeface="+mn-lt"/>
              </a:defRPr>
            </a:lvl4pPr>
            <a:lvl5pPr>
              <a:spcBef>
                <a:spcPts val="600"/>
              </a:spcBef>
              <a:defRPr sz="2000">
                <a:latin typeface="+mn-lt"/>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p:txBody>
      </p:sp>
      <p:sp>
        <p:nvSpPr>
          <p:cNvPr id="4" name="Slide Number Placeholder 3"/>
          <p:cNvSpPr>
            <a:spLocks noGrp="1"/>
          </p:cNvSpPr>
          <p:nvPr>
            <p:ph type="sldNum" sz="quarter" idx="10"/>
          </p:nvPr>
        </p:nvSpPr>
        <p:spPr/>
        <p:txBody>
          <a:bodyPr/>
          <a:lstStyle>
            <a:lvl1pPr>
              <a:defRPr/>
            </a:lvl1pPr>
          </a:lstStyle>
          <a:p>
            <a:fld id="{0B697520-7808-4021-A9CE-950A068AF1D3}" type="slidenum">
              <a:rPr lang="it-IT" altLang="it-IT"/>
              <a:pPr/>
              <a:t>‹#›</a:t>
            </a:fld>
            <a:endParaRPr lang="it-IT" altLang="it-IT"/>
          </a:p>
        </p:txBody>
      </p:sp>
    </p:spTree>
    <p:extLst>
      <p:ext uri="{BB962C8B-B14F-4D97-AF65-F5344CB8AC3E}">
        <p14:creationId xmlns:p14="http://schemas.microsoft.com/office/powerpoint/2010/main" val="421995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35708" y="373137"/>
            <a:ext cx="9649072" cy="10800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866" tIns="51433" rIns="102866" bIns="51433" numCol="1" anchor="ctr" anchorCtr="0" compatLnSpc="1">
            <a:prstTxWarp prst="textNoShape">
              <a:avLst/>
            </a:prstTxWarp>
          </a:bodyPr>
          <a:lstStyle>
            <a:lvl1pPr>
              <a:defRPr lang="it-IT"/>
            </a:lvl1pPr>
          </a:lstStyle>
          <a:p>
            <a:pPr lvl="0"/>
            <a:r>
              <a:rPr lang="it-IT"/>
              <a:t>Fare clic per modificare lo stile del titolo</a:t>
            </a:r>
            <a:endParaRPr lang="it-IT" dirty="0"/>
          </a:p>
        </p:txBody>
      </p:sp>
      <p:sp>
        <p:nvSpPr>
          <p:cNvPr id="3" name="Content Placeholder 2"/>
          <p:cNvSpPr>
            <a:spLocks noGrp="1"/>
          </p:cNvSpPr>
          <p:nvPr>
            <p:ph sz="half" idx="1"/>
          </p:nvPr>
        </p:nvSpPr>
        <p:spPr>
          <a:xfrm>
            <a:off x="1141157" y="1511292"/>
            <a:ext cx="4475071" cy="4276991"/>
          </a:xfrm>
        </p:spPr>
        <p:txBody>
          <a:bodyPr/>
          <a:lstStyle/>
          <a:p>
            <a:pPr lvl="0"/>
            <a:r>
              <a:rPr lang="it-IT"/>
              <a:t>Fare clic per modificare stili del testo dello schema</a:t>
            </a:r>
          </a:p>
          <a:p>
            <a:pPr lvl="1"/>
            <a:r>
              <a:rPr lang="it-IT"/>
              <a:t>Secondo livello</a:t>
            </a:r>
          </a:p>
          <a:p>
            <a:pPr lvl="2"/>
            <a:r>
              <a:rPr lang="it-IT"/>
              <a:t>Terzo livello</a:t>
            </a:r>
          </a:p>
        </p:txBody>
      </p:sp>
      <p:sp>
        <p:nvSpPr>
          <p:cNvPr id="4" name="Content Placeholder 3"/>
          <p:cNvSpPr>
            <a:spLocks noGrp="1"/>
          </p:cNvSpPr>
          <p:nvPr>
            <p:ph sz="half" idx="2"/>
          </p:nvPr>
        </p:nvSpPr>
        <p:spPr>
          <a:xfrm>
            <a:off x="5904260" y="1511292"/>
            <a:ext cx="4479822" cy="4276991"/>
          </a:xfrm>
        </p:spPr>
        <p:txBody>
          <a:bodyPr/>
          <a:lstStyle/>
          <a:p>
            <a:pPr lvl="0"/>
            <a:r>
              <a:rPr lang="it-IT"/>
              <a:t>Fare clic per modificare stili del testo dello schema</a:t>
            </a:r>
          </a:p>
          <a:p>
            <a:pPr lvl="1"/>
            <a:r>
              <a:rPr lang="it-IT"/>
              <a:t>Secondo livello</a:t>
            </a:r>
          </a:p>
          <a:p>
            <a:pPr lvl="2"/>
            <a:r>
              <a:rPr lang="it-IT"/>
              <a:t>Terzo livello</a:t>
            </a:r>
          </a:p>
        </p:txBody>
      </p:sp>
      <p:sp>
        <p:nvSpPr>
          <p:cNvPr id="5" name="Slide Number Placeholder 4"/>
          <p:cNvSpPr>
            <a:spLocks noGrp="1"/>
          </p:cNvSpPr>
          <p:nvPr>
            <p:ph type="sldNum" sz="quarter" idx="10"/>
          </p:nvPr>
        </p:nvSpPr>
        <p:spPr/>
        <p:txBody>
          <a:bodyPr/>
          <a:lstStyle>
            <a:lvl1pPr>
              <a:defRPr/>
            </a:lvl1pPr>
          </a:lstStyle>
          <a:p>
            <a:fld id="{85F802D4-CE90-43B2-B913-B698D5CC77B3}" type="slidenum">
              <a:rPr lang="it-IT" altLang="it-IT"/>
              <a:pPr/>
              <a:t>‹#›</a:t>
            </a:fld>
            <a:endParaRPr lang="it-IT" altLang="it-IT"/>
          </a:p>
        </p:txBody>
      </p:sp>
    </p:spTree>
    <p:extLst>
      <p:ext uri="{BB962C8B-B14F-4D97-AF65-F5344CB8AC3E}">
        <p14:creationId xmlns:p14="http://schemas.microsoft.com/office/powerpoint/2010/main" val="265759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it-IT" dirty="0"/>
          </a:p>
        </p:txBody>
      </p:sp>
      <p:sp>
        <p:nvSpPr>
          <p:cNvPr id="3" name="Slide Number Placeholder 2"/>
          <p:cNvSpPr>
            <a:spLocks noGrp="1"/>
          </p:cNvSpPr>
          <p:nvPr>
            <p:ph type="sldNum" sz="quarter" idx="10"/>
          </p:nvPr>
        </p:nvSpPr>
        <p:spPr/>
        <p:txBody>
          <a:bodyPr/>
          <a:lstStyle>
            <a:lvl1pPr>
              <a:defRPr/>
            </a:lvl1pPr>
          </a:lstStyle>
          <a:p>
            <a:fld id="{BDA612AD-B842-4717-9D2D-119ABBC90EE2}" type="slidenum">
              <a:rPr lang="it-IT" altLang="it-IT"/>
              <a:pPr/>
              <a:t>‹#›</a:t>
            </a:fld>
            <a:endParaRPr lang="it-IT" altLang="it-IT"/>
          </a:p>
        </p:txBody>
      </p:sp>
    </p:spTree>
    <p:extLst>
      <p:ext uri="{BB962C8B-B14F-4D97-AF65-F5344CB8AC3E}">
        <p14:creationId xmlns:p14="http://schemas.microsoft.com/office/powerpoint/2010/main" val="188466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F989D05-197F-446C-862A-EF7350AA1D87}" type="slidenum">
              <a:rPr lang="it-IT" altLang="it-IT"/>
              <a:pPr/>
              <a:t>‹#›</a:t>
            </a:fld>
            <a:endParaRPr lang="it-IT" altLang="it-IT"/>
          </a:p>
        </p:txBody>
      </p:sp>
    </p:spTree>
    <p:extLst>
      <p:ext uri="{BB962C8B-B14F-4D97-AF65-F5344CB8AC3E}">
        <p14:creationId xmlns:p14="http://schemas.microsoft.com/office/powerpoint/2010/main" val="110393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le 1"/>
          <p:cNvSpPr>
            <a:spLocks noGrp="1"/>
          </p:cNvSpPr>
          <p:nvPr>
            <p:ph type="title"/>
          </p:nvPr>
        </p:nvSpPr>
        <p:spPr>
          <a:xfrm>
            <a:off x="1277556" y="373137"/>
            <a:ext cx="8957879" cy="1080029"/>
          </a:xfrm>
        </p:spPr>
        <p:txBody>
          <a:bodyPr/>
          <a:lstStyle/>
          <a:p>
            <a:r>
              <a:rPr lang="it-IT"/>
              <a:t>Fare clic per modificare lo stile del titolo</a:t>
            </a:r>
            <a:endParaRPr lang="it-IT" dirty="0"/>
          </a:p>
        </p:txBody>
      </p:sp>
      <p:sp>
        <p:nvSpPr>
          <p:cNvPr id="3" name="Text Placeholder 2"/>
          <p:cNvSpPr>
            <a:spLocks noGrp="1"/>
          </p:cNvSpPr>
          <p:nvPr>
            <p:ph type="body" sz="half" idx="1"/>
          </p:nvPr>
        </p:nvSpPr>
        <p:spPr>
          <a:xfrm>
            <a:off x="1337559" y="1511292"/>
            <a:ext cx="4302681" cy="4276991"/>
          </a:xfrm>
        </p:spPr>
        <p:txBody>
          <a:bodyPr/>
          <a:lstStyle/>
          <a:p>
            <a:pPr lvl="0"/>
            <a:r>
              <a:rPr lang="it-IT"/>
              <a:t>Fare clic per modificare stili del testo dello schema</a:t>
            </a:r>
          </a:p>
          <a:p>
            <a:pPr lvl="1"/>
            <a:r>
              <a:rPr lang="it-IT"/>
              <a:t>Secondo livello</a:t>
            </a:r>
          </a:p>
          <a:p>
            <a:pPr lvl="2"/>
            <a:r>
              <a:rPr lang="it-IT"/>
              <a:t>Terzo livello</a:t>
            </a:r>
          </a:p>
        </p:txBody>
      </p:sp>
      <p:sp>
        <p:nvSpPr>
          <p:cNvPr id="4" name="Online Image Placeholder 3"/>
          <p:cNvSpPr>
            <a:spLocks noGrp="1"/>
          </p:cNvSpPr>
          <p:nvPr>
            <p:ph type="clipArt" sz="half" idx="2"/>
          </p:nvPr>
        </p:nvSpPr>
        <p:spPr>
          <a:xfrm>
            <a:off x="5880249" y="1511292"/>
            <a:ext cx="4302683" cy="4276991"/>
          </a:xfrm>
        </p:spPr>
        <p:txBody>
          <a:bodyPr/>
          <a:lstStyle/>
          <a:p>
            <a:r>
              <a:rPr lang="it-IT"/>
              <a:t>Fare clic sull'icona per inserire un'immagine ClipArt</a:t>
            </a:r>
          </a:p>
        </p:txBody>
      </p:sp>
      <p:sp>
        <p:nvSpPr>
          <p:cNvPr id="5" name="Slide Number Placeholder 4"/>
          <p:cNvSpPr>
            <a:spLocks noGrp="1"/>
          </p:cNvSpPr>
          <p:nvPr>
            <p:ph type="sldNum" sz="quarter" idx="10"/>
          </p:nvPr>
        </p:nvSpPr>
        <p:spPr>
          <a:xfrm>
            <a:off x="4430188" y="6047040"/>
            <a:ext cx="2690114" cy="219380"/>
          </a:xfrm>
        </p:spPr>
        <p:txBody>
          <a:bodyPr/>
          <a:lstStyle>
            <a:lvl1pPr>
              <a:defRPr/>
            </a:lvl1pPr>
          </a:lstStyle>
          <a:p>
            <a:fld id="{A537D320-4A8A-4893-A5EC-2B59CA655121}" type="slidenum">
              <a:rPr lang="it-IT" altLang="it-IT"/>
              <a:pPr/>
              <a:t>‹#›</a:t>
            </a:fld>
            <a:endParaRPr lang="it-IT" altLang="it-IT"/>
          </a:p>
        </p:txBody>
      </p:sp>
    </p:spTree>
    <p:extLst>
      <p:ext uri="{BB962C8B-B14F-4D97-AF65-F5344CB8AC3E}">
        <p14:creationId xmlns:p14="http://schemas.microsoft.com/office/powerpoint/2010/main" val="1460663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7556" y="373137"/>
            <a:ext cx="8957879" cy="108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866" tIns="51433" rIns="102866" bIns="51433" numCol="1" anchor="ctr" anchorCtr="0" compatLnSpc="1">
            <a:prstTxWarp prst="textNoShape">
              <a:avLst/>
            </a:prstTxWarp>
          </a:bodyPr>
          <a:lstStyle/>
          <a:p>
            <a:pPr lvl="0"/>
            <a:r>
              <a:rPr lang="it-IT" altLang="it-IT" dirty="0"/>
              <a:t>Fare clic per modificare lo stile del titolo</a:t>
            </a:r>
          </a:p>
        </p:txBody>
      </p:sp>
      <p:sp>
        <p:nvSpPr>
          <p:cNvPr id="1027" name="Rectangle 3"/>
          <p:cNvSpPr>
            <a:spLocks noGrp="1" noChangeArrowheads="1"/>
          </p:cNvSpPr>
          <p:nvPr>
            <p:ph type="body" idx="1"/>
          </p:nvPr>
        </p:nvSpPr>
        <p:spPr bwMode="auto">
          <a:xfrm>
            <a:off x="1337559" y="1511292"/>
            <a:ext cx="8845375" cy="427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866" tIns="51433" rIns="102866" bIns="51433" numCol="1" anchor="t" anchorCtr="0" compatLnSpc="1">
            <a:prstTxWarp prst="textNoShape">
              <a:avLst/>
            </a:prstTxWarp>
          </a:bodyPr>
          <a:lstStyle/>
          <a:p>
            <a:pPr lvl="0"/>
            <a:r>
              <a:rPr lang="it-IT" altLang="it-IT" dirty="0"/>
              <a:t>Fare clic per modificare gli stili del testo dello schema</a:t>
            </a:r>
          </a:p>
          <a:p>
            <a:pPr lvl="1"/>
            <a:r>
              <a:rPr lang="it-IT" altLang="it-IT" dirty="0"/>
              <a:t>Secondo livello</a:t>
            </a:r>
          </a:p>
          <a:p>
            <a:pPr lvl="2"/>
            <a:r>
              <a:rPr lang="it-IT" altLang="it-IT" dirty="0"/>
              <a:t>Terzo livello</a:t>
            </a:r>
          </a:p>
        </p:txBody>
      </p:sp>
      <p:sp>
        <p:nvSpPr>
          <p:cNvPr id="1033" name="Rectangle 9"/>
          <p:cNvSpPr>
            <a:spLocks noGrp="1" noChangeArrowheads="1"/>
          </p:cNvSpPr>
          <p:nvPr>
            <p:ph type="sldNum" sz="quarter" idx="4"/>
          </p:nvPr>
        </p:nvSpPr>
        <p:spPr bwMode="auto">
          <a:xfrm>
            <a:off x="4430188" y="6047040"/>
            <a:ext cx="2690114" cy="21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8583" tIns="64291" rIns="128583" bIns="64291" numCol="1" anchor="t" anchorCtr="0" compatLnSpc="1">
            <a:prstTxWarp prst="textNoShape">
              <a:avLst/>
            </a:prstTxWarp>
          </a:bodyPr>
          <a:lstStyle>
            <a:lvl1pPr algn="ctr">
              <a:defRPr sz="1700">
                <a:latin typeface="+mn-lt"/>
                <a:cs typeface="Tahoma" panose="020B0604030504040204" pitchFamily="34" charset="0"/>
              </a:defRPr>
            </a:lvl1pPr>
          </a:lstStyle>
          <a:p>
            <a:fld id="{ADDDC379-B6D6-4A6F-8D2F-8B5F5AE8C817}"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Lst>
  <p:hf hdr="0" ftr="0" dt="0"/>
  <p:txStyles>
    <p:titleStyle>
      <a:lvl1pPr algn="ctr" defTabSz="1029111" rtl="0" eaLnBrk="1" fontAlgn="base" hangingPunct="1">
        <a:spcBef>
          <a:spcPct val="0"/>
        </a:spcBef>
        <a:spcAft>
          <a:spcPct val="0"/>
        </a:spcAft>
        <a:defRPr sz="2800" b="1" i="0" u="none" kern="1200">
          <a:solidFill>
            <a:srgbClr val="336666"/>
          </a:solidFill>
          <a:latin typeface="+mj-lt"/>
          <a:ea typeface="+mj-ea"/>
          <a:cs typeface="+mj-cs"/>
        </a:defRPr>
      </a:lvl1pPr>
      <a:lvl2pPr algn="ctr" defTabSz="1029111" rtl="0" eaLnBrk="1" fontAlgn="base" hangingPunct="1">
        <a:spcBef>
          <a:spcPct val="0"/>
        </a:spcBef>
        <a:spcAft>
          <a:spcPct val="0"/>
        </a:spcAft>
        <a:defRPr sz="2800" b="1">
          <a:solidFill>
            <a:srgbClr val="336666"/>
          </a:solidFill>
          <a:latin typeface="Tahoma" panose="020B0604030504040204" pitchFamily="34" charset="0"/>
        </a:defRPr>
      </a:lvl2pPr>
      <a:lvl3pPr algn="ctr" defTabSz="1029111" rtl="0" eaLnBrk="1" fontAlgn="base" hangingPunct="1">
        <a:spcBef>
          <a:spcPct val="0"/>
        </a:spcBef>
        <a:spcAft>
          <a:spcPct val="0"/>
        </a:spcAft>
        <a:defRPr sz="2800" b="1">
          <a:solidFill>
            <a:srgbClr val="336666"/>
          </a:solidFill>
          <a:latin typeface="Tahoma" panose="020B0604030504040204" pitchFamily="34" charset="0"/>
        </a:defRPr>
      </a:lvl3pPr>
      <a:lvl4pPr algn="ctr" defTabSz="1029111" rtl="0" eaLnBrk="1" fontAlgn="base" hangingPunct="1">
        <a:spcBef>
          <a:spcPct val="0"/>
        </a:spcBef>
        <a:spcAft>
          <a:spcPct val="0"/>
        </a:spcAft>
        <a:defRPr sz="2800" b="1">
          <a:solidFill>
            <a:srgbClr val="336666"/>
          </a:solidFill>
          <a:latin typeface="Tahoma" panose="020B0604030504040204" pitchFamily="34" charset="0"/>
        </a:defRPr>
      </a:lvl4pPr>
      <a:lvl5pPr algn="ctr" defTabSz="1029111" rtl="0" eaLnBrk="1" fontAlgn="base" hangingPunct="1">
        <a:spcBef>
          <a:spcPct val="0"/>
        </a:spcBef>
        <a:spcAft>
          <a:spcPct val="0"/>
        </a:spcAft>
        <a:defRPr sz="2800" b="1">
          <a:solidFill>
            <a:srgbClr val="336666"/>
          </a:solidFill>
          <a:latin typeface="Tahoma" panose="020B0604030504040204" pitchFamily="34" charset="0"/>
        </a:defRPr>
      </a:lvl5pPr>
      <a:lvl6pPr marL="642915" algn="ctr" defTabSz="1029111" rtl="0" eaLnBrk="1" fontAlgn="base" hangingPunct="1">
        <a:spcBef>
          <a:spcPct val="0"/>
        </a:spcBef>
        <a:spcAft>
          <a:spcPct val="0"/>
        </a:spcAft>
        <a:defRPr sz="2800" b="1">
          <a:solidFill>
            <a:srgbClr val="336666"/>
          </a:solidFill>
          <a:latin typeface="Tahoma" panose="020B0604030504040204" pitchFamily="34" charset="0"/>
        </a:defRPr>
      </a:lvl6pPr>
      <a:lvl7pPr marL="1285829" algn="ctr" defTabSz="1029111" rtl="0" eaLnBrk="1" fontAlgn="base" hangingPunct="1">
        <a:spcBef>
          <a:spcPct val="0"/>
        </a:spcBef>
        <a:spcAft>
          <a:spcPct val="0"/>
        </a:spcAft>
        <a:defRPr sz="2800" b="1">
          <a:solidFill>
            <a:srgbClr val="336666"/>
          </a:solidFill>
          <a:latin typeface="Tahoma" panose="020B0604030504040204" pitchFamily="34" charset="0"/>
        </a:defRPr>
      </a:lvl7pPr>
      <a:lvl8pPr marL="1928744" algn="ctr" defTabSz="1029111" rtl="0" eaLnBrk="1" fontAlgn="base" hangingPunct="1">
        <a:spcBef>
          <a:spcPct val="0"/>
        </a:spcBef>
        <a:spcAft>
          <a:spcPct val="0"/>
        </a:spcAft>
        <a:defRPr sz="2800" b="1">
          <a:solidFill>
            <a:srgbClr val="336666"/>
          </a:solidFill>
          <a:latin typeface="Tahoma" panose="020B0604030504040204" pitchFamily="34" charset="0"/>
        </a:defRPr>
      </a:lvl8pPr>
      <a:lvl9pPr marL="2571659" algn="ctr" defTabSz="1029111" rtl="0" eaLnBrk="1" fontAlgn="base" hangingPunct="1">
        <a:spcBef>
          <a:spcPct val="0"/>
        </a:spcBef>
        <a:spcAft>
          <a:spcPct val="0"/>
        </a:spcAft>
        <a:defRPr sz="2800" b="1">
          <a:solidFill>
            <a:srgbClr val="336666"/>
          </a:solidFill>
          <a:latin typeface="Tahoma" panose="020B0604030504040204" pitchFamily="34" charset="0"/>
        </a:defRPr>
      </a:lvl9pPr>
    </p:titleStyle>
    <p:bodyStyle>
      <a:lvl1pPr marL="386196" indent="-386196" algn="just" defTabSz="1029111" rtl="0" eaLnBrk="1" fontAlgn="base" hangingPunct="1">
        <a:spcBef>
          <a:spcPct val="20000"/>
        </a:spcBef>
        <a:spcAft>
          <a:spcPct val="0"/>
        </a:spcAft>
        <a:buClr>
          <a:srgbClr val="336666"/>
        </a:buClr>
        <a:buChar char="•"/>
        <a:defRPr sz="2000" kern="1200">
          <a:solidFill>
            <a:schemeClr val="tx1"/>
          </a:solidFill>
          <a:latin typeface="+mn-lt"/>
          <a:ea typeface="+mn-ea"/>
          <a:cs typeface="+mn-cs"/>
        </a:defRPr>
      </a:lvl1pPr>
      <a:lvl2pPr marL="834896" indent="-321457" algn="just" defTabSz="1029111" rtl="0" eaLnBrk="1" fontAlgn="base" hangingPunct="1">
        <a:spcBef>
          <a:spcPct val="20000"/>
        </a:spcBef>
        <a:spcAft>
          <a:spcPct val="0"/>
        </a:spcAft>
        <a:buClr>
          <a:srgbClr val="336666"/>
        </a:buClr>
        <a:buChar char="–"/>
        <a:defRPr sz="1800" b="0" i="0" u="none" kern="1200">
          <a:solidFill>
            <a:schemeClr val="tx1"/>
          </a:solidFill>
          <a:latin typeface="+mn-lt"/>
          <a:ea typeface="+mn-ea"/>
          <a:cs typeface="+mn-cs"/>
        </a:defRPr>
      </a:lvl2pPr>
      <a:lvl3pPr marL="1285829" indent="-256720" algn="just" defTabSz="1029111" rtl="0" eaLnBrk="1" fontAlgn="base" hangingPunct="1">
        <a:spcBef>
          <a:spcPct val="20000"/>
        </a:spcBef>
        <a:spcAft>
          <a:spcPct val="0"/>
        </a:spcAft>
        <a:buClr>
          <a:srgbClr val="336666"/>
        </a:buClr>
        <a:buFont typeface="Courier New" panose="02070309020205020404" pitchFamily="49" charset="0"/>
        <a:buChar char="o"/>
        <a:defRPr sz="1600" kern="1200">
          <a:solidFill>
            <a:schemeClr val="tx1"/>
          </a:solidFill>
          <a:latin typeface="+mn-lt"/>
          <a:ea typeface="+mn-ea"/>
          <a:cs typeface="+mn-cs"/>
        </a:defRPr>
      </a:lvl3pPr>
      <a:lvl4pPr marL="1799268" indent="-256720" algn="l" defTabSz="1029111" rtl="0" eaLnBrk="1" fontAlgn="base" hangingPunct="1">
        <a:spcBef>
          <a:spcPct val="20000"/>
        </a:spcBef>
        <a:spcAft>
          <a:spcPct val="0"/>
        </a:spcAft>
        <a:buChar char="–"/>
        <a:defRPr sz="2200" kern="1200">
          <a:solidFill>
            <a:schemeClr val="tx1"/>
          </a:solidFill>
          <a:latin typeface="Arial" panose="020B0604020202020204" pitchFamily="34" charset="0"/>
          <a:ea typeface="+mn-ea"/>
          <a:cs typeface="+mn-cs"/>
        </a:defRPr>
      </a:lvl4pPr>
      <a:lvl5pPr marL="2314940" indent="-256720" algn="l" defTabSz="1029111" rtl="0" eaLnBrk="1" fontAlgn="base" hangingPunct="1">
        <a:spcBef>
          <a:spcPct val="20000"/>
        </a:spcBef>
        <a:spcAft>
          <a:spcPct val="0"/>
        </a:spcAft>
        <a:buChar char="»"/>
        <a:defRPr sz="2200" kern="1200">
          <a:solidFill>
            <a:schemeClr val="tx1"/>
          </a:solidFill>
          <a:latin typeface="Arial" panose="020B0604020202020204" pitchFamily="34" charset="0"/>
          <a:ea typeface="+mn-ea"/>
          <a:cs typeface="+mn-cs"/>
        </a:defRPr>
      </a:lvl5pPr>
      <a:lvl6pPr marL="3536031" indent="-321457" algn="l" defTabSz="1285829" rtl="0" eaLnBrk="1" latinLnBrk="0" hangingPunct="1">
        <a:lnSpc>
          <a:spcPct val="90000"/>
        </a:lnSpc>
        <a:spcBef>
          <a:spcPts val="703"/>
        </a:spcBef>
        <a:buFont typeface="Arial" panose="020B0604020202020204" pitchFamily="34" charset="0"/>
        <a:buChar char="•"/>
        <a:defRPr sz="2500" kern="1200">
          <a:solidFill>
            <a:schemeClr val="tx1"/>
          </a:solidFill>
          <a:latin typeface="+mn-lt"/>
          <a:ea typeface="+mn-ea"/>
          <a:cs typeface="+mn-cs"/>
        </a:defRPr>
      </a:lvl6pPr>
      <a:lvl7pPr marL="4178945" indent="-321457" algn="l" defTabSz="1285829" rtl="0" eaLnBrk="1" latinLnBrk="0" hangingPunct="1">
        <a:lnSpc>
          <a:spcPct val="90000"/>
        </a:lnSpc>
        <a:spcBef>
          <a:spcPts val="703"/>
        </a:spcBef>
        <a:buFont typeface="Arial" panose="020B0604020202020204" pitchFamily="34" charset="0"/>
        <a:buChar char="•"/>
        <a:defRPr sz="2500" kern="1200">
          <a:solidFill>
            <a:schemeClr val="tx1"/>
          </a:solidFill>
          <a:latin typeface="+mn-lt"/>
          <a:ea typeface="+mn-ea"/>
          <a:cs typeface="+mn-cs"/>
        </a:defRPr>
      </a:lvl7pPr>
      <a:lvl8pPr marL="4821860" indent="-321457" algn="l" defTabSz="1285829" rtl="0" eaLnBrk="1" latinLnBrk="0" hangingPunct="1">
        <a:lnSpc>
          <a:spcPct val="90000"/>
        </a:lnSpc>
        <a:spcBef>
          <a:spcPts val="703"/>
        </a:spcBef>
        <a:buFont typeface="Arial" panose="020B0604020202020204" pitchFamily="34" charset="0"/>
        <a:buChar char="•"/>
        <a:defRPr sz="2500" kern="1200">
          <a:solidFill>
            <a:schemeClr val="tx1"/>
          </a:solidFill>
          <a:latin typeface="+mn-lt"/>
          <a:ea typeface="+mn-ea"/>
          <a:cs typeface="+mn-cs"/>
        </a:defRPr>
      </a:lvl8pPr>
      <a:lvl9pPr marL="5464774" indent="-321457" algn="l" defTabSz="1285829" rtl="0" eaLnBrk="1" latinLnBrk="0" hangingPunct="1">
        <a:lnSpc>
          <a:spcPct val="90000"/>
        </a:lnSpc>
        <a:spcBef>
          <a:spcPts val="703"/>
        </a:spcBef>
        <a:buFont typeface="Arial" panose="020B0604020202020204" pitchFamily="34" charset="0"/>
        <a:buChar char="•"/>
        <a:defRPr sz="2500" kern="1200">
          <a:solidFill>
            <a:schemeClr val="tx1"/>
          </a:solidFill>
          <a:latin typeface="+mn-lt"/>
          <a:ea typeface="+mn-ea"/>
          <a:cs typeface="+mn-cs"/>
        </a:defRPr>
      </a:lvl9pPr>
    </p:bodyStyle>
    <p:otherStyle>
      <a:defPPr>
        <a:defRPr lang="it-IT"/>
      </a:defPPr>
      <a:lvl1pPr marL="0" algn="l" defTabSz="1285829" rtl="0" eaLnBrk="1" latinLnBrk="0" hangingPunct="1">
        <a:defRPr sz="2500" kern="1200">
          <a:solidFill>
            <a:schemeClr val="tx1"/>
          </a:solidFill>
          <a:latin typeface="+mn-lt"/>
          <a:ea typeface="+mn-ea"/>
          <a:cs typeface="+mn-cs"/>
        </a:defRPr>
      </a:lvl1pPr>
      <a:lvl2pPr marL="642915" algn="l" defTabSz="1285829" rtl="0" eaLnBrk="1" latinLnBrk="0" hangingPunct="1">
        <a:defRPr sz="2500" kern="1200">
          <a:solidFill>
            <a:schemeClr val="tx1"/>
          </a:solidFill>
          <a:latin typeface="+mn-lt"/>
          <a:ea typeface="+mn-ea"/>
          <a:cs typeface="+mn-cs"/>
        </a:defRPr>
      </a:lvl2pPr>
      <a:lvl3pPr marL="1285829" algn="l" defTabSz="1285829" rtl="0" eaLnBrk="1" latinLnBrk="0" hangingPunct="1">
        <a:defRPr sz="2500" kern="1200">
          <a:solidFill>
            <a:schemeClr val="tx1"/>
          </a:solidFill>
          <a:latin typeface="+mn-lt"/>
          <a:ea typeface="+mn-ea"/>
          <a:cs typeface="+mn-cs"/>
        </a:defRPr>
      </a:lvl3pPr>
      <a:lvl4pPr marL="1928744" algn="l" defTabSz="1285829" rtl="0" eaLnBrk="1" latinLnBrk="0" hangingPunct="1">
        <a:defRPr sz="2500" kern="1200">
          <a:solidFill>
            <a:schemeClr val="tx1"/>
          </a:solidFill>
          <a:latin typeface="+mn-lt"/>
          <a:ea typeface="+mn-ea"/>
          <a:cs typeface="+mn-cs"/>
        </a:defRPr>
      </a:lvl4pPr>
      <a:lvl5pPr marL="2571659" algn="l" defTabSz="1285829" rtl="0" eaLnBrk="1" latinLnBrk="0" hangingPunct="1">
        <a:defRPr sz="2500" kern="1200">
          <a:solidFill>
            <a:schemeClr val="tx1"/>
          </a:solidFill>
          <a:latin typeface="+mn-lt"/>
          <a:ea typeface="+mn-ea"/>
          <a:cs typeface="+mn-cs"/>
        </a:defRPr>
      </a:lvl5pPr>
      <a:lvl6pPr marL="3214573" algn="l" defTabSz="1285829" rtl="0" eaLnBrk="1" latinLnBrk="0" hangingPunct="1">
        <a:defRPr sz="2500" kern="1200">
          <a:solidFill>
            <a:schemeClr val="tx1"/>
          </a:solidFill>
          <a:latin typeface="+mn-lt"/>
          <a:ea typeface="+mn-ea"/>
          <a:cs typeface="+mn-cs"/>
        </a:defRPr>
      </a:lvl6pPr>
      <a:lvl7pPr marL="3857488" algn="l" defTabSz="1285829" rtl="0" eaLnBrk="1" latinLnBrk="0" hangingPunct="1">
        <a:defRPr sz="2500" kern="1200">
          <a:solidFill>
            <a:schemeClr val="tx1"/>
          </a:solidFill>
          <a:latin typeface="+mn-lt"/>
          <a:ea typeface="+mn-ea"/>
          <a:cs typeface="+mn-cs"/>
        </a:defRPr>
      </a:lvl7pPr>
      <a:lvl8pPr marL="4500402" algn="l" defTabSz="1285829" rtl="0" eaLnBrk="1" latinLnBrk="0" hangingPunct="1">
        <a:defRPr sz="2500" kern="1200">
          <a:solidFill>
            <a:schemeClr val="tx1"/>
          </a:solidFill>
          <a:latin typeface="+mn-lt"/>
          <a:ea typeface="+mn-ea"/>
          <a:cs typeface="+mn-cs"/>
        </a:defRPr>
      </a:lvl8pPr>
      <a:lvl9pPr marL="5143317" algn="l" defTabSz="1285829"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HydrologicEngineeringCenter/hec-downloads/releases/download/1.0.23/HEC-RAS_62_Setup.ex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23740" y="1511895"/>
            <a:ext cx="9647760" cy="1387537"/>
          </a:xfrm>
        </p:spPr>
        <p:txBody>
          <a:bodyPr/>
          <a:lstStyle/>
          <a:p>
            <a:pPr defTabSz="914400" fontAlgn="auto">
              <a:spcBef>
                <a:spcPts val="0"/>
              </a:spcBef>
              <a:spcAft>
                <a:spcPts val="0"/>
              </a:spcAft>
              <a:defRPr/>
            </a:pPr>
            <a:r>
              <a:rPr lang="en-US" dirty="0">
                <a:solidFill>
                  <a:srgbClr val="C00000"/>
                </a:solidFill>
              </a:rPr>
              <a:t>Hydraulic</a:t>
            </a:r>
            <a:r>
              <a:rPr lang="en-US" dirty="0">
                <a:solidFill>
                  <a:schemeClr val="tx1"/>
                </a:solidFill>
              </a:rPr>
              <a:t> and </a:t>
            </a:r>
            <a:r>
              <a:rPr lang="en-US" dirty="0">
                <a:solidFill>
                  <a:srgbClr val="C00000"/>
                </a:solidFill>
              </a:rPr>
              <a:t>Sediment</a:t>
            </a:r>
            <a:r>
              <a:rPr lang="en-US" dirty="0">
                <a:solidFill>
                  <a:schemeClr val="tx1"/>
                </a:solidFill>
              </a:rPr>
              <a:t> Transport Simulation using a </a:t>
            </a:r>
            <a:r>
              <a:rPr lang="en-US" dirty="0">
                <a:solidFill>
                  <a:srgbClr val="0070C0"/>
                </a:solidFill>
              </a:rPr>
              <a:t>1D Numerical Model</a:t>
            </a:r>
            <a:endParaRPr lang="en-US" dirty="0">
              <a:solidFill>
                <a:srgbClr val="0070C0"/>
              </a:solidFill>
            </a:endParaRPr>
          </a:p>
        </p:txBody>
      </p:sp>
      <p:sp>
        <p:nvSpPr>
          <p:cNvPr id="3" name="Rectangle 2"/>
          <p:cNvSpPr txBox="1">
            <a:spLocks noChangeArrowheads="1"/>
          </p:cNvSpPr>
          <p:nvPr/>
        </p:nvSpPr>
        <p:spPr bwMode="auto">
          <a:xfrm>
            <a:off x="863700" y="3528119"/>
            <a:ext cx="9647760" cy="192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866" tIns="51433" rIns="102866" bIns="51433" numCol="1" anchor="ctr" anchorCtr="0" compatLnSpc="1">
            <a:prstTxWarp prst="textNoShape">
              <a:avLst/>
            </a:prstTxWarp>
          </a:bodyPr>
          <a:lstStyle>
            <a:lvl1pPr algn="ctr" defTabSz="1029111" rtl="0" eaLnBrk="1" fontAlgn="base" hangingPunct="1">
              <a:spcBef>
                <a:spcPct val="0"/>
              </a:spcBef>
              <a:spcAft>
                <a:spcPct val="0"/>
              </a:spcAft>
              <a:defRPr sz="3600" b="1" i="0" u="none" kern="1200">
                <a:solidFill>
                  <a:srgbClr val="336666"/>
                </a:solidFill>
                <a:latin typeface="+mj-lt"/>
                <a:ea typeface="+mj-ea"/>
                <a:cs typeface="+mj-cs"/>
              </a:defRPr>
            </a:lvl1pPr>
            <a:lvl2pPr algn="ctr" defTabSz="1029111" rtl="0" eaLnBrk="1" fontAlgn="base" hangingPunct="1">
              <a:spcBef>
                <a:spcPct val="0"/>
              </a:spcBef>
              <a:spcAft>
                <a:spcPct val="0"/>
              </a:spcAft>
              <a:defRPr sz="2800" b="1">
                <a:solidFill>
                  <a:srgbClr val="336666"/>
                </a:solidFill>
                <a:latin typeface="Tahoma" panose="020B0604030504040204" pitchFamily="34" charset="0"/>
              </a:defRPr>
            </a:lvl2pPr>
            <a:lvl3pPr algn="ctr" defTabSz="1029111" rtl="0" eaLnBrk="1" fontAlgn="base" hangingPunct="1">
              <a:spcBef>
                <a:spcPct val="0"/>
              </a:spcBef>
              <a:spcAft>
                <a:spcPct val="0"/>
              </a:spcAft>
              <a:defRPr sz="2800" b="1">
                <a:solidFill>
                  <a:srgbClr val="336666"/>
                </a:solidFill>
                <a:latin typeface="Tahoma" panose="020B0604030504040204" pitchFamily="34" charset="0"/>
              </a:defRPr>
            </a:lvl3pPr>
            <a:lvl4pPr algn="ctr" defTabSz="1029111" rtl="0" eaLnBrk="1" fontAlgn="base" hangingPunct="1">
              <a:spcBef>
                <a:spcPct val="0"/>
              </a:spcBef>
              <a:spcAft>
                <a:spcPct val="0"/>
              </a:spcAft>
              <a:defRPr sz="2800" b="1">
                <a:solidFill>
                  <a:srgbClr val="336666"/>
                </a:solidFill>
                <a:latin typeface="Tahoma" panose="020B0604030504040204" pitchFamily="34" charset="0"/>
              </a:defRPr>
            </a:lvl4pPr>
            <a:lvl5pPr algn="ctr" defTabSz="1029111" rtl="0" eaLnBrk="1" fontAlgn="base" hangingPunct="1">
              <a:spcBef>
                <a:spcPct val="0"/>
              </a:spcBef>
              <a:spcAft>
                <a:spcPct val="0"/>
              </a:spcAft>
              <a:defRPr sz="2800" b="1">
                <a:solidFill>
                  <a:srgbClr val="336666"/>
                </a:solidFill>
                <a:latin typeface="Tahoma" panose="020B0604030504040204" pitchFamily="34" charset="0"/>
              </a:defRPr>
            </a:lvl5pPr>
            <a:lvl6pPr marL="642915" algn="ctr" defTabSz="1029111" rtl="0" eaLnBrk="1" fontAlgn="base" hangingPunct="1">
              <a:spcBef>
                <a:spcPct val="0"/>
              </a:spcBef>
              <a:spcAft>
                <a:spcPct val="0"/>
              </a:spcAft>
              <a:defRPr sz="2800" b="1">
                <a:solidFill>
                  <a:srgbClr val="336666"/>
                </a:solidFill>
                <a:latin typeface="Tahoma" panose="020B0604030504040204" pitchFamily="34" charset="0"/>
              </a:defRPr>
            </a:lvl6pPr>
            <a:lvl7pPr marL="1285829" algn="ctr" defTabSz="1029111" rtl="0" eaLnBrk="1" fontAlgn="base" hangingPunct="1">
              <a:spcBef>
                <a:spcPct val="0"/>
              </a:spcBef>
              <a:spcAft>
                <a:spcPct val="0"/>
              </a:spcAft>
              <a:defRPr sz="2800" b="1">
                <a:solidFill>
                  <a:srgbClr val="336666"/>
                </a:solidFill>
                <a:latin typeface="Tahoma" panose="020B0604030504040204" pitchFamily="34" charset="0"/>
              </a:defRPr>
            </a:lvl7pPr>
            <a:lvl8pPr marL="1928744" algn="ctr" defTabSz="1029111" rtl="0" eaLnBrk="1" fontAlgn="base" hangingPunct="1">
              <a:spcBef>
                <a:spcPct val="0"/>
              </a:spcBef>
              <a:spcAft>
                <a:spcPct val="0"/>
              </a:spcAft>
              <a:defRPr sz="2800" b="1">
                <a:solidFill>
                  <a:srgbClr val="336666"/>
                </a:solidFill>
                <a:latin typeface="Tahoma" panose="020B0604030504040204" pitchFamily="34" charset="0"/>
              </a:defRPr>
            </a:lvl8pPr>
            <a:lvl9pPr marL="2571659" algn="ctr" defTabSz="1029111" rtl="0" eaLnBrk="1" fontAlgn="base" hangingPunct="1">
              <a:spcBef>
                <a:spcPct val="0"/>
              </a:spcBef>
              <a:spcAft>
                <a:spcPct val="0"/>
              </a:spcAft>
              <a:defRPr sz="2800" b="1">
                <a:solidFill>
                  <a:srgbClr val="336666"/>
                </a:solidFill>
                <a:latin typeface="Tahoma" panose="020B0604030504040204" pitchFamily="34" charset="0"/>
              </a:defRPr>
            </a:lvl9pPr>
          </a:lstStyle>
          <a:p>
            <a:pPr defTabSz="914400" fontAlgn="auto">
              <a:lnSpc>
                <a:spcPct val="150000"/>
              </a:lnSpc>
              <a:spcBef>
                <a:spcPts val="0"/>
              </a:spcBef>
              <a:spcAft>
                <a:spcPts val="0"/>
              </a:spcAft>
              <a:defRPr/>
            </a:pPr>
            <a:r>
              <a:rPr lang="en-US" sz="2800" dirty="0" smtClean="0">
                <a:solidFill>
                  <a:schemeClr val="tx1"/>
                </a:solidFill>
              </a:rPr>
              <a:t>Presented by: </a:t>
            </a:r>
            <a:r>
              <a:rPr lang="en-US" sz="2800" dirty="0" smtClean="0">
                <a:solidFill>
                  <a:srgbClr val="FF0000"/>
                </a:solidFill>
              </a:rPr>
              <a:t>Dr. Asghar Azizian</a:t>
            </a:r>
          </a:p>
          <a:p>
            <a:pPr defTabSz="914400" fontAlgn="auto">
              <a:lnSpc>
                <a:spcPct val="150000"/>
              </a:lnSpc>
              <a:spcBef>
                <a:spcPts val="0"/>
              </a:spcBef>
              <a:spcAft>
                <a:spcPts val="0"/>
              </a:spcAft>
              <a:defRPr/>
            </a:pPr>
            <a:r>
              <a:rPr lang="en-US" sz="2400" dirty="0" smtClean="0">
                <a:solidFill>
                  <a:srgbClr val="00B0F0"/>
                </a:solidFill>
              </a:rPr>
              <a:t>Water Engineering Department, IKIU University</a:t>
            </a:r>
          </a:p>
          <a:p>
            <a:pPr defTabSz="914400" fontAlgn="auto">
              <a:lnSpc>
                <a:spcPct val="150000"/>
              </a:lnSpc>
              <a:spcBef>
                <a:spcPts val="0"/>
              </a:spcBef>
              <a:spcAft>
                <a:spcPts val="0"/>
              </a:spcAft>
              <a:defRPr/>
            </a:pPr>
            <a:r>
              <a:rPr lang="en-US" sz="2800" dirty="0" smtClean="0">
                <a:solidFill>
                  <a:srgbClr val="00B050"/>
                </a:solidFill>
              </a:rPr>
              <a:t>April, 2022</a:t>
            </a:r>
            <a:endParaRPr lang="en-US" sz="2800"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43518" y="287759"/>
            <a:ext cx="9625950" cy="1223533"/>
          </a:xfrm>
        </p:spPr>
        <p:txBody>
          <a:bodyPr/>
          <a:lstStyle/>
          <a:p>
            <a:r>
              <a:rPr lang="en-GB" altLang="it-IT" sz="3600" dirty="0" smtClean="0">
                <a:solidFill>
                  <a:schemeClr val="tx1"/>
                </a:solidFill>
              </a:rPr>
              <a:t>Topic 7: </a:t>
            </a:r>
            <a:r>
              <a:rPr lang="en-US" sz="3600" dirty="0">
                <a:solidFill>
                  <a:srgbClr val="0070C0"/>
                </a:solidFill>
              </a:rPr>
              <a:t>Dam Breach </a:t>
            </a:r>
            <a:r>
              <a:rPr lang="en-US" sz="3600" dirty="0">
                <a:solidFill>
                  <a:schemeClr val="tx1"/>
                </a:solidFill>
              </a:rPr>
              <a:t>simulation in Real Case </a:t>
            </a:r>
            <a:r>
              <a:rPr lang="en-US" sz="3600" dirty="0" smtClean="0">
                <a:solidFill>
                  <a:schemeClr val="tx1"/>
                </a:solidFill>
              </a:rPr>
              <a:t>Studies</a:t>
            </a:r>
            <a:endParaRPr lang="en-GB" altLang="it-IT" sz="3600" dirty="0">
              <a:solidFill>
                <a:schemeClr val="tx1"/>
              </a:solidFill>
            </a:endParaRPr>
          </a:p>
        </p:txBody>
      </p:sp>
      <p:sp>
        <p:nvSpPr>
          <p:cNvPr id="14339" name="Rectangle 3"/>
          <p:cNvSpPr>
            <a:spLocks noGrp="1" noChangeArrowheads="1"/>
          </p:cNvSpPr>
          <p:nvPr>
            <p:ph idx="1"/>
          </p:nvPr>
        </p:nvSpPr>
        <p:spPr>
          <a:xfrm>
            <a:off x="431652" y="1511292"/>
            <a:ext cx="6408712" cy="4276991"/>
          </a:xfrm>
        </p:spPr>
        <p:txBody>
          <a:bodyPr/>
          <a:lstStyle/>
          <a:p>
            <a:pPr marL="342900" indent="-342900" defTabSz="914400">
              <a:buFont typeface="Arial" panose="020B0604020202020204" pitchFamily="34" charset="0"/>
              <a:buChar char="•"/>
            </a:pPr>
            <a:r>
              <a:rPr lang="en-GB" altLang="it-IT" dirty="0"/>
              <a:t>Introduction to </a:t>
            </a:r>
            <a:r>
              <a:rPr lang="en-GB" altLang="it-IT" dirty="0" smtClean="0">
                <a:solidFill>
                  <a:srgbClr val="C00000"/>
                </a:solidFill>
              </a:rPr>
              <a:t>Dam Breach </a:t>
            </a:r>
            <a:r>
              <a:rPr lang="en-GB" altLang="it-IT" dirty="0" smtClean="0"/>
              <a:t>Simulation</a:t>
            </a:r>
            <a:endParaRPr lang="en-GB" altLang="it-IT" dirty="0"/>
          </a:p>
          <a:p>
            <a:pPr marL="342900" indent="-342900" defTabSz="914400">
              <a:buFont typeface="Arial" panose="020B0604020202020204" pitchFamily="34" charset="0"/>
              <a:buChar char="•"/>
            </a:pPr>
            <a:r>
              <a:rPr lang="it-IT" altLang="it-IT" dirty="0" smtClean="0"/>
              <a:t>Estimating </a:t>
            </a:r>
            <a:r>
              <a:rPr lang="it-IT" altLang="it-IT" dirty="0" smtClean="0">
                <a:solidFill>
                  <a:srgbClr val="0070C0"/>
                </a:solidFill>
              </a:rPr>
              <a:t>Dam Breach Parameters </a:t>
            </a:r>
            <a:r>
              <a:rPr lang="it-IT" altLang="it-IT" dirty="0" smtClean="0"/>
              <a:t>using Different Experimental and Semi-Experimental Formulas</a:t>
            </a:r>
            <a:endParaRPr lang="it-IT" altLang="it-IT" dirty="0"/>
          </a:p>
          <a:p>
            <a:pPr marL="342900" indent="-342900" defTabSz="914400">
              <a:buFont typeface="Arial" panose="020B0604020202020204" pitchFamily="34" charset="0"/>
              <a:buChar char="•"/>
            </a:pPr>
            <a:r>
              <a:rPr lang="it-IT" altLang="it-IT" dirty="0" smtClean="0"/>
              <a:t>Studying Causes and Types of </a:t>
            </a:r>
            <a:r>
              <a:rPr lang="it-IT" altLang="it-IT" dirty="0" smtClean="0">
                <a:solidFill>
                  <a:srgbClr val="C00000"/>
                </a:solidFill>
              </a:rPr>
              <a:t>Dam Failures </a:t>
            </a:r>
            <a:r>
              <a:rPr lang="it-IT" altLang="it-IT" dirty="0" smtClean="0"/>
              <a:t>(Piping, Overtopping)</a:t>
            </a:r>
            <a:endParaRPr lang="it-IT" altLang="it-IT" dirty="0"/>
          </a:p>
          <a:p>
            <a:pPr marL="342900" indent="-342900" defTabSz="914400">
              <a:buFont typeface="Arial" panose="020B0604020202020204" pitchFamily="34" charset="0"/>
              <a:buChar char="•"/>
            </a:pPr>
            <a:r>
              <a:rPr lang="it-IT" altLang="it-IT" dirty="0"/>
              <a:t>Defining the required settings and parameters for </a:t>
            </a:r>
            <a:r>
              <a:rPr lang="it-IT" altLang="it-IT" dirty="0" smtClean="0"/>
              <a:t>Running Model in a </a:t>
            </a:r>
            <a:r>
              <a:rPr lang="it-IT" altLang="it-IT" dirty="0" smtClean="0">
                <a:solidFill>
                  <a:srgbClr val="C00000"/>
                </a:solidFill>
              </a:rPr>
              <a:t>Stable Mode </a:t>
            </a:r>
            <a:r>
              <a:rPr lang="it-IT" altLang="it-IT" dirty="0" smtClean="0"/>
              <a:t>(Time Step, Courant Number, , HEC-RAS Unsteady Computation Options and Tolerances)</a:t>
            </a:r>
          </a:p>
          <a:p>
            <a:pPr marL="342900" indent="-342900" defTabSz="914400">
              <a:buFont typeface="Arial" panose="020B0604020202020204" pitchFamily="34" charset="0"/>
              <a:buChar char="•"/>
            </a:pPr>
            <a:r>
              <a:rPr lang="it-IT" altLang="it-IT" dirty="0" smtClean="0"/>
              <a:t>Running the Model and Visualising the </a:t>
            </a:r>
            <a:r>
              <a:rPr lang="it-IT" altLang="it-IT" dirty="0" smtClean="0">
                <a:solidFill>
                  <a:srgbClr val="C00000"/>
                </a:solidFill>
              </a:rPr>
              <a:t>Routed Flood Hydrograph</a:t>
            </a:r>
            <a:r>
              <a:rPr lang="it-IT" altLang="it-IT" dirty="0" smtClean="0"/>
              <a:t> at Downstream of Failured Dam</a:t>
            </a:r>
            <a:endParaRPr lang="it-IT" altLang="it-IT" dirty="0"/>
          </a:p>
          <a:p>
            <a:r>
              <a:rPr lang="it-IT" altLang="it-IT" sz="2000" dirty="0" smtClean="0"/>
              <a:t>Assessing the Factors that Effect of the </a:t>
            </a:r>
            <a:r>
              <a:rPr lang="it-IT" altLang="it-IT" sz="2000" dirty="0" smtClean="0">
                <a:solidFill>
                  <a:srgbClr val="0070C0"/>
                </a:solidFill>
              </a:rPr>
              <a:t>Satability</a:t>
            </a:r>
            <a:r>
              <a:rPr lang="it-IT" altLang="it-IT" sz="2000" dirty="0" smtClean="0"/>
              <a:t> and </a:t>
            </a:r>
            <a:r>
              <a:rPr lang="it-IT" altLang="it-IT" sz="2000" dirty="0" smtClean="0">
                <a:solidFill>
                  <a:srgbClr val="0070C0"/>
                </a:solidFill>
              </a:rPr>
              <a:t>Accuracy</a:t>
            </a:r>
            <a:r>
              <a:rPr lang="it-IT" altLang="it-IT" sz="2000" dirty="0" smtClean="0"/>
              <a:t> of Unsteady Model.</a:t>
            </a:r>
            <a:endParaRPr lang="it-IT" altLang="it-IT" sz="2000" dirty="0"/>
          </a:p>
        </p:txBody>
      </p:sp>
      <p:sp>
        <p:nvSpPr>
          <p:cNvPr id="4" name="Slide Number Placeholder 3"/>
          <p:cNvSpPr>
            <a:spLocks noGrp="1"/>
          </p:cNvSpPr>
          <p:nvPr>
            <p:ph type="sldNum" sz="quarter" idx="10"/>
          </p:nvPr>
        </p:nvSpPr>
        <p:spPr/>
        <p:txBody>
          <a:bodyPr/>
          <a:lstStyle/>
          <a:p>
            <a:fld id="{E37EF2DE-0CFE-4FA7-87DF-45C192173952}" type="slidenum">
              <a:rPr lang="it-IT" altLang="it-IT"/>
              <a:pPr/>
              <a:t>10</a:t>
            </a:fld>
            <a:endParaRPr lang="it-IT" altLang="it-IT"/>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302" y="3316546"/>
            <a:ext cx="4346829" cy="29498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371" y="1288388"/>
            <a:ext cx="3921269" cy="2028158"/>
          </a:xfrm>
          <a:prstGeom prst="rect">
            <a:avLst/>
          </a:prstGeom>
        </p:spPr>
      </p:pic>
    </p:spTree>
    <p:extLst>
      <p:ext uri="{BB962C8B-B14F-4D97-AF65-F5344CB8AC3E}">
        <p14:creationId xmlns:p14="http://schemas.microsoft.com/office/powerpoint/2010/main" val="350225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ltLang="it-IT" sz="3600" dirty="0">
                <a:solidFill>
                  <a:schemeClr val="tx1"/>
                </a:solidFill>
              </a:rPr>
              <a:t>Conclusions</a:t>
            </a:r>
          </a:p>
        </p:txBody>
      </p:sp>
      <p:sp>
        <p:nvSpPr>
          <p:cNvPr id="24579" name="Rectangle 3"/>
          <p:cNvSpPr>
            <a:spLocks noGrp="1" noChangeArrowheads="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866" tIns="51433" rIns="102866" bIns="51433" numCol="1" anchor="t" anchorCtr="0" compatLnSpc="1">
            <a:prstTxWarp prst="textNoShape">
              <a:avLst/>
            </a:prstTxWarp>
          </a:bodyPr>
          <a:lstStyle/>
          <a:p>
            <a:pPr lvl="1"/>
            <a:r>
              <a:rPr lang="en-GB" altLang="it-IT" sz="2000" dirty="0"/>
              <a:t>By the end of this course, you will understand the </a:t>
            </a:r>
            <a:r>
              <a:rPr lang="en-GB" altLang="it-IT" sz="2000" dirty="0">
                <a:solidFill>
                  <a:srgbClr val="C00000"/>
                </a:solidFill>
              </a:rPr>
              <a:t>1D river modelling </a:t>
            </a:r>
            <a:r>
              <a:rPr lang="en-GB" altLang="it-IT" sz="2000" dirty="0"/>
              <a:t>capabilities of </a:t>
            </a:r>
            <a:r>
              <a:rPr lang="en-GB" altLang="it-IT" sz="2000" dirty="0">
                <a:solidFill>
                  <a:srgbClr val="C00000"/>
                </a:solidFill>
              </a:rPr>
              <a:t>HEC-RAS</a:t>
            </a:r>
            <a:r>
              <a:rPr lang="en-GB" altLang="it-IT" sz="2000" dirty="0"/>
              <a:t> model and when to apply the software to different types of applications.</a:t>
            </a:r>
          </a:p>
          <a:p>
            <a:pPr lvl="1"/>
            <a:r>
              <a:rPr lang="en-GB" altLang="it-IT" sz="2000" dirty="0" smtClean="0"/>
              <a:t>This </a:t>
            </a:r>
            <a:r>
              <a:rPr lang="en-GB" altLang="it-IT" sz="2000" dirty="0"/>
              <a:t>course will allow you to familiarise yourself with </a:t>
            </a:r>
            <a:r>
              <a:rPr lang="en-US" altLang="it-IT" sz="2000" dirty="0"/>
              <a:t>the various tools and features within the software, allowing you to build your own 1D river model, </a:t>
            </a:r>
            <a:r>
              <a:rPr lang="en-US" altLang="it-IT" sz="2000" dirty="0">
                <a:solidFill>
                  <a:srgbClr val="0070C0"/>
                </a:solidFill>
              </a:rPr>
              <a:t>run simulations</a:t>
            </a:r>
            <a:r>
              <a:rPr lang="en-US" altLang="it-IT" sz="2000" dirty="0"/>
              <a:t>, </a:t>
            </a:r>
            <a:r>
              <a:rPr lang="en-US" altLang="it-IT" sz="2000" dirty="0">
                <a:solidFill>
                  <a:srgbClr val="C00000"/>
                </a:solidFill>
              </a:rPr>
              <a:t>troubleshoot common modeling </a:t>
            </a:r>
            <a:r>
              <a:rPr lang="en-US" altLang="it-IT" sz="2000" dirty="0"/>
              <a:t>issues and interpret results. </a:t>
            </a:r>
            <a:endParaRPr lang="en-GB" altLang="it-IT" sz="2000" dirty="0"/>
          </a:p>
          <a:p>
            <a:pPr lvl="1"/>
            <a:r>
              <a:rPr lang="en-GB" altLang="it-IT" sz="2000" dirty="0"/>
              <a:t>You will learn all about </a:t>
            </a:r>
            <a:r>
              <a:rPr lang="en-GB" altLang="it-IT" sz="2000" dirty="0">
                <a:solidFill>
                  <a:srgbClr val="C00000"/>
                </a:solidFill>
              </a:rPr>
              <a:t>Sediment Transport </a:t>
            </a:r>
            <a:r>
              <a:rPr lang="en-GB" altLang="it-IT" sz="2000" dirty="0"/>
              <a:t>Modelling form zero to hero.</a:t>
            </a:r>
          </a:p>
          <a:p>
            <a:pPr lvl="1"/>
            <a:r>
              <a:rPr lang="en-GB" altLang="it-IT" sz="2000" dirty="0"/>
              <a:t>After this course, you will be a </a:t>
            </a:r>
            <a:r>
              <a:rPr lang="en-GB" altLang="it-IT" sz="2000" dirty="0">
                <a:solidFill>
                  <a:srgbClr val="C00000"/>
                </a:solidFill>
              </a:rPr>
              <a:t>Master</a:t>
            </a:r>
            <a:r>
              <a:rPr lang="en-GB" altLang="it-IT" sz="2000" dirty="0"/>
              <a:t> in </a:t>
            </a:r>
            <a:r>
              <a:rPr lang="en-GB" altLang="it-IT" sz="2000" dirty="0">
                <a:solidFill>
                  <a:srgbClr val="0070C0"/>
                </a:solidFill>
              </a:rPr>
              <a:t>River Modelling</a:t>
            </a:r>
            <a:r>
              <a:rPr lang="en-GB" altLang="it-IT" sz="2000" dirty="0"/>
              <a:t>, Flood Inundation Mapping, </a:t>
            </a:r>
            <a:r>
              <a:rPr lang="en-GB" altLang="it-IT" sz="2000" dirty="0">
                <a:solidFill>
                  <a:srgbClr val="C00000"/>
                </a:solidFill>
              </a:rPr>
              <a:t>Bridge Scour </a:t>
            </a:r>
            <a:r>
              <a:rPr lang="en-GB" altLang="it-IT" sz="2000" dirty="0"/>
              <a:t>estimation, </a:t>
            </a:r>
            <a:r>
              <a:rPr lang="en-GB" altLang="it-IT" sz="2000" dirty="0">
                <a:solidFill>
                  <a:srgbClr val="0070C0"/>
                </a:solidFill>
              </a:rPr>
              <a:t>Dam Breach </a:t>
            </a:r>
            <a:r>
              <a:rPr lang="en-GB" altLang="it-IT" sz="2000" dirty="0"/>
              <a:t>and Unsteady Flow Simulation for each case studies. </a:t>
            </a:r>
          </a:p>
          <a:p>
            <a:pPr marL="342900" indent="-342900" defTabSz="914400">
              <a:buFont typeface="Arial" panose="020B0604020202020204" pitchFamily="34" charset="0"/>
              <a:buChar char="•"/>
            </a:pPr>
            <a:endParaRPr lang="en-GB" altLang="it-IT" dirty="0"/>
          </a:p>
        </p:txBody>
      </p:sp>
      <p:sp>
        <p:nvSpPr>
          <p:cNvPr id="4" name="Slide Number Placeholder 3"/>
          <p:cNvSpPr>
            <a:spLocks noGrp="1"/>
          </p:cNvSpPr>
          <p:nvPr>
            <p:ph type="sldNum" sz="quarter" idx="10"/>
          </p:nvPr>
        </p:nvSpPr>
        <p:spPr/>
        <p:txBody>
          <a:bodyPr/>
          <a:lstStyle/>
          <a:p>
            <a:fld id="{946E96FD-6D64-4BCE-B35D-B58ED5E264C6}" type="slidenum">
              <a:rPr lang="it-IT" altLang="it-IT"/>
              <a:pPr/>
              <a:t>11</a:t>
            </a:fld>
            <a:endParaRPr lang="it-IT" alt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6554"/>
            <a:ext cx="11520488" cy="7678405"/>
          </a:xfrm>
          <a:prstGeom prst="rect">
            <a:avLst/>
          </a:prstGeom>
        </p:spPr>
      </p:pic>
      <p:sp>
        <p:nvSpPr>
          <p:cNvPr id="4" name="Slide Number Placeholder 3"/>
          <p:cNvSpPr>
            <a:spLocks noGrp="1"/>
          </p:cNvSpPr>
          <p:nvPr>
            <p:ph type="sldNum" sz="quarter" idx="10"/>
          </p:nvPr>
        </p:nvSpPr>
        <p:spPr/>
        <p:txBody>
          <a:bodyPr/>
          <a:lstStyle/>
          <a:p>
            <a:fld id="{0B697520-7808-4021-A9CE-950A068AF1D3}" type="slidenum">
              <a:rPr lang="it-IT" altLang="it-IT" smtClean="0"/>
              <a:pPr/>
              <a:t>12</a:t>
            </a:fld>
            <a:endParaRPr lang="it-IT" altLang="it-IT"/>
          </a:p>
        </p:txBody>
      </p:sp>
      <p:sp>
        <p:nvSpPr>
          <p:cNvPr id="5" name="Rectangle 4"/>
          <p:cNvSpPr/>
          <p:nvPr/>
        </p:nvSpPr>
        <p:spPr>
          <a:xfrm>
            <a:off x="1947486" y="719807"/>
            <a:ext cx="7863050" cy="830997"/>
          </a:xfrm>
          <a:prstGeom prst="rect">
            <a:avLst/>
          </a:prstGeom>
        </p:spPr>
        <p:txBody>
          <a:bodyPr wrap="none">
            <a:spAutoFit/>
          </a:bodyPr>
          <a:lstStyle/>
          <a:p>
            <a:pPr algn="ctr"/>
            <a:r>
              <a:rPr lang="en-US" sz="4800" dirty="0"/>
              <a:t>Thank you for your attention</a:t>
            </a:r>
          </a:p>
        </p:txBody>
      </p:sp>
    </p:spTree>
    <p:extLst>
      <p:ext uri="{BB962C8B-B14F-4D97-AF65-F5344CB8AC3E}">
        <p14:creationId xmlns:p14="http://schemas.microsoft.com/office/powerpoint/2010/main" val="337332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ltLang="it-IT" sz="3600" dirty="0">
                <a:solidFill>
                  <a:schemeClr val="tx1"/>
                </a:solidFill>
              </a:rPr>
              <a:t>Topics</a:t>
            </a:r>
          </a:p>
        </p:txBody>
      </p:sp>
      <p:sp>
        <p:nvSpPr>
          <p:cNvPr id="2" name="Segnaposto contenuto 1"/>
          <p:cNvSpPr>
            <a:spLocks noGrp="1"/>
          </p:cNvSpPr>
          <p:nvPr>
            <p:ph idx="1"/>
          </p:nvPr>
        </p:nvSpPr>
        <p:spPr>
          <a:xfrm>
            <a:off x="1003965" y="1367818"/>
            <a:ext cx="9505056" cy="4276991"/>
          </a:xfrm>
        </p:spPr>
        <p:txBody>
          <a:bodyPr/>
          <a:lstStyle/>
          <a:p>
            <a:pPr>
              <a:spcBef>
                <a:spcPts val="600"/>
              </a:spcBef>
            </a:pPr>
            <a:r>
              <a:rPr lang="en-GB" altLang="it-IT" sz="2400" dirty="0" smtClean="0"/>
              <a:t>Introduction to </a:t>
            </a:r>
            <a:r>
              <a:rPr lang="en-GB" altLang="it-IT" sz="2400" dirty="0" smtClean="0">
                <a:solidFill>
                  <a:srgbClr val="C00000"/>
                </a:solidFill>
              </a:rPr>
              <a:t>1D</a:t>
            </a:r>
            <a:r>
              <a:rPr lang="en-GB" altLang="it-IT" sz="2400" dirty="0" smtClean="0"/>
              <a:t> river modelling</a:t>
            </a:r>
            <a:endParaRPr lang="en-GB" altLang="it-IT" sz="2400" dirty="0"/>
          </a:p>
          <a:p>
            <a:r>
              <a:rPr lang="en-GB" altLang="it-IT" sz="2400" dirty="0" smtClean="0"/>
              <a:t>Building a 1D model in </a:t>
            </a:r>
            <a:r>
              <a:rPr lang="en-GB" altLang="it-IT" sz="2400" dirty="0" smtClean="0">
                <a:solidFill>
                  <a:srgbClr val="C00000"/>
                </a:solidFill>
              </a:rPr>
              <a:t>Natural</a:t>
            </a:r>
            <a:r>
              <a:rPr lang="en-GB" altLang="it-IT" sz="2400" dirty="0" smtClean="0"/>
              <a:t> and </a:t>
            </a:r>
            <a:r>
              <a:rPr lang="en-GB" altLang="it-IT" sz="2400" dirty="0" smtClean="0">
                <a:solidFill>
                  <a:srgbClr val="C00000"/>
                </a:solidFill>
              </a:rPr>
              <a:t>man-made</a:t>
            </a:r>
            <a:r>
              <a:rPr lang="en-GB" altLang="it-IT" sz="2400" dirty="0" smtClean="0"/>
              <a:t> channel</a:t>
            </a:r>
            <a:endParaRPr lang="en-GB" altLang="it-IT" sz="2400" dirty="0"/>
          </a:p>
          <a:p>
            <a:r>
              <a:rPr lang="en-GB" sz="2400" dirty="0">
                <a:solidFill>
                  <a:srgbClr val="0070C0"/>
                </a:solidFill>
              </a:rPr>
              <a:t>Flood Inundation Mapping </a:t>
            </a:r>
            <a:r>
              <a:rPr lang="en-GB" sz="2400" dirty="0"/>
              <a:t>using remotely sensed </a:t>
            </a:r>
            <a:r>
              <a:rPr lang="en-GB" sz="2400" dirty="0">
                <a:solidFill>
                  <a:srgbClr val="C00000"/>
                </a:solidFill>
              </a:rPr>
              <a:t>DEMs</a:t>
            </a:r>
            <a:r>
              <a:rPr lang="en-GB" sz="2400" dirty="0"/>
              <a:t> and 1D Hydraulic Models</a:t>
            </a:r>
            <a:endParaRPr lang="en-US" sz="2400" dirty="0"/>
          </a:p>
          <a:p>
            <a:r>
              <a:rPr lang="en-US" sz="2400" dirty="0" smtClean="0"/>
              <a:t>Hydraulic Modelling of </a:t>
            </a:r>
            <a:r>
              <a:rPr lang="en-US" sz="2400" dirty="0" smtClean="0">
                <a:solidFill>
                  <a:srgbClr val="C00000"/>
                </a:solidFill>
              </a:rPr>
              <a:t>Inline </a:t>
            </a:r>
            <a:r>
              <a:rPr lang="en-US" sz="2400" dirty="0">
                <a:solidFill>
                  <a:srgbClr val="C00000"/>
                </a:solidFill>
              </a:rPr>
              <a:t>Structures </a:t>
            </a:r>
            <a:r>
              <a:rPr lang="en-US" sz="2400" dirty="0"/>
              <a:t>(such as Bridge, Dam, Weir, Gate, and Culvert</a:t>
            </a:r>
            <a:r>
              <a:rPr lang="en-US" sz="2400" dirty="0" smtClean="0"/>
              <a:t>)</a:t>
            </a:r>
            <a:endParaRPr lang="en-GB" altLang="it-IT" sz="2400" dirty="0"/>
          </a:p>
          <a:p>
            <a:pPr lvl="0"/>
            <a:r>
              <a:rPr lang="en-GB" sz="2400" dirty="0">
                <a:solidFill>
                  <a:srgbClr val="C00000"/>
                </a:solidFill>
              </a:rPr>
              <a:t>Scour Depth Estimation </a:t>
            </a:r>
            <a:r>
              <a:rPr lang="en-GB" sz="2400" dirty="0"/>
              <a:t>around Bridges using 1D HEC-RAS </a:t>
            </a:r>
            <a:r>
              <a:rPr lang="en-GB" sz="2400" dirty="0" smtClean="0"/>
              <a:t>Model</a:t>
            </a:r>
          </a:p>
          <a:p>
            <a:pPr lvl="0"/>
            <a:r>
              <a:rPr lang="en-US" sz="2400" dirty="0" smtClean="0">
                <a:solidFill>
                  <a:srgbClr val="C00000"/>
                </a:solidFill>
              </a:rPr>
              <a:t>Sediment </a:t>
            </a:r>
            <a:r>
              <a:rPr lang="en-US" sz="2400" dirty="0">
                <a:solidFill>
                  <a:srgbClr val="C00000"/>
                </a:solidFill>
              </a:rPr>
              <a:t>Transport </a:t>
            </a:r>
            <a:r>
              <a:rPr lang="en-US" sz="2400" dirty="0"/>
              <a:t>Modelling using HEC-RAS </a:t>
            </a:r>
            <a:r>
              <a:rPr lang="en-US" sz="2400" dirty="0" smtClean="0"/>
              <a:t>Model</a:t>
            </a:r>
          </a:p>
          <a:p>
            <a:pPr lvl="0"/>
            <a:r>
              <a:rPr lang="en-US" sz="2400" dirty="0" smtClean="0">
                <a:solidFill>
                  <a:srgbClr val="0070C0"/>
                </a:solidFill>
              </a:rPr>
              <a:t>Unsteady Flow </a:t>
            </a:r>
            <a:r>
              <a:rPr lang="en-US" sz="2400" dirty="0" smtClean="0"/>
              <a:t>Simulation in Natural Rivers and Flood Routing</a:t>
            </a:r>
            <a:endParaRPr lang="en-US" sz="2400" dirty="0"/>
          </a:p>
          <a:p>
            <a:r>
              <a:rPr lang="en-US" sz="2400" dirty="0">
                <a:solidFill>
                  <a:srgbClr val="C00000"/>
                </a:solidFill>
              </a:rPr>
              <a:t>Dam Breach </a:t>
            </a:r>
            <a:r>
              <a:rPr lang="en-US" sz="2400" dirty="0"/>
              <a:t>simulation </a:t>
            </a:r>
            <a:r>
              <a:rPr lang="en-US" sz="2400" dirty="0" smtClean="0"/>
              <a:t>in Real Case Studies</a:t>
            </a:r>
            <a:endParaRPr lang="it-IT" altLang="it-IT" sz="2400" dirty="0"/>
          </a:p>
          <a:p>
            <a:pPr>
              <a:spcBef>
                <a:spcPts val="600"/>
              </a:spcBef>
            </a:pPr>
            <a:endParaRPr lang="it-IT" altLang="it-IT" sz="2400" dirty="0"/>
          </a:p>
          <a:p>
            <a:pPr>
              <a:spcBef>
                <a:spcPts val="600"/>
              </a:spcBef>
            </a:pPr>
            <a:endParaRPr lang="it-IT" sz="2400" dirty="0"/>
          </a:p>
        </p:txBody>
      </p:sp>
      <p:sp>
        <p:nvSpPr>
          <p:cNvPr id="4" name="Slide Number Placeholder 3"/>
          <p:cNvSpPr>
            <a:spLocks noGrp="1"/>
          </p:cNvSpPr>
          <p:nvPr>
            <p:ph type="sldNum" sz="quarter" idx="10"/>
          </p:nvPr>
        </p:nvSpPr>
        <p:spPr/>
        <p:txBody>
          <a:bodyPr/>
          <a:lstStyle/>
          <a:p>
            <a:fld id="{C96784E2-DFF3-44B8-ADA2-ED00512086DD}" type="slidenum">
              <a:rPr lang="it-IT" altLang="it-IT"/>
              <a:pPr/>
              <a:t>2</a:t>
            </a:fld>
            <a:endParaRPr lang="it-IT" alt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it-IT" sz="3600" dirty="0">
                <a:solidFill>
                  <a:schemeClr val="tx1"/>
                </a:solidFill>
              </a:rPr>
              <a:t>Objectives</a:t>
            </a:r>
          </a:p>
        </p:txBody>
      </p:sp>
      <p:sp>
        <p:nvSpPr>
          <p:cNvPr id="2" name="Segnaposto contenuto 1"/>
          <p:cNvSpPr>
            <a:spLocks noGrp="1"/>
          </p:cNvSpPr>
          <p:nvPr>
            <p:ph idx="1"/>
          </p:nvPr>
        </p:nvSpPr>
        <p:spPr/>
        <p:txBody>
          <a:bodyPr/>
          <a:lstStyle/>
          <a:p>
            <a:r>
              <a:rPr lang="en-GB" altLang="it-IT" sz="2400" dirty="0"/>
              <a:t>The objectives of the lesson are:</a:t>
            </a:r>
          </a:p>
          <a:p>
            <a:pPr lvl="1"/>
            <a:r>
              <a:rPr lang="en-GB" altLang="it-IT" sz="2000" dirty="0" smtClean="0"/>
              <a:t>By the end of this course, you will understand the </a:t>
            </a:r>
            <a:r>
              <a:rPr lang="en-GB" altLang="it-IT" sz="2000" dirty="0" smtClean="0">
                <a:solidFill>
                  <a:srgbClr val="C00000"/>
                </a:solidFill>
              </a:rPr>
              <a:t>1D river modelling </a:t>
            </a:r>
            <a:r>
              <a:rPr lang="en-GB" altLang="it-IT" sz="2000" dirty="0" smtClean="0"/>
              <a:t>capabilities of </a:t>
            </a:r>
            <a:r>
              <a:rPr lang="en-GB" altLang="it-IT" sz="2000" dirty="0" smtClean="0">
                <a:solidFill>
                  <a:srgbClr val="C00000"/>
                </a:solidFill>
              </a:rPr>
              <a:t>HEC-RAS</a:t>
            </a:r>
            <a:r>
              <a:rPr lang="en-GB" altLang="it-IT" sz="2000" dirty="0" smtClean="0"/>
              <a:t> model and when to apply the software to different types of applications.</a:t>
            </a:r>
            <a:endParaRPr lang="en-GB" altLang="it-IT" sz="2000" dirty="0"/>
          </a:p>
          <a:p>
            <a:pPr lvl="1"/>
            <a:r>
              <a:rPr lang="en-GB" altLang="it-IT" sz="2000" dirty="0" smtClean="0"/>
              <a:t>This course will allo</a:t>
            </a:r>
            <a:r>
              <a:rPr lang="en-GB" altLang="it-IT" sz="2000" dirty="0" smtClean="0"/>
              <a:t>w you to familiarise yourself with </a:t>
            </a:r>
            <a:r>
              <a:rPr lang="en-US" altLang="it-IT" sz="2000" dirty="0" smtClean="0"/>
              <a:t>the various tools and features within the software, allowing you to build your own 1D river model, </a:t>
            </a:r>
            <a:r>
              <a:rPr lang="en-US" altLang="it-IT" sz="2000" dirty="0" smtClean="0">
                <a:solidFill>
                  <a:srgbClr val="0070C0"/>
                </a:solidFill>
              </a:rPr>
              <a:t>run simulations</a:t>
            </a:r>
            <a:r>
              <a:rPr lang="en-US" altLang="it-IT" sz="2000" dirty="0" smtClean="0"/>
              <a:t>, </a:t>
            </a:r>
            <a:r>
              <a:rPr lang="en-US" altLang="it-IT" sz="2000" dirty="0" smtClean="0">
                <a:solidFill>
                  <a:srgbClr val="C00000"/>
                </a:solidFill>
              </a:rPr>
              <a:t>troubleshoot common modeling </a:t>
            </a:r>
            <a:r>
              <a:rPr lang="en-US" altLang="it-IT" sz="2000" dirty="0" smtClean="0"/>
              <a:t>issues and interpret results. </a:t>
            </a:r>
            <a:endParaRPr lang="en-GB" altLang="it-IT" sz="2000" dirty="0"/>
          </a:p>
          <a:p>
            <a:pPr lvl="1"/>
            <a:r>
              <a:rPr lang="en-GB" altLang="it-IT" sz="2000" dirty="0" smtClean="0"/>
              <a:t>You will learn all about </a:t>
            </a:r>
            <a:r>
              <a:rPr lang="en-GB" altLang="it-IT" sz="2000" dirty="0" smtClean="0">
                <a:solidFill>
                  <a:srgbClr val="C00000"/>
                </a:solidFill>
              </a:rPr>
              <a:t>Sediment Transport </a:t>
            </a:r>
            <a:r>
              <a:rPr lang="en-GB" altLang="it-IT" sz="2000" dirty="0" smtClean="0"/>
              <a:t>Modelling from zero to hero.</a:t>
            </a:r>
            <a:endParaRPr lang="en-GB" altLang="it-IT" sz="2000" dirty="0"/>
          </a:p>
          <a:p>
            <a:pPr lvl="1"/>
            <a:r>
              <a:rPr lang="en-GB" altLang="it-IT" sz="2000" dirty="0" smtClean="0"/>
              <a:t>After this course, you will be a </a:t>
            </a:r>
            <a:r>
              <a:rPr lang="en-GB" altLang="it-IT" sz="2000" dirty="0" smtClean="0">
                <a:solidFill>
                  <a:srgbClr val="C00000"/>
                </a:solidFill>
              </a:rPr>
              <a:t>Master</a:t>
            </a:r>
            <a:r>
              <a:rPr lang="en-GB" altLang="it-IT" sz="2000" dirty="0" smtClean="0"/>
              <a:t> in </a:t>
            </a:r>
            <a:r>
              <a:rPr lang="en-GB" altLang="it-IT" sz="2000" dirty="0" smtClean="0">
                <a:solidFill>
                  <a:srgbClr val="0070C0"/>
                </a:solidFill>
              </a:rPr>
              <a:t>River Modelling</a:t>
            </a:r>
            <a:r>
              <a:rPr lang="en-GB" altLang="it-IT" sz="2000" dirty="0" smtClean="0"/>
              <a:t>, Flood Inundation Mapping, </a:t>
            </a:r>
            <a:r>
              <a:rPr lang="en-GB" altLang="it-IT" sz="2000" dirty="0" smtClean="0">
                <a:solidFill>
                  <a:srgbClr val="C00000"/>
                </a:solidFill>
              </a:rPr>
              <a:t>Bridge Scour </a:t>
            </a:r>
            <a:r>
              <a:rPr lang="en-GB" altLang="it-IT" sz="2000" dirty="0" smtClean="0"/>
              <a:t>estimation, </a:t>
            </a:r>
            <a:r>
              <a:rPr lang="en-GB" altLang="it-IT" sz="2000" dirty="0" smtClean="0">
                <a:solidFill>
                  <a:srgbClr val="0070C0"/>
                </a:solidFill>
              </a:rPr>
              <a:t>Dam Breach </a:t>
            </a:r>
            <a:r>
              <a:rPr lang="en-GB" altLang="it-IT" sz="2000" dirty="0" smtClean="0"/>
              <a:t>and Unsteady Flow Simulation for each case studies. </a:t>
            </a:r>
            <a:endParaRPr lang="en-GB" altLang="it-IT" sz="2000" dirty="0"/>
          </a:p>
          <a:p>
            <a:endParaRPr lang="en-GB" altLang="it-IT" sz="2400" dirty="0"/>
          </a:p>
          <a:p>
            <a:endParaRPr lang="it-IT" sz="2400" dirty="0"/>
          </a:p>
        </p:txBody>
      </p:sp>
      <p:sp>
        <p:nvSpPr>
          <p:cNvPr id="4" name="Slide Number Placeholder 3"/>
          <p:cNvSpPr>
            <a:spLocks noGrp="1"/>
          </p:cNvSpPr>
          <p:nvPr>
            <p:ph type="sldNum" sz="quarter" idx="10"/>
          </p:nvPr>
        </p:nvSpPr>
        <p:spPr/>
        <p:txBody>
          <a:bodyPr/>
          <a:lstStyle/>
          <a:p>
            <a:fld id="{616A675A-D075-40F0-825B-2C7A92A355BC}" type="slidenum">
              <a:rPr lang="it-IT" altLang="it-IT"/>
              <a:pPr/>
              <a:t>3</a:t>
            </a:fld>
            <a:endParaRPr lang="it-IT" alt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38590" y="301884"/>
            <a:ext cx="10073310" cy="1080029"/>
          </a:xfrm>
        </p:spPr>
        <p:txBody>
          <a:bodyPr/>
          <a:lstStyle/>
          <a:p>
            <a:r>
              <a:rPr lang="en-GB" altLang="it-IT" sz="3600" dirty="0" smtClean="0">
                <a:solidFill>
                  <a:schemeClr val="tx1"/>
                </a:solidFill>
              </a:rPr>
              <a:t>Topic 1: </a:t>
            </a:r>
            <a:r>
              <a:rPr lang="en-GB" altLang="it-IT" sz="3500" dirty="0">
                <a:solidFill>
                  <a:schemeClr val="tx1"/>
                </a:solidFill>
              </a:rPr>
              <a:t>Introduction to 1D </a:t>
            </a:r>
            <a:r>
              <a:rPr lang="en-GB" altLang="it-IT" sz="3500" dirty="0" smtClean="0">
                <a:solidFill>
                  <a:srgbClr val="0070C0"/>
                </a:solidFill>
              </a:rPr>
              <a:t>River Modelling</a:t>
            </a:r>
            <a:endParaRPr lang="en-GB" altLang="it-IT" sz="3500" dirty="0">
              <a:solidFill>
                <a:srgbClr val="0070C0"/>
              </a:solidFill>
            </a:endParaRPr>
          </a:p>
        </p:txBody>
      </p:sp>
      <p:sp>
        <p:nvSpPr>
          <p:cNvPr id="14339" name="Rectangle 3"/>
          <p:cNvSpPr>
            <a:spLocks noGrp="1" noChangeArrowheads="1"/>
          </p:cNvSpPr>
          <p:nvPr>
            <p:ph idx="1"/>
          </p:nvPr>
        </p:nvSpPr>
        <p:spPr/>
        <p:txBody>
          <a:bodyPr/>
          <a:lstStyle/>
          <a:p>
            <a:pPr marL="342900" indent="-342900" defTabSz="914400">
              <a:buFont typeface="Arial" panose="020B0604020202020204" pitchFamily="34" charset="0"/>
              <a:buChar char="•"/>
            </a:pPr>
            <a:r>
              <a:rPr lang="it-IT" altLang="it-IT" dirty="0" smtClean="0"/>
              <a:t>How to accesess and download </a:t>
            </a:r>
            <a:r>
              <a:rPr lang="it-IT" altLang="it-IT" dirty="0" smtClean="0">
                <a:solidFill>
                  <a:srgbClr val="C00000"/>
                </a:solidFill>
              </a:rPr>
              <a:t>HEC-RAS</a:t>
            </a:r>
            <a:r>
              <a:rPr lang="it-IT" altLang="it-IT" dirty="0" smtClean="0"/>
              <a:t> model and related datasets</a:t>
            </a:r>
            <a:endParaRPr lang="it-IT" altLang="it-IT" dirty="0"/>
          </a:p>
          <a:p>
            <a:pPr marL="342900" indent="-342900" defTabSz="914400">
              <a:buFont typeface="Arial" panose="020B0604020202020204" pitchFamily="34" charset="0"/>
              <a:buChar char="•"/>
            </a:pPr>
            <a:r>
              <a:rPr lang="it-IT" altLang="it-IT" dirty="0" smtClean="0"/>
              <a:t>Creating a Man-made Compound Channel Step-by-Step in </a:t>
            </a:r>
            <a:r>
              <a:rPr lang="it-IT" altLang="it-IT" dirty="0" smtClean="0">
                <a:solidFill>
                  <a:srgbClr val="C00000"/>
                </a:solidFill>
              </a:rPr>
              <a:t>HEC-RAS</a:t>
            </a:r>
            <a:endParaRPr lang="it-IT" altLang="it-IT" dirty="0">
              <a:solidFill>
                <a:srgbClr val="C00000"/>
              </a:solidFill>
            </a:endParaRPr>
          </a:p>
          <a:p>
            <a:pPr marL="342900" indent="-342900" defTabSz="914400">
              <a:buFont typeface="Arial" panose="020B0604020202020204" pitchFamily="34" charset="0"/>
              <a:buChar char="•"/>
            </a:pPr>
            <a:r>
              <a:rPr lang="it-IT" altLang="it-IT" dirty="0" smtClean="0"/>
              <a:t>You will learn how to estimate </a:t>
            </a:r>
            <a:r>
              <a:rPr lang="it-IT" altLang="it-IT" dirty="0" smtClean="0">
                <a:solidFill>
                  <a:srgbClr val="0070C0"/>
                </a:solidFill>
              </a:rPr>
              <a:t>Manning Roughness Coefficient </a:t>
            </a:r>
            <a:r>
              <a:rPr lang="it-IT" altLang="it-IT" dirty="0" smtClean="0"/>
              <a:t>using Cowan Method</a:t>
            </a:r>
          </a:p>
          <a:p>
            <a:pPr marL="342900" indent="-342900" defTabSz="914400">
              <a:buFont typeface="Arial" panose="020B0604020202020204" pitchFamily="34" charset="0"/>
              <a:buChar char="•"/>
            </a:pPr>
            <a:r>
              <a:rPr lang="it-IT" altLang="it-IT" dirty="0" smtClean="0"/>
              <a:t>You will learn how to Define </a:t>
            </a:r>
            <a:r>
              <a:rPr lang="it-IT" altLang="it-IT" dirty="0" smtClean="0">
                <a:solidFill>
                  <a:srgbClr val="0070C0"/>
                </a:solidFill>
              </a:rPr>
              <a:t>Boundary Conditions </a:t>
            </a:r>
            <a:r>
              <a:rPr lang="it-IT" altLang="it-IT" dirty="0" smtClean="0"/>
              <a:t>and </a:t>
            </a:r>
            <a:r>
              <a:rPr lang="it-IT" altLang="it-IT" dirty="0" smtClean="0">
                <a:solidFill>
                  <a:srgbClr val="C00000"/>
                </a:solidFill>
              </a:rPr>
              <a:t>Input Flow</a:t>
            </a:r>
            <a:r>
              <a:rPr lang="it-IT" altLang="it-IT" dirty="0" smtClean="0"/>
              <a:t> datasets.</a:t>
            </a:r>
          </a:p>
          <a:p>
            <a:pPr marL="342900" indent="-342900" defTabSz="914400">
              <a:buFont typeface="Arial" panose="020B0604020202020204" pitchFamily="34" charset="0"/>
              <a:buChar char="•"/>
            </a:pPr>
            <a:r>
              <a:rPr lang="it-IT" altLang="it-IT" dirty="0" smtClean="0"/>
              <a:t>Run the Model at differnt Plan and Compare the results</a:t>
            </a:r>
          </a:p>
          <a:p>
            <a:pPr marL="342900" indent="-342900" defTabSz="914400">
              <a:buFont typeface="Arial" panose="020B0604020202020204" pitchFamily="34" charset="0"/>
              <a:buChar char="•"/>
            </a:pPr>
            <a:endParaRPr lang="it-IT" altLang="it-IT" dirty="0"/>
          </a:p>
          <a:p>
            <a:pPr marL="0" indent="0" algn="ctr" defTabSz="914400">
              <a:buNone/>
            </a:pPr>
            <a:r>
              <a:rPr lang="it-IT" altLang="it-IT" sz="2400" dirty="0" smtClean="0">
                <a:solidFill>
                  <a:srgbClr val="C00000"/>
                </a:solidFill>
                <a:hlinkClick r:id="rId3"/>
              </a:rPr>
              <a:t>Download HEC-RAS 6.2 Model</a:t>
            </a:r>
            <a:endParaRPr lang="it-IT" altLang="it-IT" sz="2400" dirty="0">
              <a:solidFill>
                <a:srgbClr val="C00000"/>
              </a:solidFill>
            </a:endParaRPr>
          </a:p>
          <a:p>
            <a:endParaRPr lang="it-IT" altLang="it-IT" sz="2000" dirty="0"/>
          </a:p>
        </p:txBody>
      </p:sp>
      <p:sp>
        <p:nvSpPr>
          <p:cNvPr id="4" name="Slide Number Placeholder 3"/>
          <p:cNvSpPr>
            <a:spLocks noGrp="1"/>
          </p:cNvSpPr>
          <p:nvPr>
            <p:ph type="sldNum" sz="quarter" idx="10"/>
          </p:nvPr>
        </p:nvSpPr>
        <p:spPr/>
        <p:txBody>
          <a:bodyPr/>
          <a:lstStyle/>
          <a:p>
            <a:fld id="{E37EF2DE-0CFE-4FA7-87DF-45C192173952}" type="slidenum">
              <a:rPr lang="it-IT" altLang="it-IT"/>
              <a:pPr/>
              <a:t>4</a:t>
            </a:fld>
            <a:endParaRPr lang="it-IT" altLang="it-IT"/>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188" y="4752255"/>
            <a:ext cx="1036028" cy="103602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9100" y="4341868"/>
            <a:ext cx="3168147" cy="1982288"/>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r="12947"/>
          <a:stretch/>
        </p:blipFill>
        <p:spPr>
          <a:xfrm>
            <a:off x="43708" y="4341867"/>
            <a:ext cx="3016242" cy="21383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it-IT" sz="3600" dirty="0">
                <a:solidFill>
                  <a:schemeClr val="tx1"/>
                </a:solidFill>
              </a:rPr>
              <a:t>Topic </a:t>
            </a:r>
            <a:r>
              <a:rPr lang="en-GB" altLang="it-IT" sz="3600" dirty="0" smtClean="0">
                <a:solidFill>
                  <a:schemeClr val="tx1"/>
                </a:solidFill>
              </a:rPr>
              <a:t>2</a:t>
            </a:r>
            <a:r>
              <a:rPr lang="en-GB" altLang="it-IT" sz="4000" dirty="0" smtClean="0">
                <a:solidFill>
                  <a:schemeClr val="tx1"/>
                </a:solidFill>
              </a:rPr>
              <a:t>: </a:t>
            </a:r>
            <a:r>
              <a:rPr lang="en-US" altLang="it-IT" sz="3600" dirty="0">
                <a:solidFill>
                  <a:srgbClr val="0070C0"/>
                </a:solidFill>
              </a:rPr>
              <a:t>Flood Inundation Mapping </a:t>
            </a:r>
            <a:r>
              <a:rPr lang="en-US" altLang="it-IT" sz="3600" dirty="0">
                <a:solidFill>
                  <a:schemeClr val="tx1"/>
                </a:solidFill>
              </a:rPr>
              <a:t>using remotely sensed </a:t>
            </a:r>
            <a:r>
              <a:rPr lang="en-US" altLang="it-IT" sz="3600" dirty="0">
                <a:solidFill>
                  <a:srgbClr val="C00000"/>
                </a:solidFill>
              </a:rPr>
              <a:t>DEMs</a:t>
            </a:r>
            <a:r>
              <a:rPr lang="en-US" altLang="it-IT" sz="3600" dirty="0">
                <a:solidFill>
                  <a:schemeClr val="tx1"/>
                </a:solidFill>
              </a:rPr>
              <a:t> </a:t>
            </a:r>
            <a:endParaRPr lang="en-GB" altLang="it-IT" sz="3600" dirty="0">
              <a:solidFill>
                <a:schemeClr val="tx1"/>
              </a:solidFill>
            </a:endParaRPr>
          </a:p>
        </p:txBody>
      </p:sp>
      <p:sp>
        <p:nvSpPr>
          <p:cNvPr id="14339" name="Rectangle 3"/>
          <p:cNvSpPr>
            <a:spLocks noGrp="1" noChangeArrowheads="1"/>
          </p:cNvSpPr>
          <p:nvPr>
            <p:ph idx="1"/>
          </p:nvPr>
        </p:nvSpPr>
        <p:spPr>
          <a:xfrm>
            <a:off x="355597" y="1526259"/>
            <a:ext cx="7420871" cy="4276991"/>
          </a:xfrm>
        </p:spPr>
        <p:txBody>
          <a:bodyPr/>
          <a:lstStyle/>
          <a:p>
            <a:pPr marL="342900" indent="-342900" defTabSz="914400">
              <a:buFont typeface="Arial" panose="020B0604020202020204" pitchFamily="34" charset="0"/>
              <a:buChar char="•"/>
            </a:pPr>
            <a:endParaRPr lang="it-IT" altLang="it-IT" dirty="0"/>
          </a:p>
          <a:p>
            <a:pPr marL="342900" indent="-342900" defTabSz="914400">
              <a:buFont typeface="Arial" panose="020B0604020202020204" pitchFamily="34" charset="0"/>
              <a:buChar char="•"/>
            </a:pPr>
            <a:r>
              <a:rPr lang="it-IT" altLang="it-IT" dirty="0"/>
              <a:t>Downloading </a:t>
            </a:r>
            <a:r>
              <a:rPr lang="it-IT" altLang="it-IT" dirty="0" smtClean="0"/>
              <a:t>different </a:t>
            </a:r>
            <a:r>
              <a:rPr lang="it-IT" altLang="it-IT" dirty="0" smtClean="0">
                <a:solidFill>
                  <a:srgbClr val="0070C0"/>
                </a:solidFill>
              </a:rPr>
              <a:t>DEM sources</a:t>
            </a:r>
            <a:r>
              <a:rPr lang="it-IT" altLang="it-IT" dirty="0" smtClean="0"/>
              <a:t> such as SRTM-30m, ASTER-30m, ALOS-30m, SRTM-90m, Copernicus DEM-30m for a case study</a:t>
            </a:r>
            <a:endParaRPr lang="it-IT" altLang="it-IT" dirty="0"/>
          </a:p>
          <a:p>
            <a:pPr marL="342900" indent="-342900" defTabSz="914400">
              <a:buFont typeface="Arial" panose="020B0604020202020204" pitchFamily="34" charset="0"/>
              <a:buChar char="•"/>
            </a:pPr>
            <a:r>
              <a:rPr lang="it-IT" altLang="it-IT" dirty="0" smtClean="0"/>
              <a:t>Converting the Projection system from DD to UTM in </a:t>
            </a:r>
            <a:r>
              <a:rPr lang="it-IT" altLang="it-IT" dirty="0" smtClean="0">
                <a:solidFill>
                  <a:srgbClr val="C00000"/>
                </a:solidFill>
              </a:rPr>
              <a:t>ArcGIS</a:t>
            </a:r>
            <a:r>
              <a:rPr lang="it-IT" altLang="it-IT" dirty="0" smtClean="0"/>
              <a:t>.</a:t>
            </a:r>
          </a:p>
          <a:p>
            <a:pPr marL="342900" indent="-342900" defTabSz="914400">
              <a:buFont typeface="Arial" panose="020B0604020202020204" pitchFamily="34" charset="0"/>
              <a:buChar char="•"/>
            </a:pPr>
            <a:r>
              <a:rPr lang="it-IT" altLang="it-IT" dirty="0" smtClean="0"/>
              <a:t>Extracting </a:t>
            </a:r>
            <a:r>
              <a:rPr lang="it-IT" altLang="it-IT" dirty="0" smtClean="0">
                <a:solidFill>
                  <a:srgbClr val="C00000"/>
                </a:solidFill>
              </a:rPr>
              <a:t>1D River Geometry </a:t>
            </a:r>
            <a:r>
              <a:rPr lang="it-IT" altLang="it-IT" dirty="0" smtClean="0"/>
              <a:t>in </a:t>
            </a:r>
            <a:r>
              <a:rPr lang="it-IT" altLang="it-IT" dirty="0" smtClean="0">
                <a:solidFill>
                  <a:srgbClr val="0070C0"/>
                </a:solidFill>
              </a:rPr>
              <a:t>RAS Mapper </a:t>
            </a:r>
            <a:r>
              <a:rPr lang="it-IT" altLang="it-IT" dirty="0" smtClean="0"/>
              <a:t>Tools in HEC-RAS model based on Remotely Sensed DEM.</a:t>
            </a:r>
          </a:p>
          <a:p>
            <a:pPr marL="342900" indent="-342900" defTabSz="914400">
              <a:buFont typeface="Arial" panose="020B0604020202020204" pitchFamily="34" charset="0"/>
              <a:buChar char="•"/>
            </a:pPr>
            <a:r>
              <a:rPr lang="it-IT" altLang="it-IT" dirty="0" smtClean="0"/>
              <a:t>Importing Extracted Cross-Sections into Model, Defining </a:t>
            </a:r>
            <a:r>
              <a:rPr lang="it-IT" altLang="it-IT" dirty="0" smtClean="0">
                <a:solidFill>
                  <a:srgbClr val="C00000"/>
                </a:solidFill>
              </a:rPr>
              <a:t>Boundary Conditions</a:t>
            </a:r>
            <a:r>
              <a:rPr lang="it-IT" altLang="it-IT" dirty="0" smtClean="0"/>
              <a:t>, and </a:t>
            </a:r>
            <a:r>
              <a:rPr lang="it-IT" altLang="it-IT" dirty="0" smtClean="0">
                <a:solidFill>
                  <a:srgbClr val="0070C0"/>
                </a:solidFill>
              </a:rPr>
              <a:t>Flow Input </a:t>
            </a:r>
            <a:r>
              <a:rPr lang="it-IT" altLang="it-IT" dirty="0" smtClean="0"/>
              <a:t>datasets</a:t>
            </a:r>
          </a:p>
          <a:p>
            <a:pPr marL="342900" indent="-342900" defTabSz="914400">
              <a:buFont typeface="Arial" panose="020B0604020202020204" pitchFamily="34" charset="0"/>
              <a:buChar char="•"/>
            </a:pPr>
            <a:r>
              <a:rPr lang="it-IT" altLang="it-IT" dirty="0" smtClean="0"/>
              <a:t>Run the Model for different </a:t>
            </a:r>
            <a:r>
              <a:rPr lang="it-IT" altLang="it-IT" dirty="0" smtClean="0">
                <a:solidFill>
                  <a:srgbClr val="C00000"/>
                </a:solidFill>
              </a:rPr>
              <a:t>Return Periods </a:t>
            </a:r>
          </a:p>
          <a:p>
            <a:pPr marL="342900" indent="-342900" defTabSz="914400">
              <a:buFont typeface="Arial" panose="020B0604020202020204" pitchFamily="34" charset="0"/>
              <a:buChar char="•"/>
            </a:pPr>
            <a:r>
              <a:rPr lang="it-IT" altLang="it-IT" dirty="0"/>
              <a:t>Visualizing </a:t>
            </a:r>
            <a:r>
              <a:rPr lang="it-IT" altLang="it-IT" dirty="0" smtClean="0">
                <a:solidFill>
                  <a:srgbClr val="0070C0"/>
                </a:solidFill>
              </a:rPr>
              <a:t>Flood Extents</a:t>
            </a:r>
            <a:r>
              <a:rPr lang="it-IT" altLang="it-IT" dirty="0" smtClean="0"/>
              <a:t>, </a:t>
            </a:r>
            <a:r>
              <a:rPr lang="it-IT" altLang="it-IT" dirty="0" smtClean="0">
                <a:solidFill>
                  <a:srgbClr val="0070C0"/>
                </a:solidFill>
              </a:rPr>
              <a:t>Flood Depth</a:t>
            </a:r>
            <a:r>
              <a:rPr lang="it-IT" altLang="it-IT" dirty="0" smtClean="0"/>
              <a:t>, </a:t>
            </a:r>
            <a:r>
              <a:rPr lang="it-IT" altLang="it-IT" dirty="0" smtClean="0">
                <a:solidFill>
                  <a:srgbClr val="C00000"/>
                </a:solidFill>
              </a:rPr>
              <a:t>Velocity</a:t>
            </a:r>
            <a:r>
              <a:rPr lang="it-IT" altLang="it-IT" dirty="0" smtClean="0"/>
              <a:t>, and other Hydraulic Variables for the studied river.</a:t>
            </a:r>
            <a:endParaRPr lang="it-IT" altLang="it-IT" dirty="0"/>
          </a:p>
          <a:p>
            <a:endParaRPr lang="it-IT" altLang="it-IT" sz="2000" dirty="0"/>
          </a:p>
        </p:txBody>
      </p:sp>
      <p:sp>
        <p:nvSpPr>
          <p:cNvPr id="4" name="Slide Number Placeholder 3"/>
          <p:cNvSpPr>
            <a:spLocks noGrp="1"/>
          </p:cNvSpPr>
          <p:nvPr>
            <p:ph type="sldNum" sz="quarter" idx="10"/>
          </p:nvPr>
        </p:nvSpPr>
        <p:spPr/>
        <p:txBody>
          <a:bodyPr/>
          <a:lstStyle/>
          <a:p>
            <a:fld id="{E37EF2DE-0CFE-4FA7-87DF-45C192173952}" type="slidenum">
              <a:rPr lang="it-IT" altLang="it-IT"/>
              <a:pPr/>
              <a:t>5</a:t>
            </a:fld>
            <a:endParaRPr lang="it-IT" altLang="it-IT"/>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4500" y="1726832"/>
            <a:ext cx="3237996" cy="4320208"/>
          </a:xfrm>
          <a:prstGeom prst="rect">
            <a:avLst/>
          </a:prstGeom>
        </p:spPr>
      </p:pic>
    </p:spTree>
    <p:extLst>
      <p:ext uri="{BB962C8B-B14F-4D97-AF65-F5344CB8AC3E}">
        <p14:creationId xmlns:p14="http://schemas.microsoft.com/office/powerpoint/2010/main" val="145244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it-IT" sz="3600" dirty="0">
                <a:solidFill>
                  <a:schemeClr val="tx1"/>
                </a:solidFill>
              </a:rPr>
              <a:t>Topic </a:t>
            </a:r>
            <a:r>
              <a:rPr lang="en-GB" altLang="it-IT" sz="3600" dirty="0" smtClean="0">
                <a:solidFill>
                  <a:schemeClr val="tx1"/>
                </a:solidFill>
              </a:rPr>
              <a:t>3: </a:t>
            </a:r>
            <a:r>
              <a:rPr lang="en-US" altLang="it-IT" sz="3400" dirty="0">
                <a:solidFill>
                  <a:schemeClr val="tx1"/>
                </a:solidFill>
              </a:rPr>
              <a:t>Hydraulic Modelling of </a:t>
            </a:r>
            <a:r>
              <a:rPr lang="en-US" altLang="it-IT" sz="3400" dirty="0">
                <a:solidFill>
                  <a:srgbClr val="0070C0"/>
                </a:solidFill>
              </a:rPr>
              <a:t>Inline </a:t>
            </a:r>
            <a:r>
              <a:rPr lang="en-US" altLang="it-IT" sz="3400" dirty="0" smtClean="0">
                <a:solidFill>
                  <a:srgbClr val="0070C0"/>
                </a:solidFill>
              </a:rPr>
              <a:t>Structures </a:t>
            </a:r>
            <a:r>
              <a:rPr lang="en-US" altLang="it-IT" sz="3200" dirty="0" smtClean="0">
                <a:solidFill>
                  <a:schemeClr val="tx1"/>
                </a:solidFill>
              </a:rPr>
              <a:t>(</a:t>
            </a:r>
            <a:r>
              <a:rPr lang="en-US" altLang="it-IT" sz="3200" dirty="0" smtClean="0">
                <a:solidFill>
                  <a:srgbClr val="C00000"/>
                </a:solidFill>
              </a:rPr>
              <a:t>Bridge, Dam, Culvert, Gate</a:t>
            </a:r>
            <a:r>
              <a:rPr lang="en-US" altLang="it-IT" sz="3200" dirty="0" smtClean="0">
                <a:solidFill>
                  <a:schemeClr val="tx1"/>
                </a:solidFill>
              </a:rPr>
              <a:t>)</a:t>
            </a:r>
            <a:endParaRPr lang="en-GB" altLang="it-IT" sz="3200" dirty="0">
              <a:solidFill>
                <a:schemeClr val="tx1"/>
              </a:solidFill>
            </a:endParaRPr>
          </a:p>
        </p:txBody>
      </p:sp>
      <p:sp>
        <p:nvSpPr>
          <p:cNvPr id="14339" name="Rectangle 3"/>
          <p:cNvSpPr>
            <a:spLocks noGrp="1" noChangeArrowheads="1"/>
          </p:cNvSpPr>
          <p:nvPr>
            <p:ph idx="1"/>
          </p:nvPr>
        </p:nvSpPr>
        <p:spPr>
          <a:xfrm>
            <a:off x="359644" y="1989429"/>
            <a:ext cx="7560840" cy="4276991"/>
          </a:xfrm>
        </p:spPr>
        <p:txBody>
          <a:bodyPr/>
          <a:lstStyle/>
          <a:p>
            <a:pPr marL="342900" indent="-342900" defTabSz="914400">
              <a:buFont typeface="Arial" panose="020B0604020202020204" pitchFamily="34" charset="0"/>
              <a:buChar char="•"/>
            </a:pPr>
            <a:r>
              <a:rPr lang="it-IT" altLang="it-IT" dirty="0" smtClean="0"/>
              <a:t>You will learn how to define </a:t>
            </a:r>
            <a:r>
              <a:rPr lang="it-IT" altLang="it-IT" dirty="0" smtClean="0">
                <a:solidFill>
                  <a:srgbClr val="C00000"/>
                </a:solidFill>
              </a:rPr>
              <a:t>Piers, Road/Deck way </a:t>
            </a:r>
            <a:r>
              <a:rPr lang="it-IT" altLang="it-IT" dirty="0" smtClean="0"/>
              <a:t>and </a:t>
            </a:r>
            <a:r>
              <a:rPr lang="it-IT" altLang="it-IT" dirty="0" smtClean="0">
                <a:solidFill>
                  <a:srgbClr val="C00000"/>
                </a:solidFill>
              </a:rPr>
              <a:t>Abutments</a:t>
            </a:r>
            <a:r>
              <a:rPr lang="it-IT" altLang="it-IT" dirty="0" smtClean="0"/>
              <a:t> of a Bridge in a 1D model.</a:t>
            </a:r>
          </a:p>
          <a:p>
            <a:pPr marL="342900" indent="-342900" defTabSz="914400">
              <a:buFont typeface="Arial" panose="020B0604020202020204" pitchFamily="34" charset="0"/>
              <a:buChar char="•"/>
            </a:pPr>
            <a:r>
              <a:rPr lang="it-IT" altLang="it-IT" dirty="0"/>
              <a:t>You will learn how to </a:t>
            </a:r>
            <a:r>
              <a:rPr lang="it-IT" altLang="it-IT" dirty="0" smtClean="0"/>
              <a:t>a </a:t>
            </a:r>
            <a:r>
              <a:rPr lang="it-IT" altLang="it-IT" dirty="0" smtClean="0">
                <a:solidFill>
                  <a:srgbClr val="0070C0"/>
                </a:solidFill>
              </a:rPr>
              <a:t>DAM</a:t>
            </a:r>
            <a:r>
              <a:rPr lang="it-IT" altLang="it-IT" dirty="0" smtClean="0"/>
              <a:t>, </a:t>
            </a:r>
            <a:r>
              <a:rPr lang="it-IT" altLang="it-IT" dirty="0" smtClean="0">
                <a:solidFill>
                  <a:srgbClr val="0070C0"/>
                </a:solidFill>
              </a:rPr>
              <a:t>Weir</a:t>
            </a:r>
            <a:r>
              <a:rPr lang="it-IT" altLang="it-IT" dirty="0" smtClean="0"/>
              <a:t> and </a:t>
            </a:r>
            <a:r>
              <a:rPr lang="it-IT" altLang="it-IT" dirty="0" smtClean="0">
                <a:solidFill>
                  <a:srgbClr val="0070C0"/>
                </a:solidFill>
              </a:rPr>
              <a:t>Gate</a:t>
            </a:r>
            <a:r>
              <a:rPr lang="it-IT" altLang="it-IT" dirty="0" smtClean="0"/>
              <a:t> structures in a 1D model</a:t>
            </a:r>
            <a:endParaRPr lang="it-IT" altLang="it-IT" dirty="0"/>
          </a:p>
          <a:p>
            <a:pPr marL="342900" indent="-342900" defTabSz="914400">
              <a:buFont typeface="Arial" panose="020B0604020202020204" pitchFamily="34" charset="0"/>
              <a:buChar char="•"/>
            </a:pPr>
            <a:r>
              <a:rPr lang="it-IT" altLang="it-IT" dirty="0" smtClean="0"/>
              <a:t>Running Flow simulation and studying the Hydraulic Effects of </a:t>
            </a:r>
            <a:r>
              <a:rPr lang="it-IT" altLang="it-IT" dirty="0" smtClean="0">
                <a:solidFill>
                  <a:srgbClr val="C00000"/>
                </a:solidFill>
              </a:rPr>
              <a:t>Inline Structures </a:t>
            </a:r>
            <a:r>
              <a:rPr lang="it-IT" altLang="it-IT" dirty="0" smtClean="0"/>
              <a:t>(Such as back water, Flow profile over Dams and Weirs)</a:t>
            </a:r>
          </a:p>
          <a:p>
            <a:pPr marL="342900" indent="-342900" defTabSz="914400">
              <a:buFont typeface="Arial" panose="020B0604020202020204" pitchFamily="34" charset="0"/>
              <a:buChar char="•"/>
            </a:pPr>
            <a:r>
              <a:rPr lang="it-IT" altLang="it-IT" dirty="0" smtClean="0"/>
              <a:t>Visualising the </a:t>
            </a:r>
            <a:r>
              <a:rPr lang="it-IT" altLang="it-IT" dirty="0" smtClean="0">
                <a:solidFill>
                  <a:srgbClr val="0070C0"/>
                </a:solidFill>
              </a:rPr>
              <a:t>Water Surface Profile </a:t>
            </a:r>
            <a:r>
              <a:rPr lang="it-IT" altLang="it-IT" dirty="0" smtClean="0"/>
              <a:t>around the struncures</a:t>
            </a:r>
            <a:endParaRPr lang="it-IT" altLang="it-IT" dirty="0"/>
          </a:p>
          <a:p>
            <a:endParaRPr lang="it-IT" altLang="it-IT" sz="2000" dirty="0"/>
          </a:p>
        </p:txBody>
      </p:sp>
      <p:sp>
        <p:nvSpPr>
          <p:cNvPr id="4" name="Slide Number Placeholder 3"/>
          <p:cNvSpPr>
            <a:spLocks noGrp="1"/>
          </p:cNvSpPr>
          <p:nvPr>
            <p:ph type="sldNum" sz="quarter" idx="10"/>
          </p:nvPr>
        </p:nvSpPr>
        <p:spPr/>
        <p:txBody>
          <a:bodyPr/>
          <a:lstStyle/>
          <a:p>
            <a:fld id="{E37EF2DE-0CFE-4FA7-87DF-45C192173952}" type="slidenum">
              <a:rPr lang="it-IT" altLang="it-IT"/>
              <a:pPr/>
              <a:t>6</a:t>
            </a:fld>
            <a:endParaRPr lang="it-IT" altLang="it-IT"/>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484" y="1894111"/>
            <a:ext cx="3348485" cy="4467625"/>
          </a:xfrm>
          <a:prstGeom prst="rect">
            <a:avLst/>
          </a:prstGeom>
        </p:spPr>
      </p:pic>
    </p:spTree>
    <p:extLst>
      <p:ext uri="{BB962C8B-B14F-4D97-AF65-F5344CB8AC3E}">
        <p14:creationId xmlns:p14="http://schemas.microsoft.com/office/powerpoint/2010/main" val="298163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it-IT" sz="3600" dirty="0">
                <a:solidFill>
                  <a:schemeClr val="tx1"/>
                </a:solidFill>
              </a:rPr>
              <a:t>Topic </a:t>
            </a:r>
            <a:r>
              <a:rPr lang="en-GB" altLang="it-IT" sz="3600" dirty="0" smtClean="0">
                <a:solidFill>
                  <a:schemeClr val="tx1"/>
                </a:solidFill>
              </a:rPr>
              <a:t>4: </a:t>
            </a:r>
            <a:r>
              <a:rPr lang="en-US" altLang="it-IT" sz="3400" dirty="0">
                <a:solidFill>
                  <a:srgbClr val="C00000"/>
                </a:solidFill>
              </a:rPr>
              <a:t>Scour Depth Estimation </a:t>
            </a:r>
            <a:r>
              <a:rPr lang="en-US" altLang="it-IT" sz="3400" dirty="0">
                <a:solidFill>
                  <a:schemeClr val="tx1"/>
                </a:solidFill>
              </a:rPr>
              <a:t>around Bridges using </a:t>
            </a:r>
            <a:r>
              <a:rPr lang="en-US" altLang="it-IT" sz="3400" dirty="0">
                <a:solidFill>
                  <a:srgbClr val="0070C0"/>
                </a:solidFill>
              </a:rPr>
              <a:t>1D HEC-RAS </a:t>
            </a:r>
            <a:r>
              <a:rPr lang="en-US" altLang="it-IT" sz="3400" dirty="0">
                <a:solidFill>
                  <a:schemeClr val="tx1"/>
                </a:solidFill>
              </a:rPr>
              <a:t>Model</a:t>
            </a:r>
          </a:p>
        </p:txBody>
      </p:sp>
      <p:sp>
        <p:nvSpPr>
          <p:cNvPr id="14339" name="Rectangle 3"/>
          <p:cNvSpPr>
            <a:spLocks noGrp="1" noChangeArrowheads="1"/>
          </p:cNvSpPr>
          <p:nvPr>
            <p:ph idx="1"/>
          </p:nvPr>
        </p:nvSpPr>
        <p:spPr>
          <a:xfrm>
            <a:off x="359644" y="1989429"/>
            <a:ext cx="7114769" cy="4276991"/>
          </a:xfrm>
        </p:spPr>
        <p:txBody>
          <a:bodyPr/>
          <a:lstStyle/>
          <a:p>
            <a:pPr marL="342900" indent="-342900" defTabSz="914400">
              <a:buFont typeface="Arial" panose="020B0604020202020204" pitchFamily="34" charset="0"/>
              <a:buChar char="•"/>
            </a:pPr>
            <a:r>
              <a:rPr lang="it-IT" altLang="it-IT" dirty="0" smtClean="0"/>
              <a:t>Introduction to </a:t>
            </a:r>
            <a:r>
              <a:rPr lang="it-IT" altLang="it-IT" dirty="0" smtClean="0">
                <a:solidFill>
                  <a:srgbClr val="C00000"/>
                </a:solidFill>
              </a:rPr>
              <a:t>Bridge Scouring </a:t>
            </a:r>
            <a:r>
              <a:rPr lang="it-IT" altLang="it-IT" dirty="0" smtClean="0"/>
              <a:t>Concepts and Formulas </a:t>
            </a:r>
          </a:p>
          <a:p>
            <a:pPr marL="342900" indent="-342900" defTabSz="914400">
              <a:buFont typeface="Arial" panose="020B0604020202020204" pitchFamily="34" charset="0"/>
              <a:buChar char="•"/>
            </a:pPr>
            <a:r>
              <a:rPr lang="it-IT" altLang="it-IT" dirty="0" smtClean="0"/>
              <a:t>Assessing the benefits and limitations of each </a:t>
            </a:r>
            <a:r>
              <a:rPr lang="it-IT" altLang="it-IT" dirty="0"/>
              <a:t>Bridge Scouring </a:t>
            </a:r>
            <a:r>
              <a:rPr lang="it-IT" altLang="it-IT" dirty="0" smtClean="0"/>
              <a:t>Formulas in </a:t>
            </a:r>
            <a:r>
              <a:rPr lang="it-IT" altLang="it-IT" dirty="0" smtClean="0">
                <a:solidFill>
                  <a:srgbClr val="0070C0"/>
                </a:solidFill>
              </a:rPr>
              <a:t>HEC-RAS</a:t>
            </a:r>
            <a:endParaRPr lang="it-IT" altLang="it-IT" dirty="0" smtClean="0">
              <a:solidFill>
                <a:srgbClr val="0070C0"/>
              </a:solidFill>
            </a:endParaRPr>
          </a:p>
          <a:p>
            <a:pPr marL="342900" indent="-342900" defTabSz="914400">
              <a:buFont typeface="Arial" panose="020B0604020202020204" pitchFamily="34" charset="0"/>
              <a:buChar char="•"/>
            </a:pPr>
            <a:r>
              <a:rPr lang="it-IT" altLang="it-IT" dirty="0" smtClean="0"/>
              <a:t>Defining the required settings and parameters for different parts of a Bridge Scouring process (</a:t>
            </a:r>
            <a:r>
              <a:rPr lang="it-IT" altLang="it-IT" dirty="0" smtClean="0">
                <a:solidFill>
                  <a:srgbClr val="0070C0"/>
                </a:solidFill>
              </a:rPr>
              <a:t>Contraction</a:t>
            </a:r>
            <a:r>
              <a:rPr lang="it-IT" altLang="it-IT" dirty="0" smtClean="0"/>
              <a:t>, </a:t>
            </a:r>
            <a:r>
              <a:rPr lang="it-IT" altLang="it-IT" dirty="0" smtClean="0">
                <a:solidFill>
                  <a:srgbClr val="C00000"/>
                </a:solidFill>
              </a:rPr>
              <a:t>Piers</a:t>
            </a:r>
            <a:r>
              <a:rPr lang="it-IT" altLang="it-IT" dirty="0" smtClean="0"/>
              <a:t>, and </a:t>
            </a:r>
            <a:r>
              <a:rPr lang="it-IT" altLang="it-IT" dirty="0" smtClean="0">
                <a:solidFill>
                  <a:srgbClr val="0070C0"/>
                </a:solidFill>
              </a:rPr>
              <a:t>Abutments</a:t>
            </a:r>
            <a:r>
              <a:rPr lang="it-IT" altLang="it-IT" dirty="0" smtClean="0"/>
              <a:t>)</a:t>
            </a:r>
            <a:endParaRPr lang="it-IT" altLang="it-IT" dirty="0"/>
          </a:p>
          <a:p>
            <a:pPr marL="342900" indent="-342900" defTabSz="914400">
              <a:buFont typeface="Arial" panose="020B0604020202020204" pitchFamily="34" charset="0"/>
              <a:buChar char="•"/>
            </a:pPr>
            <a:r>
              <a:rPr lang="it-IT" altLang="it-IT" dirty="0" smtClean="0"/>
              <a:t>Running the 1D HEC-RAS model and Estimate the </a:t>
            </a:r>
            <a:r>
              <a:rPr lang="it-IT" altLang="it-IT" dirty="0" smtClean="0">
                <a:solidFill>
                  <a:srgbClr val="0070C0"/>
                </a:solidFill>
              </a:rPr>
              <a:t>Scour depth</a:t>
            </a:r>
            <a:r>
              <a:rPr lang="it-IT" altLang="it-IT" dirty="0" smtClean="0"/>
              <a:t> profile around the piers and abutments</a:t>
            </a:r>
          </a:p>
          <a:p>
            <a:pPr marL="342900" indent="-342900" defTabSz="914400">
              <a:buFont typeface="Arial" panose="020B0604020202020204" pitchFamily="34" charset="0"/>
              <a:buChar char="•"/>
            </a:pPr>
            <a:r>
              <a:rPr lang="it-IT" altLang="it-IT" dirty="0" smtClean="0"/>
              <a:t>Modeling debris flow effects on hydraulic variables (</a:t>
            </a:r>
            <a:r>
              <a:rPr lang="it-IT" altLang="it-IT" dirty="0" smtClean="0">
                <a:solidFill>
                  <a:srgbClr val="0070C0"/>
                </a:solidFill>
              </a:rPr>
              <a:t>Water Surface Profile</a:t>
            </a:r>
            <a:r>
              <a:rPr lang="it-IT" altLang="it-IT" dirty="0" smtClean="0"/>
              <a:t>, </a:t>
            </a:r>
            <a:r>
              <a:rPr lang="it-IT" altLang="it-IT" dirty="0" smtClean="0">
                <a:solidFill>
                  <a:srgbClr val="C00000"/>
                </a:solidFill>
              </a:rPr>
              <a:t>Depth</a:t>
            </a:r>
            <a:r>
              <a:rPr lang="it-IT" altLang="it-IT" dirty="0" smtClean="0"/>
              <a:t>, and </a:t>
            </a:r>
            <a:r>
              <a:rPr lang="it-IT" altLang="it-IT" dirty="0" smtClean="0">
                <a:solidFill>
                  <a:srgbClr val="0070C0"/>
                </a:solidFill>
              </a:rPr>
              <a:t>Velocity</a:t>
            </a:r>
            <a:r>
              <a:rPr lang="it-IT" altLang="it-IT" dirty="0" smtClean="0"/>
              <a:t>)</a:t>
            </a:r>
            <a:endParaRPr lang="it-IT" altLang="it-IT" dirty="0"/>
          </a:p>
          <a:p>
            <a:endParaRPr lang="it-IT" altLang="it-IT" sz="2000" dirty="0"/>
          </a:p>
        </p:txBody>
      </p:sp>
      <p:sp>
        <p:nvSpPr>
          <p:cNvPr id="4" name="Slide Number Placeholder 3"/>
          <p:cNvSpPr>
            <a:spLocks noGrp="1"/>
          </p:cNvSpPr>
          <p:nvPr>
            <p:ph type="sldNum" sz="quarter" idx="10"/>
          </p:nvPr>
        </p:nvSpPr>
        <p:spPr/>
        <p:txBody>
          <a:bodyPr/>
          <a:lstStyle/>
          <a:p>
            <a:fld id="{E37EF2DE-0CFE-4FA7-87DF-45C192173952}" type="slidenum">
              <a:rPr lang="it-IT" altLang="it-IT"/>
              <a:pPr/>
              <a:t>7</a:t>
            </a:fld>
            <a:endParaRPr lang="it-IT" altLang="it-IT"/>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413" y="3731881"/>
            <a:ext cx="4041624" cy="283483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380" y="1688611"/>
            <a:ext cx="3933319" cy="2343564"/>
          </a:xfrm>
          <a:prstGeom prst="rect">
            <a:avLst/>
          </a:prstGeom>
        </p:spPr>
      </p:pic>
    </p:spTree>
    <p:extLst>
      <p:ext uri="{BB962C8B-B14F-4D97-AF65-F5344CB8AC3E}">
        <p14:creationId xmlns:p14="http://schemas.microsoft.com/office/powerpoint/2010/main" val="75057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ltLang="it-IT" sz="3600" dirty="0">
                <a:solidFill>
                  <a:schemeClr val="tx1"/>
                </a:solidFill>
              </a:rPr>
              <a:t>Topic </a:t>
            </a:r>
            <a:r>
              <a:rPr lang="en-GB" altLang="it-IT" sz="3600" dirty="0" smtClean="0">
                <a:solidFill>
                  <a:schemeClr val="tx1"/>
                </a:solidFill>
              </a:rPr>
              <a:t>5: </a:t>
            </a:r>
            <a:r>
              <a:rPr lang="en-US" altLang="it-IT" sz="3400" dirty="0">
                <a:solidFill>
                  <a:srgbClr val="C00000"/>
                </a:solidFill>
              </a:rPr>
              <a:t>Sediment Transport </a:t>
            </a:r>
            <a:r>
              <a:rPr lang="en-US" altLang="it-IT" sz="3400" dirty="0">
                <a:solidFill>
                  <a:schemeClr val="tx1"/>
                </a:solidFill>
              </a:rPr>
              <a:t>Modelling using </a:t>
            </a:r>
            <a:r>
              <a:rPr lang="en-US" altLang="it-IT" sz="3400" dirty="0">
                <a:solidFill>
                  <a:srgbClr val="0070C0"/>
                </a:solidFill>
              </a:rPr>
              <a:t>HEC-RAS</a:t>
            </a:r>
            <a:r>
              <a:rPr lang="en-US" altLang="it-IT" sz="3400" dirty="0">
                <a:solidFill>
                  <a:schemeClr val="tx1"/>
                </a:solidFill>
              </a:rPr>
              <a:t> Model</a:t>
            </a:r>
          </a:p>
        </p:txBody>
      </p:sp>
      <p:sp>
        <p:nvSpPr>
          <p:cNvPr id="14339" name="Rectangle 3"/>
          <p:cNvSpPr>
            <a:spLocks noGrp="1" noChangeArrowheads="1"/>
          </p:cNvSpPr>
          <p:nvPr>
            <p:ph idx="1"/>
          </p:nvPr>
        </p:nvSpPr>
        <p:spPr>
          <a:xfrm>
            <a:off x="359644" y="1989429"/>
            <a:ext cx="7114769" cy="4276991"/>
          </a:xfrm>
        </p:spPr>
        <p:txBody>
          <a:bodyPr/>
          <a:lstStyle/>
          <a:p>
            <a:pPr marL="342900" indent="-342900" defTabSz="914400">
              <a:buFont typeface="Arial" panose="020B0604020202020204" pitchFamily="34" charset="0"/>
              <a:buChar char="•"/>
            </a:pPr>
            <a:r>
              <a:rPr lang="it-IT" altLang="it-IT" dirty="0" smtClean="0"/>
              <a:t>Introduction to </a:t>
            </a:r>
            <a:r>
              <a:rPr lang="it-IT" altLang="it-IT" dirty="0" smtClean="0">
                <a:solidFill>
                  <a:srgbClr val="C00000"/>
                </a:solidFill>
              </a:rPr>
              <a:t>Sediment Transport </a:t>
            </a:r>
            <a:r>
              <a:rPr lang="it-IT" altLang="it-IT" dirty="0" smtClean="0"/>
              <a:t>Concepts in HEC-RAS</a:t>
            </a:r>
          </a:p>
          <a:p>
            <a:pPr marL="342900" indent="-342900" defTabSz="914400">
              <a:buFont typeface="Arial" panose="020B0604020202020204" pitchFamily="34" charset="0"/>
              <a:buChar char="•"/>
            </a:pPr>
            <a:r>
              <a:rPr lang="it-IT" altLang="it-IT" dirty="0" smtClean="0"/>
              <a:t>Defining the required settings and parameters for different parts of a Sediment Transport process (</a:t>
            </a:r>
            <a:r>
              <a:rPr lang="it-IT" altLang="it-IT" dirty="0" smtClean="0">
                <a:solidFill>
                  <a:srgbClr val="0070C0"/>
                </a:solidFill>
              </a:rPr>
              <a:t>Transport Function</a:t>
            </a:r>
            <a:r>
              <a:rPr lang="it-IT" altLang="it-IT" dirty="0" smtClean="0"/>
              <a:t>, </a:t>
            </a:r>
            <a:r>
              <a:rPr lang="it-IT" altLang="it-IT" dirty="0" smtClean="0">
                <a:solidFill>
                  <a:srgbClr val="C00000"/>
                </a:solidFill>
              </a:rPr>
              <a:t>Sorting method</a:t>
            </a:r>
            <a:r>
              <a:rPr lang="it-IT" altLang="it-IT" dirty="0" smtClean="0"/>
              <a:t>, </a:t>
            </a:r>
            <a:r>
              <a:rPr lang="it-IT" altLang="it-IT" dirty="0" smtClean="0">
                <a:solidFill>
                  <a:srgbClr val="0070C0"/>
                </a:solidFill>
              </a:rPr>
              <a:t>Fall Velocity</a:t>
            </a:r>
            <a:r>
              <a:rPr lang="it-IT" altLang="it-IT" dirty="0" smtClean="0"/>
              <a:t>, Bed Gradation, Different Sediment Boundary types)</a:t>
            </a:r>
          </a:p>
          <a:p>
            <a:pPr marL="342900" indent="-342900" defTabSz="914400">
              <a:buFont typeface="Arial" panose="020B0604020202020204" pitchFamily="34" charset="0"/>
              <a:buChar char="•"/>
            </a:pPr>
            <a:r>
              <a:rPr lang="it-IT" altLang="it-IT" dirty="0" smtClean="0"/>
              <a:t>Describing the details of </a:t>
            </a:r>
            <a:r>
              <a:rPr lang="en-US" dirty="0" smtClean="0">
                <a:solidFill>
                  <a:srgbClr val="C00000"/>
                </a:solidFill>
              </a:rPr>
              <a:t>Sediment Properties Options </a:t>
            </a:r>
            <a:r>
              <a:rPr lang="en-US" dirty="0" smtClean="0"/>
              <a:t>(such as Cohesive options, Bed change options, Calibrate Transport Function, Bed Mixing Options)</a:t>
            </a:r>
          </a:p>
          <a:p>
            <a:pPr marL="342900" indent="-342900" defTabSz="914400">
              <a:buFont typeface="Arial" panose="020B0604020202020204" pitchFamily="34" charset="0"/>
              <a:buChar char="•"/>
            </a:pPr>
            <a:r>
              <a:rPr lang="en-US" dirty="0"/>
              <a:t>Sediment </a:t>
            </a:r>
            <a:r>
              <a:rPr lang="en-US" dirty="0">
                <a:solidFill>
                  <a:srgbClr val="C00000"/>
                </a:solidFill>
              </a:rPr>
              <a:t>Computation</a:t>
            </a:r>
            <a:r>
              <a:rPr lang="en-US" dirty="0"/>
              <a:t> Options and </a:t>
            </a:r>
            <a:r>
              <a:rPr lang="en-US" dirty="0">
                <a:solidFill>
                  <a:srgbClr val="C00000"/>
                </a:solidFill>
              </a:rPr>
              <a:t>Tolerances</a:t>
            </a:r>
            <a:endParaRPr lang="it-IT" altLang="it-IT" dirty="0">
              <a:solidFill>
                <a:srgbClr val="C00000"/>
              </a:solidFill>
            </a:endParaRPr>
          </a:p>
          <a:p>
            <a:pPr marL="342900" indent="-342900" defTabSz="914400">
              <a:buFont typeface="Arial" panose="020B0604020202020204" pitchFamily="34" charset="0"/>
              <a:buChar char="•"/>
            </a:pPr>
            <a:r>
              <a:rPr lang="it-IT" altLang="it-IT" dirty="0" smtClean="0"/>
              <a:t>Running the 1D HEC-RAS model and Visualising Sediment related outputs (Bed change, Input-output Sediment volumes, Sediment Spatial Plot, Sediment Time Series)</a:t>
            </a:r>
            <a:endParaRPr lang="it-IT" altLang="it-IT" dirty="0"/>
          </a:p>
          <a:p>
            <a:endParaRPr lang="it-IT" altLang="it-IT" sz="2000" dirty="0"/>
          </a:p>
        </p:txBody>
      </p:sp>
      <p:sp>
        <p:nvSpPr>
          <p:cNvPr id="4" name="Slide Number Placeholder 3"/>
          <p:cNvSpPr>
            <a:spLocks noGrp="1"/>
          </p:cNvSpPr>
          <p:nvPr>
            <p:ph type="sldNum" sz="quarter" idx="10"/>
          </p:nvPr>
        </p:nvSpPr>
        <p:spPr/>
        <p:txBody>
          <a:bodyPr/>
          <a:lstStyle/>
          <a:p>
            <a:fld id="{E37EF2DE-0CFE-4FA7-87DF-45C192173952}" type="slidenum">
              <a:rPr lang="it-IT" altLang="it-IT"/>
              <a:pPr/>
              <a:t>8</a:t>
            </a:fld>
            <a:endParaRPr lang="it-IT" altLang="it-IT"/>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809"/>
          <a:stretch/>
        </p:blipFill>
        <p:spPr>
          <a:xfrm>
            <a:off x="7763306" y="4032175"/>
            <a:ext cx="3708455" cy="23762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790" y="1792115"/>
            <a:ext cx="4028698" cy="2240060"/>
          </a:xfrm>
          <a:prstGeom prst="rect">
            <a:avLst/>
          </a:prstGeom>
        </p:spPr>
      </p:pic>
    </p:spTree>
    <p:extLst>
      <p:ext uri="{BB962C8B-B14F-4D97-AF65-F5344CB8AC3E}">
        <p14:creationId xmlns:p14="http://schemas.microsoft.com/office/powerpoint/2010/main" val="185391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43518" y="287759"/>
            <a:ext cx="9625950" cy="1223533"/>
          </a:xfrm>
        </p:spPr>
        <p:txBody>
          <a:bodyPr/>
          <a:lstStyle/>
          <a:p>
            <a:r>
              <a:rPr lang="en-GB" altLang="it-IT" sz="3600" dirty="0" smtClean="0">
                <a:solidFill>
                  <a:schemeClr val="tx1"/>
                </a:solidFill>
              </a:rPr>
              <a:t>Topic 6: </a:t>
            </a:r>
            <a:r>
              <a:rPr lang="en-US" sz="3600" dirty="0">
                <a:solidFill>
                  <a:srgbClr val="0070C0"/>
                </a:solidFill>
              </a:rPr>
              <a:t>Unsteady Flow </a:t>
            </a:r>
            <a:r>
              <a:rPr lang="en-US" sz="3600" dirty="0">
                <a:solidFill>
                  <a:schemeClr val="tx1"/>
                </a:solidFill>
              </a:rPr>
              <a:t>Simulation in Natural Rivers and </a:t>
            </a:r>
            <a:r>
              <a:rPr lang="en-US" sz="3600" dirty="0">
                <a:solidFill>
                  <a:srgbClr val="0070C0"/>
                </a:solidFill>
              </a:rPr>
              <a:t>Flood </a:t>
            </a:r>
            <a:r>
              <a:rPr lang="en-US" sz="3600" dirty="0" smtClean="0">
                <a:solidFill>
                  <a:srgbClr val="0070C0"/>
                </a:solidFill>
              </a:rPr>
              <a:t>Routing</a:t>
            </a:r>
            <a:endParaRPr lang="en-GB" altLang="it-IT" sz="3600" dirty="0">
              <a:solidFill>
                <a:srgbClr val="0070C0"/>
              </a:solidFill>
            </a:endParaRPr>
          </a:p>
        </p:txBody>
      </p:sp>
      <p:sp>
        <p:nvSpPr>
          <p:cNvPr id="14339" name="Rectangle 3"/>
          <p:cNvSpPr>
            <a:spLocks noGrp="1" noChangeArrowheads="1"/>
          </p:cNvSpPr>
          <p:nvPr>
            <p:ph idx="1"/>
          </p:nvPr>
        </p:nvSpPr>
        <p:spPr>
          <a:xfrm>
            <a:off x="1007716" y="1511292"/>
            <a:ext cx="6408712" cy="4276991"/>
          </a:xfrm>
        </p:spPr>
        <p:txBody>
          <a:bodyPr/>
          <a:lstStyle/>
          <a:p>
            <a:pPr marL="342900" indent="-342900" defTabSz="914400">
              <a:buFont typeface="Arial" panose="020B0604020202020204" pitchFamily="34" charset="0"/>
              <a:buChar char="•"/>
            </a:pPr>
            <a:r>
              <a:rPr lang="en-GB" altLang="it-IT" dirty="0"/>
              <a:t>Introduction to </a:t>
            </a:r>
            <a:r>
              <a:rPr lang="en-GB" altLang="it-IT" dirty="0">
                <a:solidFill>
                  <a:srgbClr val="C00000"/>
                </a:solidFill>
              </a:rPr>
              <a:t>1D</a:t>
            </a:r>
            <a:r>
              <a:rPr lang="en-GB" altLang="it-IT" dirty="0"/>
              <a:t> </a:t>
            </a:r>
            <a:r>
              <a:rPr lang="en-GB" altLang="it-IT" dirty="0" smtClean="0">
                <a:solidFill>
                  <a:srgbClr val="C00000"/>
                </a:solidFill>
              </a:rPr>
              <a:t>Unsteady</a:t>
            </a:r>
            <a:r>
              <a:rPr lang="en-GB" altLang="it-IT" dirty="0" smtClean="0"/>
              <a:t> </a:t>
            </a:r>
            <a:r>
              <a:rPr lang="en-GB" altLang="it-IT" dirty="0" smtClean="0">
                <a:solidFill>
                  <a:srgbClr val="C00000"/>
                </a:solidFill>
              </a:rPr>
              <a:t>Flow</a:t>
            </a:r>
            <a:r>
              <a:rPr lang="en-GB" altLang="it-IT" dirty="0" smtClean="0"/>
              <a:t> modelling</a:t>
            </a:r>
            <a:endParaRPr lang="en-GB" altLang="it-IT" dirty="0"/>
          </a:p>
          <a:p>
            <a:pPr marL="342900" indent="-342900" defTabSz="914400">
              <a:buFont typeface="Arial" panose="020B0604020202020204" pitchFamily="34" charset="0"/>
              <a:buChar char="•"/>
            </a:pPr>
            <a:r>
              <a:rPr lang="it-IT" altLang="it-IT" dirty="0" smtClean="0"/>
              <a:t>Building a geometry for a river reach</a:t>
            </a:r>
            <a:endParaRPr lang="it-IT" altLang="it-IT" dirty="0"/>
          </a:p>
          <a:p>
            <a:pPr marL="342900" indent="-342900" defTabSz="914400">
              <a:buFont typeface="Arial" panose="020B0604020202020204" pitchFamily="34" charset="0"/>
              <a:buChar char="•"/>
            </a:pPr>
            <a:r>
              <a:rPr lang="it-IT" altLang="it-IT" dirty="0" smtClean="0"/>
              <a:t>Defining Unsteady </a:t>
            </a:r>
            <a:r>
              <a:rPr lang="it-IT" altLang="it-IT" dirty="0" smtClean="0">
                <a:solidFill>
                  <a:srgbClr val="C00000"/>
                </a:solidFill>
              </a:rPr>
              <a:t>Flow Hydrograph </a:t>
            </a:r>
            <a:r>
              <a:rPr lang="it-IT" altLang="it-IT" dirty="0" smtClean="0"/>
              <a:t>datasets</a:t>
            </a:r>
            <a:endParaRPr lang="it-IT" altLang="it-IT" dirty="0"/>
          </a:p>
          <a:p>
            <a:pPr marL="342900" indent="-342900" defTabSz="914400">
              <a:buFont typeface="Arial" panose="020B0604020202020204" pitchFamily="34" charset="0"/>
              <a:buChar char="•"/>
            </a:pPr>
            <a:r>
              <a:rPr lang="it-IT" altLang="it-IT" dirty="0"/>
              <a:t>Defining the required settings and parameters for </a:t>
            </a:r>
            <a:r>
              <a:rPr lang="it-IT" altLang="it-IT" dirty="0" smtClean="0"/>
              <a:t>Running Model in a Stable Mode (</a:t>
            </a:r>
            <a:r>
              <a:rPr lang="it-IT" altLang="it-IT" dirty="0" smtClean="0">
                <a:solidFill>
                  <a:srgbClr val="0070C0"/>
                </a:solidFill>
              </a:rPr>
              <a:t>Time Step</a:t>
            </a:r>
            <a:r>
              <a:rPr lang="it-IT" altLang="it-IT" dirty="0" smtClean="0"/>
              <a:t>, </a:t>
            </a:r>
            <a:r>
              <a:rPr lang="it-IT" altLang="it-IT" dirty="0" smtClean="0">
                <a:solidFill>
                  <a:srgbClr val="C00000"/>
                </a:solidFill>
              </a:rPr>
              <a:t>Courant Number</a:t>
            </a:r>
            <a:r>
              <a:rPr lang="it-IT" altLang="it-IT" dirty="0" smtClean="0"/>
              <a:t>, , HEC-RAS Unsteady Computation Options and Tolerances)</a:t>
            </a:r>
          </a:p>
          <a:p>
            <a:pPr marL="342900" indent="-342900" defTabSz="914400">
              <a:buFont typeface="Arial" panose="020B0604020202020204" pitchFamily="34" charset="0"/>
              <a:buChar char="•"/>
            </a:pPr>
            <a:r>
              <a:rPr lang="it-IT" altLang="it-IT" dirty="0" smtClean="0"/>
              <a:t>Running the Model and Visualising the </a:t>
            </a:r>
            <a:r>
              <a:rPr lang="it-IT" altLang="it-IT" dirty="0" smtClean="0">
                <a:solidFill>
                  <a:srgbClr val="C00000"/>
                </a:solidFill>
              </a:rPr>
              <a:t>Routed Flood </a:t>
            </a:r>
            <a:r>
              <a:rPr lang="it-IT" altLang="it-IT" dirty="0" smtClean="0"/>
              <a:t>Hydrograph at Downstream and different Locations </a:t>
            </a:r>
            <a:endParaRPr lang="it-IT" altLang="it-IT" dirty="0"/>
          </a:p>
          <a:p>
            <a:r>
              <a:rPr lang="it-IT" altLang="it-IT" sz="2000" dirty="0" smtClean="0"/>
              <a:t>Assessing the Factors that Effect of the </a:t>
            </a:r>
            <a:r>
              <a:rPr lang="it-IT" altLang="it-IT" sz="2000" dirty="0" smtClean="0">
                <a:solidFill>
                  <a:srgbClr val="0070C0"/>
                </a:solidFill>
              </a:rPr>
              <a:t>Satability</a:t>
            </a:r>
            <a:r>
              <a:rPr lang="it-IT" altLang="it-IT" sz="2000" dirty="0" smtClean="0"/>
              <a:t> and </a:t>
            </a:r>
            <a:r>
              <a:rPr lang="it-IT" altLang="it-IT" sz="2000" dirty="0" smtClean="0">
                <a:solidFill>
                  <a:srgbClr val="0070C0"/>
                </a:solidFill>
              </a:rPr>
              <a:t>Accuracy</a:t>
            </a:r>
            <a:r>
              <a:rPr lang="it-IT" altLang="it-IT" sz="2000" dirty="0" smtClean="0"/>
              <a:t> of Unsteady Model.</a:t>
            </a:r>
            <a:endParaRPr lang="it-IT" altLang="it-IT" sz="2000" dirty="0"/>
          </a:p>
        </p:txBody>
      </p:sp>
      <p:sp>
        <p:nvSpPr>
          <p:cNvPr id="4" name="Slide Number Placeholder 3"/>
          <p:cNvSpPr>
            <a:spLocks noGrp="1"/>
          </p:cNvSpPr>
          <p:nvPr>
            <p:ph type="sldNum" sz="quarter" idx="10"/>
          </p:nvPr>
        </p:nvSpPr>
        <p:spPr/>
        <p:txBody>
          <a:bodyPr/>
          <a:lstStyle/>
          <a:p>
            <a:fld id="{E37EF2DE-0CFE-4FA7-87DF-45C192173952}" type="slidenum">
              <a:rPr lang="it-IT" altLang="it-IT"/>
              <a:pPr/>
              <a:t>9</a:t>
            </a:fld>
            <a:endParaRPr lang="it-IT" altLang="it-IT"/>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027" y="1943943"/>
            <a:ext cx="3845375" cy="2880320"/>
          </a:xfrm>
          <a:prstGeom prst="rect">
            <a:avLst/>
          </a:prstGeom>
        </p:spPr>
      </p:pic>
    </p:spTree>
    <p:extLst>
      <p:ext uri="{BB962C8B-B14F-4D97-AF65-F5344CB8AC3E}">
        <p14:creationId xmlns:p14="http://schemas.microsoft.com/office/powerpoint/2010/main" val="1028153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olo lezione&amp;quot;&quot;/&gt;&lt;property id=&quot;20307&quot; value=&quot;256&quot;/&gt;&lt;/object&gt;&lt;object type=&quot;3&quot; unique_id=&quot;10005&quot;&gt;&lt;property id=&quot;20148&quot; value=&quot;5&quot;/&gt;&lt;property id=&quot;20300&quot; value=&quot;Slide 2 - &amp;quot;Argomenti&amp;quot;&quot;/&gt;&lt;property id=&quot;20307&quot; value=&quot;257&quot;/&gt;&lt;/object&gt;&lt;object type=&quot;3&quot; unique_id=&quot;10006&quot;&gt;&lt;property id=&quot;20148&quot; value=&quot;5&quot;/&gt;&lt;property id=&quot;20300&quot; value=&quot;Slide 3 - &amp;quot;Obiettivi&amp;quot;&quot;/&gt;&lt;property id=&quot;20307&quot; value=&quot;258&quot;/&gt;&lt;/object&gt;&lt;object type=&quot;3&quot; unique_id=&quot;10007&quot;&gt;&lt;property id=&quot;20148&quot; value=&quot;5&quot;/&gt;&lt;property id=&quot;20300&quot; value=&quot;Slide 4 - &amp;quot;Argomento I&amp;quot;&quot;/&gt;&lt;property id=&quot;20307&quot; value=&quot;259&quot;/&gt;&lt;/object&gt;&lt;object type=&quot;3&quot; unique_id=&quot;10011&quot;&gt;&lt;property id=&quot;20148&quot; value=&quot;5&quot;/&gt;&lt;property id=&quot;20300&quot; value=&quot;Slide 9 - &amp;quot;Conclusioni&amp;quot;&quot;/&gt;&lt;property id=&quot;20307&quot; value=&quot;262&quot;/&gt;&lt;/object&gt;&lt;object type=&quot;3&quot; unique_id=&quot;10012&quot;&gt;&lt;property id=&quot;20148&quot; value=&quot;5&quot;/&gt;&lt;property id=&quot;20300&quot; value=&quot;Slide 10 - &amp;quot;Copyright&amp;quot;&quot;/&gt;&lt;property id=&quot;20307&quot; value=&quot;265&quot;/&gt;&lt;/object&gt;&lt;object type=&quot;3&quot; unique_id=&quot;10013&quot;&gt;&lt;property id=&quot;20148&quot; value=&quot;5&quot;/&gt;&lt;property id=&quot;20300&quot; value=&quot;Slide 6 - &amp;quot;Argomento III&amp;quot;&quot;/&gt;&lt;property id=&quot;20307&quot; value=&quot;266&quot;/&gt;&lt;/object&gt;&lt;object type=&quot;3&quot; unique_id=&quot;10015&quot;&gt;&lt;property id=&quot;20148&quot; value=&quot;5&quot;/&gt;&lt;property id=&quot;20300&quot; value=&quot;Slide 7 - &amp;quot;Argomento IV&amp;quot;&quot;/&gt;&lt;property id=&quot;20307&quot; value=&quot;268&quot;/&gt;&lt;/object&gt;&lt;object type=&quot;3&quot; unique_id=&quot;15621&quot;&gt;&lt;property id=&quot;20148&quot; value=&quot;5&quot;/&gt;&lt;property id=&quot;20300&quot; value=&quot;Slide 5 - &amp;quot;Argomento II&amp;quot;&quot;/&gt;&lt;property id=&quot;20307&quot; value=&quot;270&quot;/&gt;&lt;/object&gt;&lt;object type=&quot;3&quot; unique_id=&quot;15622&quot;&gt;&lt;property id=&quot;20148&quot; value=&quot;5&quot;/&gt;&lt;property id=&quot;20300&quot; value=&quot;Slide 8 - &amp;quot;Argomento N&amp;quot;&quot;/&gt;&lt;property id=&quot;20307&quot; value=&quot;271&quot;/&gt;&lt;/object&gt;&lt;/object&gt;&lt;/object&gt;&lt;/database&gt;"/>
  <p:tag name="SECTOMILLISECCONVERTED" val="1"/>
</p:tagLst>
</file>

<file path=ppt/theme/theme1.xml><?xml version="1.0" encoding="utf-8"?>
<a:theme xmlns:a="http://schemas.openxmlformats.org/drawingml/2006/main" name="USGM_Modello_VL_Italiano_16_9(1) (1)">
  <a:themeElements>
    <a:clrScheme name="Modello_Slide_VL_nuova_modalita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66"/>
      </a:hlink>
      <a:folHlink>
        <a:srgbClr val="84C3C2"/>
      </a:folHlink>
    </a:clrScheme>
    <a:fontScheme name="Modello_Slide_VL_nuova_modalit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31838" rtl="0" eaLnBrk="1" fontAlgn="base" latinLnBrk="0" hangingPunct="1">
          <a:lnSpc>
            <a:spcPct val="100000"/>
          </a:lnSpc>
          <a:spcBef>
            <a:spcPct val="0"/>
          </a:spcBef>
          <a:spcAft>
            <a:spcPct val="0"/>
          </a:spcAft>
          <a:buClrTx/>
          <a:buSzTx/>
          <a:buFontTx/>
          <a:buNone/>
          <a:tabLst/>
          <a:defRPr kumimoji="0" lang="it-IT" altLang="it-IT"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31838" rtl="0" eaLnBrk="1" fontAlgn="base" latinLnBrk="0" hangingPunct="1">
          <a:lnSpc>
            <a:spcPct val="100000"/>
          </a:lnSpc>
          <a:spcBef>
            <a:spcPct val="0"/>
          </a:spcBef>
          <a:spcAft>
            <a:spcPct val="0"/>
          </a:spcAft>
          <a:buClrTx/>
          <a:buSzTx/>
          <a:buFontTx/>
          <a:buNone/>
          <a:tabLst/>
          <a:defRPr kumimoji="0" lang="it-IT" altLang="it-IT"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dello_Slide_VL_nuova_modal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lo_Slide_VL_nuova_modal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lo_Slide_VL_nuova_modal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lo_Slide_VL_nuova_modal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lo_Slide_VL_nuova_modal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lo_Slide_VL_nuova_modal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lo_Slide_VL_nuova_modal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lo_Slide_VL_nuova_modal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lo_Slide_VL_nuova_modal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lo_Slide_VL_nuova_modal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lo_Slide_VL_nuova_modal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lo_Slide_VL_nuova_modal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ello_Slide_VL_nuova_modalita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66"/>
        </a:hlink>
        <a:folHlink>
          <a:srgbClr val="84C3C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zione standard1" id="{C4DEB6D9-9397-40B7-A2C5-2B3BCFC561D4}" vid="{27BAFCD2-6D6C-4D6A-BB3A-867DF70F2C3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USGM_Modello_VL_Italiano_16_9(1) (1)</Template>
  <TotalTime>497</TotalTime>
  <Words>1896</Words>
  <Application>Microsoft Office PowerPoint</Application>
  <PresentationFormat>Custom</PresentationFormat>
  <Paragraphs>117</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Courier New</vt:lpstr>
      <vt:lpstr>Tahoma</vt:lpstr>
      <vt:lpstr>USGM_Modello_VL_Italiano_16_9(1) (1)</vt:lpstr>
      <vt:lpstr>Hydraulic and Sediment Transport Simulation using a 1D Numerical Model</vt:lpstr>
      <vt:lpstr>Topics</vt:lpstr>
      <vt:lpstr>Objectives</vt:lpstr>
      <vt:lpstr>Topic 1: Introduction to 1D River Modelling</vt:lpstr>
      <vt:lpstr>Topic 2: Flood Inundation Mapping using remotely sensed DEMs </vt:lpstr>
      <vt:lpstr>Topic 3: Hydraulic Modelling of Inline Structures (Bridge, Dam, Culvert, Gate)</vt:lpstr>
      <vt:lpstr>Topic 4: Scour Depth Estimation around Bridges using 1D HEC-RAS Model</vt:lpstr>
      <vt:lpstr>Topic 5: Sediment Transport Modelling using HEC-RAS Model</vt:lpstr>
      <vt:lpstr>Topic 6: Unsteady Flow Simulation in Natural Rivers and Flood Routing</vt:lpstr>
      <vt:lpstr>Topic 7: Dam Breach simulation in Real Case Studies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lezione</dc:title>
  <dc:creator>Windows User</dc:creator>
  <cp:lastModifiedBy>HydroModel</cp:lastModifiedBy>
  <cp:revision>46</cp:revision>
  <dcterms:created xsi:type="dcterms:W3CDTF">2021-06-01T08:52:26Z</dcterms:created>
  <dcterms:modified xsi:type="dcterms:W3CDTF">2022-04-30T18:27:53Z</dcterms:modified>
</cp:coreProperties>
</file>