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0"/>
  </p:notesMasterIdLst>
  <p:sldIdLst>
    <p:sldId id="313" r:id="rId2"/>
    <p:sldId id="323" r:id="rId3"/>
    <p:sldId id="322" r:id="rId4"/>
    <p:sldId id="351" r:id="rId5"/>
    <p:sldId id="347" r:id="rId6"/>
    <p:sldId id="343" r:id="rId7"/>
    <p:sldId id="335" r:id="rId8"/>
    <p:sldId id="350" r:id="rId9"/>
    <p:sldId id="331" r:id="rId10"/>
    <p:sldId id="354" r:id="rId11"/>
    <p:sldId id="336" r:id="rId12"/>
    <p:sldId id="338" r:id="rId13"/>
    <p:sldId id="348" r:id="rId14"/>
    <p:sldId id="349" r:id="rId15"/>
    <p:sldId id="352" r:id="rId16"/>
    <p:sldId id="353" r:id="rId17"/>
    <p:sldId id="342" r:id="rId18"/>
    <p:sldId id="355" r:id="rId19"/>
  </p:sldIdLst>
  <p:sldSz cx="12192000" cy="6858000"/>
  <p:notesSz cx="6858000" cy="9144000"/>
  <p:custDataLst>
    <p:tags r:id="rId21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72425" autoAdjust="0"/>
  </p:normalViewPr>
  <p:slideViewPr>
    <p:cSldViewPr snapToGrid="0">
      <p:cViewPr varScale="1">
        <p:scale>
          <a:sx n="39" d="100"/>
          <a:sy n="39" d="100"/>
        </p:scale>
        <p:origin x="7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0" d="100"/>
          <a:sy n="40" d="100"/>
        </p:scale>
        <p:origin x="130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708309-EC65-4DA2-8FC2-E2980047DEC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FC69FCA-AD9F-408E-9090-01AA03C14C21}">
      <dgm:prSet phldrT="[Teksti]" custT="1"/>
      <dgm:spPr/>
      <dgm:t>
        <a:bodyPr/>
        <a:lstStyle/>
        <a:p>
          <a:pPr>
            <a:buClr>
              <a:srgbClr val="000000"/>
            </a:buClr>
            <a:buFont typeface="StarSymbol"/>
            <a:buNone/>
          </a:pPr>
          <a:r>
            <a:rPr lang="en-US" sz="2000" b="1" noProof="0" dirty="0" smtClean="0"/>
            <a:t>1) Defining the target group, objectives, and learning contents</a:t>
          </a:r>
        </a:p>
      </dgm:t>
    </dgm:pt>
    <dgm:pt modelId="{CF4CB2F2-23A4-4717-8017-B97D0E853A46}" type="parTrans" cxnId="{5AF7CC2E-B0B2-489D-9EFB-11182FCCF676}">
      <dgm:prSet/>
      <dgm:spPr/>
      <dgm:t>
        <a:bodyPr/>
        <a:lstStyle/>
        <a:p>
          <a:endParaRPr lang="fi-FI"/>
        </a:p>
      </dgm:t>
    </dgm:pt>
    <dgm:pt modelId="{D8DF3B93-DEE2-4A97-A386-88B3B39848B2}" type="sibTrans" cxnId="{5AF7CC2E-B0B2-489D-9EFB-11182FCCF676}">
      <dgm:prSet/>
      <dgm:spPr/>
      <dgm:t>
        <a:bodyPr/>
        <a:lstStyle/>
        <a:p>
          <a:endParaRPr lang="fi-FI"/>
        </a:p>
      </dgm:t>
    </dgm:pt>
    <dgm:pt modelId="{48457E62-1409-4F00-A8F4-2A342B53FE0A}">
      <dgm:prSet phldrT="[Teksti]" custT="1"/>
      <dgm:spPr/>
      <dgm:t>
        <a:bodyPr/>
        <a:lstStyle/>
        <a:p>
          <a:pPr>
            <a:buClr>
              <a:srgbClr val="000000"/>
            </a:buClr>
            <a:buFont typeface="StarSymbol"/>
          </a:pPr>
          <a:r>
            <a:rPr lang="en-US" sz="2000" b="1" noProof="0" dirty="0" smtClean="0"/>
            <a:t>2) </a:t>
          </a:r>
          <a:r>
            <a:rPr lang="en-US" sz="2000" b="1" dirty="0" smtClean="0"/>
            <a:t>Planning of the learning process </a:t>
          </a:r>
        </a:p>
        <a:p>
          <a:pPr>
            <a:buClr>
              <a:srgbClr val="000000"/>
            </a:buClr>
            <a:buFont typeface="StarSymbol"/>
          </a:pPr>
          <a:r>
            <a:rPr lang="en-US" sz="2000" b="1" dirty="0" smtClean="0"/>
            <a:t>Providing a brief verbal course description</a:t>
          </a:r>
          <a:endParaRPr lang="en-US" sz="2000" b="1" noProof="0" dirty="0" smtClean="0"/>
        </a:p>
      </dgm:t>
    </dgm:pt>
    <dgm:pt modelId="{495F03BF-1A89-40E2-A1D2-46181A60D7DE}" type="parTrans" cxnId="{82E66511-F4CC-450A-8614-6B046941B27C}">
      <dgm:prSet/>
      <dgm:spPr/>
      <dgm:t>
        <a:bodyPr/>
        <a:lstStyle/>
        <a:p>
          <a:endParaRPr lang="en-US"/>
        </a:p>
      </dgm:t>
    </dgm:pt>
    <dgm:pt modelId="{3F549F56-3C8A-4706-9813-430F2167F2D0}" type="sibTrans" cxnId="{82E66511-F4CC-450A-8614-6B046941B27C}">
      <dgm:prSet/>
      <dgm:spPr/>
      <dgm:t>
        <a:bodyPr/>
        <a:lstStyle/>
        <a:p>
          <a:endParaRPr lang="en-US"/>
        </a:p>
      </dgm:t>
    </dgm:pt>
    <dgm:pt modelId="{46405CD3-0BB8-4E8D-A5C3-7FB8424CC44D}">
      <dgm:prSet phldrT="[Teksti]" custT="1"/>
      <dgm:spPr/>
      <dgm:t>
        <a:bodyPr/>
        <a:lstStyle/>
        <a:p>
          <a:r>
            <a:rPr lang="en-US" sz="2000" b="1" noProof="0" dirty="0" smtClean="0"/>
            <a:t>5. Planning of students’ support, evaluation and feedback</a:t>
          </a:r>
        </a:p>
        <a:p>
          <a:pPr>
            <a:buClr>
              <a:srgbClr val="000000"/>
            </a:buClr>
            <a:buFont typeface="StarSymbol"/>
          </a:pPr>
          <a:endParaRPr lang="en-US" sz="1500" noProof="0" dirty="0" smtClean="0"/>
        </a:p>
      </dgm:t>
    </dgm:pt>
    <dgm:pt modelId="{02CBAE00-6478-4026-8479-DC8F167BBDA9}" type="parTrans" cxnId="{C2B6C2C4-4A7E-4242-A630-9837EC074845}">
      <dgm:prSet/>
      <dgm:spPr/>
      <dgm:t>
        <a:bodyPr/>
        <a:lstStyle/>
        <a:p>
          <a:endParaRPr lang="en-US"/>
        </a:p>
      </dgm:t>
    </dgm:pt>
    <dgm:pt modelId="{63BF4F03-E550-4BC5-AC38-65ACFAA1499A}" type="sibTrans" cxnId="{C2B6C2C4-4A7E-4242-A630-9837EC074845}">
      <dgm:prSet/>
      <dgm:spPr/>
      <dgm:t>
        <a:bodyPr/>
        <a:lstStyle/>
        <a:p>
          <a:endParaRPr lang="en-US"/>
        </a:p>
      </dgm:t>
    </dgm:pt>
    <dgm:pt modelId="{D95B6E82-5CF9-4807-B396-99A0A6088FFF}">
      <dgm:prSet phldrT="[Teksti]" custT="1"/>
      <dgm:spPr/>
      <dgm:t>
        <a:bodyPr/>
        <a:lstStyle/>
        <a:p>
          <a:endParaRPr lang="en-US" sz="2000" b="1" noProof="0" dirty="0" smtClean="0"/>
        </a:p>
        <a:p>
          <a:r>
            <a:rPr lang="en-US" sz="2000" b="1" noProof="0" dirty="0" smtClean="0"/>
            <a:t>6. Planning of ´the course’s instructive materials (Instructions, study guide etc.)</a:t>
          </a:r>
        </a:p>
        <a:p>
          <a:pPr>
            <a:buClr>
              <a:srgbClr val="000000"/>
            </a:buClr>
            <a:buFont typeface="StarSymbol"/>
          </a:pPr>
          <a:endParaRPr lang="en-US" sz="1500" noProof="0" dirty="0" smtClean="0"/>
        </a:p>
      </dgm:t>
    </dgm:pt>
    <dgm:pt modelId="{A829E956-AD92-405C-A4B0-1E362C5B82FE}" type="parTrans" cxnId="{0265F9DB-F693-4218-A142-9A088219E24B}">
      <dgm:prSet/>
      <dgm:spPr/>
      <dgm:t>
        <a:bodyPr/>
        <a:lstStyle/>
        <a:p>
          <a:endParaRPr lang="en-US"/>
        </a:p>
      </dgm:t>
    </dgm:pt>
    <dgm:pt modelId="{2B8065A2-BEC0-4802-9B62-E57C02C9FFD6}" type="sibTrans" cxnId="{0265F9DB-F693-4218-A142-9A088219E24B}">
      <dgm:prSet/>
      <dgm:spPr/>
      <dgm:t>
        <a:bodyPr/>
        <a:lstStyle/>
        <a:p>
          <a:endParaRPr lang="en-US"/>
        </a:p>
      </dgm:t>
    </dgm:pt>
    <dgm:pt modelId="{64BEC5D6-7DA0-48E8-A6B0-3C42619D85DE}">
      <dgm:prSet phldrT="[Teksti]" custT="1"/>
      <dgm:spPr/>
      <dgm:t>
        <a:bodyPr/>
        <a:lstStyle/>
        <a:p>
          <a:r>
            <a:rPr lang="en-US" sz="2000" b="1" noProof="0" dirty="0" smtClean="0"/>
            <a:t>3. Planning of the course’s pedagogical learning model, methods and periodization</a:t>
          </a:r>
        </a:p>
        <a:p>
          <a:pPr>
            <a:buClr>
              <a:srgbClr val="000000"/>
            </a:buClr>
            <a:buFont typeface="StarSymbol"/>
          </a:pPr>
          <a:endParaRPr lang="en-US" sz="1700" noProof="0" dirty="0" smtClean="0"/>
        </a:p>
      </dgm:t>
    </dgm:pt>
    <dgm:pt modelId="{C28FB85F-806E-4820-8067-126414F8B280}" type="parTrans" cxnId="{0C557530-C1AF-4F0D-A8FB-A115AB051CCD}">
      <dgm:prSet/>
      <dgm:spPr/>
      <dgm:t>
        <a:bodyPr/>
        <a:lstStyle/>
        <a:p>
          <a:endParaRPr lang="en-US"/>
        </a:p>
      </dgm:t>
    </dgm:pt>
    <dgm:pt modelId="{CB88C8F3-490B-41E7-A423-94B3DAE6AC5C}" type="sibTrans" cxnId="{0C557530-C1AF-4F0D-A8FB-A115AB051CCD}">
      <dgm:prSet/>
      <dgm:spPr/>
      <dgm:t>
        <a:bodyPr/>
        <a:lstStyle/>
        <a:p>
          <a:endParaRPr lang="en-US"/>
        </a:p>
      </dgm:t>
    </dgm:pt>
    <dgm:pt modelId="{919D5EC9-0C31-4FE2-9ACF-9A7B21E2D709}">
      <dgm:prSet phldrT="[Teksti]" custT="1"/>
      <dgm:spPr/>
      <dgm:t>
        <a:bodyPr/>
        <a:lstStyle/>
        <a:p>
          <a:pPr>
            <a:buClr>
              <a:srgbClr val="000000"/>
            </a:buClr>
            <a:buFont typeface="StarSymbol"/>
          </a:pPr>
          <a:r>
            <a:rPr lang="en-US" sz="2000" b="1" noProof="0" dirty="0" smtClean="0"/>
            <a:t>4. Planning of  students’ activation (learning assignments and tasks)</a:t>
          </a:r>
          <a:endParaRPr lang="en-US" sz="2000" noProof="0" dirty="0" smtClean="0"/>
        </a:p>
      </dgm:t>
    </dgm:pt>
    <dgm:pt modelId="{83EE0171-7E0F-4A35-BF77-34EF0B672467}" type="parTrans" cxnId="{C3B79FD8-DDB3-48DE-8A48-98180C2AB0B8}">
      <dgm:prSet/>
      <dgm:spPr/>
      <dgm:t>
        <a:bodyPr/>
        <a:lstStyle/>
        <a:p>
          <a:endParaRPr lang="en-US"/>
        </a:p>
      </dgm:t>
    </dgm:pt>
    <dgm:pt modelId="{005DDCCC-9BF7-4E20-B4E9-28EABBD42A84}" type="sibTrans" cxnId="{C3B79FD8-DDB3-48DE-8A48-98180C2AB0B8}">
      <dgm:prSet/>
      <dgm:spPr/>
      <dgm:t>
        <a:bodyPr/>
        <a:lstStyle/>
        <a:p>
          <a:endParaRPr lang="en-US"/>
        </a:p>
      </dgm:t>
    </dgm:pt>
    <dgm:pt modelId="{39B01CF1-2D3B-4E90-A3D3-F692732044E6}" type="pres">
      <dgm:prSet presAssocID="{05708309-EC65-4DA2-8FC2-E2980047DE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9C673709-DA1B-44FD-9EF9-6B1E12A80016}" type="pres">
      <dgm:prSet presAssocID="{05708309-EC65-4DA2-8FC2-E2980047DEC5}" presName="cycle" presStyleCnt="0"/>
      <dgm:spPr/>
    </dgm:pt>
    <dgm:pt modelId="{1DDC0B2B-81F1-428F-ADD8-D9E804B8743A}" type="pres">
      <dgm:prSet presAssocID="{9FC69FCA-AD9F-408E-9090-01AA03C14C21}" presName="nodeFirstNode" presStyleLbl="node1" presStyleIdx="0" presStyleCnt="6" custScaleY="1802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52C13A4-331F-43EB-B341-1609D91EA9FF}" type="pres">
      <dgm:prSet presAssocID="{D8DF3B93-DEE2-4A97-A386-88B3B39848B2}" presName="sibTransFirstNode" presStyleLbl="bgShp" presStyleIdx="0" presStyleCnt="1"/>
      <dgm:spPr/>
      <dgm:t>
        <a:bodyPr/>
        <a:lstStyle/>
        <a:p>
          <a:endParaRPr lang="fi-FI"/>
        </a:p>
      </dgm:t>
    </dgm:pt>
    <dgm:pt modelId="{01DABDDE-6B5A-437B-9AEE-A8206A2C885D}" type="pres">
      <dgm:prSet presAssocID="{48457E62-1409-4F00-A8F4-2A342B53FE0A}" presName="nodeFollowingNodes" presStyleLbl="node1" presStyleIdx="1" presStyleCnt="6" custScaleY="180233" custRadScaleRad="117200" custRadScaleInc="116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46D64-F6A8-46BD-AAD6-AD9F3ABA090E}" type="pres">
      <dgm:prSet presAssocID="{64BEC5D6-7DA0-48E8-A6B0-3C42619D85DE}" presName="nodeFollowingNodes" presStyleLbl="node1" presStyleIdx="2" presStyleCnt="6" custScaleY="180233" custRadScaleRad="128690" custRadScaleInc="-12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124FF-1848-42B6-8067-D29F04856F5D}" type="pres">
      <dgm:prSet presAssocID="{919D5EC9-0C31-4FE2-9ACF-9A7B21E2D709}" presName="nodeFollowingNodes" presStyleLbl="node1" presStyleIdx="3" presStyleCnt="6" custScaleY="180233" custRadScaleRad="84653" custRadScaleInc="10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44C40-B7C1-4B5F-969B-D821F9D422AF}" type="pres">
      <dgm:prSet presAssocID="{46405CD3-0BB8-4E8D-A5C3-7FB8424CC44D}" presName="nodeFollowingNodes" presStyleLbl="node1" presStyleIdx="4" presStyleCnt="6" custScaleY="180233" custRadScaleRad="128633" custRadScaleInc="14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E2302-A0C3-49EC-AE7F-7ABFB966BA2E}" type="pres">
      <dgm:prSet presAssocID="{D95B6E82-5CF9-4807-B396-99A0A6088FFF}" presName="nodeFollowingNodes" presStyleLbl="node1" presStyleIdx="5" presStyleCnt="6" custScaleY="180233" custRadScaleRad="122176" custRadScaleInc="-14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8EC66D-5F1E-4737-BDB3-234A222D4824}" type="presOf" srcId="{64BEC5D6-7DA0-48E8-A6B0-3C42619D85DE}" destId="{A4546D64-F6A8-46BD-AAD6-AD9F3ABA090E}" srcOrd="0" destOrd="0" presId="urn:microsoft.com/office/officeart/2005/8/layout/cycle3"/>
    <dgm:cxn modelId="{3F90F7D5-468E-46F5-AFCD-734E16AD8E26}" type="presOf" srcId="{D8DF3B93-DEE2-4A97-A386-88B3B39848B2}" destId="{C52C13A4-331F-43EB-B341-1609D91EA9FF}" srcOrd="0" destOrd="0" presId="urn:microsoft.com/office/officeart/2005/8/layout/cycle3"/>
    <dgm:cxn modelId="{F0D62114-9759-4B43-8130-6B5FF396F951}" type="presOf" srcId="{48457E62-1409-4F00-A8F4-2A342B53FE0A}" destId="{01DABDDE-6B5A-437B-9AEE-A8206A2C885D}" srcOrd="0" destOrd="0" presId="urn:microsoft.com/office/officeart/2005/8/layout/cycle3"/>
    <dgm:cxn modelId="{0C557530-C1AF-4F0D-A8FB-A115AB051CCD}" srcId="{05708309-EC65-4DA2-8FC2-E2980047DEC5}" destId="{64BEC5D6-7DA0-48E8-A6B0-3C42619D85DE}" srcOrd="2" destOrd="0" parTransId="{C28FB85F-806E-4820-8067-126414F8B280}" sibTransId="{CB88C8F3-490B-41E7-A423-94B3DAE6AC5C}"/>
    <dgm:cxn modelId="{C2B6C2C4-4A7E-4242-A630-9837EC074845}" srcId="{05708309-EC65-4DA2-8FC2-E2980047DEC5}" destId="{46405CD3-0BB8-4E8D-A5C3-7FB8424CC44D}" srcOrd="4" destOrd="0" parTransId="{02CBAE00-6478-4026-8479-DC8F167BBDA9}" sibTransId="{63BF4F03-E550-4BC5-AC38-65ACFAA1499A}"/>
    <dgm:cxn modelId="{C3B79FD8-DDB3-48DE-8A48-98180C2AB0B8}" srcId="{05708309-EC65-4DA2-8FC2-E2980047DEC5}" destId="{919D5EC9-0C31-4FE2-9ACF-9A7B21E2D709}" srcOrd="3" destOrd="0" parTransId="{83EE0171-7E0F-4A35-BF77-34EF0B672467}" sibTransId="{005DDCCC-9BF7-4E20-B4E9-28EABBD42A84}"/>
    <dgm:cxn modelId="{D70C6022-3FDE-4418-9F48-7B9353AD5E05}" type="presOf" srcId="{9FC69FCA-AD9F-408E-9090-01AA03C14C21}" destId="{1DDC0B2B-81F1-428F-ADD8-D9E804B8743A}" srcOrd="0" destOrd="0" presId="urn:microsoft.com/office/officeart/2005/8/layout/cycle3"/>
    <dgm:cxn modelId="{CA475898-EB3A-4603-A12E-C28637A2EE01}" type="presOf" srcId="{919D5EC9-0C31-4FE2-9ACF-9A7B21E2D709}" destId="{1C7124FF-1848-42B6-8067-D29F04856F5D}" srcOrd="0" destOrd="0" presId="urn:microsoft.com/office/officeart/2005/8/layout/cycle3"/>
    <dgm:cxn modelId="{0265F9DB-F693-4218-A142-9A088219E24B}" srcId="{05708309-EC65-4DA2-8FC2-E2980047DEC5}" destId="{D95B6E82-5CF9-4807-B396-99A0A6088FFF}" srcOrd="5" destOrd="0" parTransId="{A829E956-AD92-405C-A4B0-1E362C5B82FE}" sibTransId="{2B8065A2-BEC0-4802-9B62-E57C02C9FFD6}"/>
    <dgm:cxn modelId="{3D716D96-8A43-43E2-8004-10AD123C055E}" type="presOf" srcId="{D95B6E82-5CF9-4807-B396-99A0A6088FFF}" destId="{337E2302-A0C3-49EC-AE7F-7ABFB966BA2E}" srcOrd="0" destOrd="0" presId="urn:microsoft.com/office/officeart/2005/8/layout/cycle3"/>
    <dgm:cxn modelId="{C5F7A52C-C55F-4096-AA06-34FF098C06F2}" type="presOf" srcId="{05708309-EC65-4DA2-8FC2-E2980047DEC5}" destId="{39B01CF1-2D3B-4E90-A3D3-F692732044E6}" srcOrd="0" destOrd="0" presId="urn:microsoft.com/office/officeart/2005/8/layout/cycle3"/>
    <dgm:cxn modelId="{B63700EE-624F-4C6A-A75F-1F5F0CAA30B0}" type="presOf" srcId="{46405CD3-0BB8-4E8D-A5C3-7FB8424CC44D}" destId="{0FA44C40-B7C1-4B5F-969B-D821F9D422AF}" srcOrd="0" destOrd="0" presId="urn:microsoft.com/office/officeart/2005/8/layout/cycle3"/>
    <dgm:cxn modelId="{5AF7CC2E-B0B2-489D-9EFB-11182FCCF676}" srcId="{05708309-EC65-4DA2-8FC2-E2980047DEC5}" destId="{9FC69FCA-AD9F-408E-9090-01AA03C14C21}" srcOrd="0" destOrd="0" parTransId="{CF4CB2F2-23A4-4717-8017-B97D0E853A46}" sibTransId="{D8DF3B93-DEE2-4A97-A386-88B3B39848B2}"/>
    <dgm:cxn modelId="{82E66511-F4CC-450A-8614-6B046941B27C}" srcId="{05708309-EC65-4DA2-8FC2-E2980047DEC5}" destId="{48457E62-1409-4F00-A8F4-2A342B53FE0A}" srcOrd="1" destOrd="0" parTransId="{495F03BF-1A89-40E2-A1D2-46181A60D7DE}" sibTransId="{3F549F56-3C8A-4706-9813-430F2167F2D0}"/>
    <dgm:cxn modelId="{6FAF1400-DECD-4C80-9CFB-9499D838F7F4}" type="presParOf" srcId="{39B01CF1-2D3B-4E90-A3D3-F692732044E6}" destId="{9C673709-DA1B-44FD-9EF9-6B1E12A80016}" srcOrd="0" destOrd="0" presId="urn:microsoft.com/office/officeart/2005/8/layout/cycle3"/>
    <dgm:cxn modelId="{6B00CDDC-CB9F-4E02-861B-18C97A46243C}" type="presParOf" srcId="{9C673709-DA1B-44FD-9EF9-6B1E12A80016}" destId="{1DDC0B2B-81F1-428F-ADD8-D9E804B8743A}" srcOrd="0" destOrd="0" presId="urn:microsoft.com/office/officeart/2005/8/layout/cycle3"/>
    <dgm:cxn modelId="{E1FF1313-FEE4-47E2-B5FF-C4129D101A7D}" type="presParOf" srcId="{9C673709-DA1B-44FD-9EF9-6B1E12A80016}" destId="{C52C13A4-331F-43EB-B341-1609D91EA9FF}" srcOrd="1" destOrd="0" presId="urn:microsoft.com/office/officeart/2005/8/layout/cycle3"/>
    <dgm:cxn modelId="{7135F53A-E7E2-4A1A-947E-836FBD2A855D}" type="presParOf" srcId="{9C673709-DA1B-44FD-9EF9-6B1E12A80016}" destId="{01DABDDE-6B5A-437B-9AEE-A8206A2C885D}" srcOrd="2" destOrd="0" presId="urn:microsoft.com/office/officeart/2005/8/layout/cycle3"/>
    <dgm:cxn modelId="{70CCF7FE-CD09-4D48-80CA-35F164D31ABA}" type="presParOf" srcId="{9C673709-DA1B-44FD-9EF9-6B1E12A80016}" destId="{A4546D64-F6A8-46BD-AAD6-AD9F3ABA090E}" srcOrd="3" destOrd="0" presId="urn:microsoft.com/office/officeart/2005/8/layout/cycle3"/>
    <dgm:cxn modelId="{AC12E4A5-06C3-4F59-BBCD-DCD83A40524A}" type="presParOf" srcId="{9C673709-DA1B-44FD-9EF9-6B1E12A80016}" destId="{1C7124FF-1848-42B6-8067-D29F04856F5D}" srcOrd="4" destOrd="0" presId="urn:microsoft.com/office/officeart/2005/8/layout/cycle3"/>
    <dgm:cxn modelId="{FAC50D36-E9F8-4B2A-9677-A6D15192430D}" type="presParOf" srcId="{9C673709-DA1B-44FD-9EF9-6B1E12A80016}" destId="{0FA44C40-B7C1-4B5F-969B-D821F9D422AF}" srcOrd="5" destOrd="0" presId="urn:microsoft.com/office/officeart/2005/8/layout/cycle3"/>
    <dgm:cxn modelId="{65CEC88B-BE8F-410F-B376-1C953D223EF2}" type="presParOf" srcId="{9C673709-DA1B-44FD-9EF9-6B1E12A80016}" destId="{337E2302-A0C3-49EC-AE7F-7ABFB966BA2E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E62AA7-F12F-43F9-B5BC-1774DBDFAC9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A81B5F-0420-4B84-8411-2B0CEA64CCED}">
      <dgm:prSet phldrT="[Text]" custT="1"/>
      <dgm:spPr/>
      <dgm:t>
        <a:bodyPr/>
        <a:lstStyle/>
        <a:p>
          <a:r>
            <a:rPr lang="en-US" sz="2200" dirty="0" smtClean="0"/>
            <a:t>Transferring materials online as such</a:t>
          </a:r>
          <a:endParaRPr lang="en-US" sz="2200" dirty="0"/>
        </a:p>
      </dgm:t>
    </dgm:pt>
    <dgm:pt modelId="{B90AAD7E-9AEE-4225-BB84-05D36B1D6BFB}" type="parTrans" cxnId="{00999490-DA3C-458E-A3D5-1EE1169AFD83}">
      <dgm:prSet/>
      <dgm:spPr/>
      <dgm:t>
        <a:bodyPr/>
        <a:lstStyle/>
        <a:p>
          <a:endParaRPr lang="en-US"/>
        </a:p>
      </dgm:t>
    </dgm:pt>
    <dgm:pt modelId="{91613B9F-FA7E-42C7-B2A6-17BFE5B883CF}" type="sibTrans" cxnId="{00999490-DA3C-458E-A3D5-1EE1169AFD83}">
      <dgm:prSet/>
      <dgm:spPr/>
      <dgm:t>
        <a:bodyPr/>
        <a:lstStyle/>
        <a:p>
          <a:endParaRPr lang="en-US"/>
        </a:p>
      </dgm:t>
    </dgm:pt>
    <dgm:pt modelId="{1A28DCE4-EECF-4F10-90BB-D0841FB9EE01}">
      <dgm:prSet phldrT="[Text]" custT="1"/>
      <dgm:spPr/>
      <dgm:t>
        <a:bodyPr/>
        <a:lstStyle/>
        <a:p>
          <a:r>
            <a:rPr lang="en-US" sz="2200" dirty="0" smtClean="0"/>
            <a:t>Early LMS’s and course tools with e.g. discussion forums and wikis</a:t>
          </a:r>
          <a:endParaRPr lang="en-US" sz="2200" dirty="0"/>
        </a:p>
      </dgm:t>
    </dgm:pt>
    <dgm:pt modelId="{21D6A793-B044-4DC3-B1A8-2F4593C7B4EB}" type="parTrans" cxnId="{DDB0E9D6-A823-458C-99B4-4FE72392AD1D}">
      <dgm:prSet/>
      <dgm:spPr/>
      <dgm:t>
        <a:bodyPr/>
        <a:lstStyle/>
        <a:p>
          <a:endParaRPr lang="en-US"/>
        </a:p>
      </dgm:t>
    </dgm:pt>
    <dgm:pt modelId="{C6B3B669-E86C-4BD1-AAF5-C2F955CBBE91}" type="sibTrans" cxnId="{DDB0E9D6-A823-458C-99B4-4FE72392AD1D}">
      <dgm:prSet/>
      <dgm:spPr/>
      <dgm:t>
        <a:bodyPr/>
        <a:lstStyle/>
        <a:p>
          <a:endParaRPr lang="en-US"/>
        </a:p>
      </dgm:t>
    </dgm:pt>
    <dgm:pt modelId="{EA29ABD2-C7FF-417F-9501-F35939AC7730}">
      <dgm:prSet phldrT="[Text]" custT="1"/>
      <dgm:spPr/>
      <dgm:t>
        <a:bodyPr/>
        <a:lstStyle/>
        <a:p>
          <a:r>
            <a:rPr lang="en-US" sz="2200" dirty="0" smtClean="0"/>
            <a:t>Learning process and learner- centered tools and resources </a:t>
          </a:r>
          <a:endParaRPr lang="en-US" sz="2200" dirty="0"/>
        </a:p>
      </dgm:t>
    </dgm:pt>
    <dgm:pt modelId="{D3174ABA-7732-4B73-95FC-391949E4C127}" type="parTrans" cxnId="{F899AC13-7AC7-4ABF-AAF8-A38D4DB6099A}">
      <dgm:prSet/>
      <dgm:spPr/>
      <dgm:t>
        <a:bodyPr/>
        <a:lstStyle/>
        <a:p>
          <a:endParaRPr lang="en-US"/>
        </a:p>
      </dgm:t>
    </dgm:pt>
    <dgm:pt modelId="{706F6AA6-884B-4FE3-9234-579A1D3C6EB6}" type="sibTrans" cxnId="{F899AC13-7AC7-4ABF-AAF8-A38D4DB6099A}">
      <dgm:prSet/>
      <dgm:spPr/>
      <dgm:t>
        <a:bodyPr/>
        <a:lstStyle/>
        <a:p>
          <a:endParaRPr lang="en-US"/>
        </a:p>
      </dgm:t>
    </dgm:pt>
    <dgm:pt modelId="{CCE7C0AA-A231-49B9-B748-1E332D7D6E62}">
      <dgm:prSet custT="1"/>
      <dgm:spPr/>
      <dgm:t>
        <a:bodyPr/>
        <a:lstStyle/>
        <a:p>
          <a:r>
            <a:rPr lang="en-US" sz="2200" dirty="0" smtClean="0"/>
            <a:t>Rich open source tools and applications</a:t>
          </a:r>
        </a:p>
        <a:p>
          <a:r>
            <a:rPr lang="en-US" sz="2200" dirty="0" smtClean="0"/>
            <a:t>Use of social media services</a:t>
          </a:r>
        </a:p>
        <a:p>
          <a:r>
            <a:rPr lang="en-US" sz="2200" dirty="0" smtClean="0"/>
            <a:t>Creation and sharing of users' own materials</a:t>
          </a:r>
          <a:endParaRPr lang="en-US" sz="2200" dirty="0"/>
        </a:p>
      </dgm:t>
    </dgm:pt>
    <dgm:pt modelId="{4FBBAB50-A6EF-4536-AA9E-3932E2F6A6D6}" type="parTrans" cxnId="{1791EA94-BE3E-443A-BE47-027091F88A2E}">
      <dgm:prSet/>
      <dgm:spPr/>
      <dgm:t>
        <a:bodyPr/>
        <a:lstStyle/>
        <a:p>
          <a:endParaRPr lang="en-US"/>
        </a:p>
      </dgm:t>
    </dgm:pt>
    <dgm:pt modelId="{5AE33135-303A-426D-99D1-AB83E934AABB}" type="sibTrans" cxnId="{1791EA94-BE3E-443A-BE47-027091F88A2E}">
      <dgm:prSet/>
      <dgm:spPr/>
      <dgm:t>
        <a:bodyPr/>
        <a:lstStyle/>
        <a:p>
          <a:endParaRPr lang="en-US"/>
        </a:p>
      </dgm:t>
    </dgm:pt>
    <dgm:pt modelId="{C8F2F239-29AA-4165-B5A9-C03CF571D481}">
      <dgm:prSet custT="1"/>
      <dgm:spPr/>
      <dgm:t>
        <a:bodyPr/>
        <a:lstStyle/>
        <a:p>
          <a:r>
            <a:rPr lang="en-US" sz="2200" dirty="0" smtClean="0"/>
            <a:t>Versatile activities using e.g.</a:t>
          </a:r>
          <a:br>
            <a:rPr lang="en-US" sz="2200" dirty="0" smtClean="0"/>
          </a:br>
          <a:r>
            <a:rPr lang="en-US" sz="2200" dirty="0" smtClean="0"/>
            <a:t>Videos</a:t>
          </a:r>
          <a:br>
            <a:rPr lang="en-US" sz="2200" dirty="0" smtClean="0"/>
          </a:br>
          <a:r>
            <a:rPr lang="en-US" sz="2200" dirty="0" smtClean="0"/>
            <a:t>Gamification</a:t>
          </a:r>
          <a:br>
            <a:rPr lang="en-US" sz="2200" dirty="0" smtClean="0"/>
          </a:br>
          <a:r>
            <a:rPr lang="en-US" sz="2200" dirty="0" smtClean="0"/>
            <a:t>VR/AR</a:t>
          </a:r>
          <a:br>
            <a:rPr lang="en-US" sz="2200" dirty="0" smtClean="0"/>
          </a:br>
          <a:r>
            <a:rPr lang="en-US" sz="2200" dirty="0" smtClean="0"/>
            <a:t>Learning Analytics &amp; AI</a:t>
          </a:r>
          <a:br>
            <a:rPr lang="en-US" sz="2200" dirty="0" smtClean="0"/>
          </a:br>
          <a:r>
            <a:rPr lang="en-US" sz="2200" dirty="0" smtClean="0"/>
            <a:t>Mobile Learning</a:t>
          </a:r>
          <a:br>
            <a:rPr lang="en-US" sz="2200" dirty="0" smtClean="0"/>
          </a:br>
          <a:r>
            <a:rPr lang="en-US" sz="2200" dirty="0" smtClean="0"/>
            <a:t>Micro Learning</a:t>
          </a:r>
          <a:br>
            <a:rPr lang="en-US" sz="2200" dirty="0" smtClean="0"/>
          </a:br>
          <a:r>
            <a:rPr lang="en-US" sz="2200" dirty="0" smtClean="0"/>
            <a:t>STEAM and Maker Culture</a:t>
          </a:r>
          <a:br>
            <a:rPr lang="en-US" sz="2200" dirty="0" smtClean="0"/>
          </a:br>
          <a:r>
            <a:rPr lang="en-US" sz="2200" dirty="0" smtClean="0"/>
            <a:t>…etc.</a:t>
          </a:r>
          <a:br>
            <a:rPr lang="en-US" sz="2200" dirty="0" smtClean="0"/>
          </a:br>
          <a:endParaRPr lang="en-US" sz="2200" dirty="0"/>
        </a:p>
      </dgm:t>
    </dgm:pt>
    <dgm:pt modelId="{38C39D9D-4381-49E8-B993-6EA0FE9CBEEB}" type="parTrans" cxnId="{95491484-720A-40D3-B4E9-4BD193CC88AF}">
      <dgm:prSet/>
      <dgm:spPr/>
      <dgm:t>
        <a:bodyPr/>
        <a:lstStyle/>
        <a:p>
          <a:endParaRPr lang="en-US"/>
        </a:p>
      </dgm:t>
    </dgm:pt>
    <dgm:pt modelId="{E206D59E-2A36-4277-8455-713E1843C7B3}" type="sibTrans" cxnId="{95491484-720A-40D3-B4E9-4BD193CC88AF}">
      <dgm:prSet/>
      <dgm:spPr/>
      <dgm:t>
        <a:bodyPr/>
        <a:lstStyle/>
        <a:p>
          <a:endParaRPr lang="en-US"/>
        </a:p>
      </dgm:t>
    </dgm:pt>
    <dgm:pt modelId="{5C286D8E-1AD0-466E-B6B9-748997588CAB}" type="pres">
      <dgm:prSet presAssocID="{6CE62AA7-F12F-43F9-B5BC-1774DBDFAC9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0F618C5-DD6F-4FB2-A6EB-0B08708AD672}" type="pres">
      <dgm:prSet presAssocID="{DDA81B5F-0420-4B84-8411-2B0CEA64CCED}" presName="composite" presStyleCnt="0"/>
      <dgm:spPr/>
    </dgm:pt>
    <dgm:pt modelId="{3E30E3AA-5DC4-4878-B2C4-0B318242BDC7}" type="pres">
      <dgm:prSet presAssocID="{DDA81B5F-0420-4B84-8411-2B0CEA64CCED}" presName="LShape" presStyleLbl="alignNode1" presStyleIdx="0" presStyleCnt="9"/>
      <dgm:spPr/>
    </dgm:pt>
    <dgm:pt modelId="{21C4EA45-B479-4B4A-80A1-63559EDDB65F}" type="pres">
      <dgm:prSet presAssocID="{DDA81B5F-0420-4B84-8411-2B0CEA64CCED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199CA-761B-4505-873C-529475E81A48}" type="pres">
      <dgm:prSet presAssocID="{DDA81B5F-0420-4B84-8411-2B0CEA64CCED}" presName="Triangle" presStyleLbl="alignNode1" presStyleIdx="1" presStyleCnt="9"/>
      <dgm:spPr/>
    </dgm:pt>
    <dgm:pt modelId="{1F1306C2-8F17-42A3-B5A0-8D792CBA0998}" type="pres">
      <dgm:prSet presAssocID="{91613B9F-FA7E-42C7-B2A6-17BFE5B883CF}" presName="sibTrans" presStyleCnt="0"/>
      <dgm:spPr/>
    </dgm:pt>
    <dgm:pt modelId="{08111EFD-6030-4CAE-A781-C3A785BB7A4F}" type="pres">
      <dgm:prSet presAssocID="{91613B9F-FA7E-42C7-B2A6-17BFE5B883CF}" presName="space" presStyleCnt="0"/>
      <dgm:spPr/>
    </dgm:pt>
    <dgm:pt modelId="{1CC08E4C-6AC3-4BBB-B556-C35B92AB50D0}" type="pres">
      <dgm:prSet presAssocID="{1A28DCE4-EECF-4F10-90BB-D0841FB9EE01}" presName="composite" presStyleCnt="0"/>
      <dgm:spPr/>
    </dgm:pt>
    <dgm:pt modelId="{34A0A53A-DF42-4656-BA6B-5C9609DCA0CA}" type="pres">
      <dgm:prSet presAssocID="{1A28DCE4-EECF-4F10-90BB-D0841FB9EE01}" presName="LShape" presStyleLbl="alignNode1" presStyleIdx="2" presStyleCnt="9"/>
      <dgm:spPr/>
    </dgm:pt>
    <dgm:pt modelId="{32450C49-BEF4-438C-8AD3-5F080683E675}" type="pres">
      <dgm:prSet presAssocID="{1A28DCE4-EECF-4F10-90BB-D0841FB9EE01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56015-D514-4174-B41E-C73EA24B94BD}" type="pres">
      <dgm:prSet presAssocID="{1A28DCE4-EECF-4F10-90BB-D0841FB9EE01}" presName="Triangle" presStyleLbl="alignNode1" presStyleIdx="3" presStyleCnt="9"/>
      <dgm:spPr/>
    </dgm:pt>
    <dgm:pt modelId="{29937E5B-F151-473F-AEAC-0D0718BF3544}" type="pres">
      <dgm:prSet presAssocID="{C6B3B669-E86C-4BD1-AAF5-C2F955CBBE91}" presName="sibTrans" presStyleCnt="0"/>
      <dgm:spPr/>
    </dgm:pt>
    <dgm:pt modelId="{0AE12C65-0281-4D9E-80D5-4FD6C2DC99C8}" type="pres">
      <dgm:prSet presAssocID="{C6B3B669-E86C-4BD1-AAF5-C2F955CBBE91}" presName="space" presStyleCnt="0"/>
      <dgm:spPr/>
    </dgm:pt>
    <dgm:pt modelId="{B477C38E-8CE9-4437-AEBB-99115B05B0E1}" type="pres">
      <dgm:prSet presAssocID="{EA29ABD2-C7FF-417F-9501-F35939AC7730}" presName="composite" presStyleCnt="0"/>
      <dgm:spPr/>
    </dgm:pt>
    <dgm:pt modelId="{308575E7-6EF8-4777-A181-BDC1171C44F6}" type="pres">
      <dgm:prSet presAssocID="{EA29ABD2-C7FF-417F-9501-F35939AC7730}" presName="LShape" presStyleLbl="alignNode1" presStyleIdx="4" presStyleCnt="9"/>
      <dgm:spPr/>
    </dgm:pt>
    <dgm:pt modelId="{98A301DD-38F8-4F79-AE2C-CDBCBA15CB00}" type="pres">
      <dgm:prSet presAssocID="{EA29ABD2-C7FF-417F-9501-F35939AC7730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6F73E-E333-4367-B925-E31B4456250C}" type="pres">
      <dgm:prSet presAssocID="{EA29ABD2-C7FF-417F-9501-F35939AC7730}" presName="Triangle" presStyleLbl="alignNode1" presStyleIdx="5" presStyleCnt="9"/>
      <dgm:spPr/>
    </dgm:pt>
    <dgm:pt modelId="{C5A08417-0C08-4ACD-8429-AA0CF3C8579D}" type="pres">
      <dgm:prSet presAssocID="{706F6AA6-884B-4FE3-9234-579A1D3C6EB6}" presName="sibTrans" presStyleCnt="0"/>
      <dgm:spPr/>
    </dgm:pt>
    <dgm:pt modelId="{5C42F471-3A0E-42FD-A667-51C0B39060C3}" type="pres">
      <dgm:prSet presAssocID="{706F6AA6-884B-4FE3-9234-579A1D3C6EB6}" presName="space" presStyleCnt="0"/>
      <dgm:spPr/>
    </dgm:pt>
    <dgm:pt modelId="{D12FD942-430A-4F7D-B0CC-CB2A3D9613BE}" type="pres">
      <dgm:prSet presAssocID="{CCE7C0AA-A231-49B9-B748-1E332D7D6E62}" presName="composite" presStyleCnt="0"/>
      <dgm:spPr/>
    </dgm:pt>
    <dgm:pt modelId="{9FA5E192-0DE6-4CFC-9794-D31E6EB7FD4A}" type="pres">
      <dgm:prSet presAssocID="{CCE7C0AA-A231-49B9-B748-1E332D7D6E62}" presName="LShape" presStyleLbl="alignNode1" presStyleIdx="6" presStyleCnt="9"/>
      <dgm:spPr/>
    </dgm:pt>
    <dgm:pt modelId="{325B88EC-11CB-470B-9EE0-5DEC0A31DB91}" type="pres">
      <dgm:prSet presAssocID="{CCE7C0AA-A231-49B9-B748-1E332D7D6E62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CD653-E334-4881-AD58-80BCBDB15432}" type="pres">
      <dgm:prSet presAssocID="{CCE7C0AA-A231-49B9-B748-1E332D7D6E62}" presName="Triangle" presStyleLbl="alignNode1" presStyleIdx="7" presStyleCnt="9"/>
      <dgm:spPr/>
    </dgm:pt>
    <dgm:pt modelId="{94A80D43-FAF8-4F00-B99D-13B512F07AB3}" type="pres">
      <dgm:prSet presAssocID="{5AE33135-303A-426D-99D1-AB83E934AABB}" presName="sibTrans" presStyleCnt="0"/>
      <dgm:spPr/>
    </dgm:pt>
    <dgm:pt modelId="{C560F3D9-0A2F-4F22-B687-DA87A39C08E9}" type="pres">
      <dgm:prSet presAssocID="{5AE33135-303A-426D-99D1-AB83E934AABB}" presName="space" presStyleCnt="0"/>
      <dgm:spPr/>
    </dgm:pt>
    <dgm:pt modelId="{ABE163FC-A0CC-4F06-86B5-03FE2CF3051A}" type="pres">
      <dgm:prSet presAssocID="{C8F2F239-29AA-4165-B5A9-C03CF571D481}" presName="composite" presStyleCnt="0"/>
      <dgm:spPr/>
    </dgm:pt>
    <dgm:pt modelId="{BF5E451E-CA00-4188-81D5-1249654638EE}" type="pres">
      <dgm:prSet presAssocID="{C8F2F239-29AA-4165-B5A9-C03CF571D481}" presName="LShape" presStyleLbl="alignNode1" presStyleIdx="8" presStyleCnt="9"/>
      <dgm:spPr/>
    </dgm:pt>
    <dgm:pt modelId="{29440095-06CA-42A3-8518-BD08AACCD0B5}" type="pres">
      <dgm:prSet presAssocID="{C8F2F239-29AA-4165-B5A9-C03CF571D481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491484-720A-40D3-B4E9-4BD193CC88AF}" srcId="{6CE62AA7-F12F-43F9-B5BC-1774DBDFAC97}" destId="{C8F2F239-29AA-4165-B5A9-C03CF571D481}" srcOrd="4" destOrd="0" parTransId="{38C39D9D-4381-49E8-B993-6EA0FE9CBEEB}" sibTransId="{E206D59E-2A36-4277-8455-713E1843C7B3}"/>
    <dgm:cxn modelId="{B2BC689F-437C-472A-A034-5EB573510DD2}" type="presOf" srcId="{1A28DCE4-EECF-4F10-90BB-D0841FB9EE01}" destId="{32450C49-BEF4-438C-8AD3-5F080683E675}" srcOrd="0" destOrd="0" presId="urn:microsoft.com/office/officeart/2009/3/layout/StepUpProcess"/>
    <dgm:cxn modelId="{73228346-9D44-4094-998D-1A10EF0E2D20}" type="presOf" srcId="{6CE62AA7-F12F-43F9-B5BC-1774DBDFAC97}" destId="{5C286D8E-1AD0-466E-B6B9-748997588CAB}" srcOrd="0" destOrd="0" presId="urn:microsoft.com/office/officeart/2009/3/layout/StepUpProcess"/>
    <dgm:cxn modelId="{DDB0E9D6-A823-458C-99B4-4FE72392AD1D}" srcId="{6CE62AA7-F12F-43F9-B5BC-1774DBDFAC97}" destId="{1A28DCE4-EECF-4F10-90BB-D0841FB9EE01}" srcOrd="1" destOrd="0" parTransId="{21D6A793-B044-4DC3-B1A8-2F4593C7B4EB}" sibTransId="{C6B3B669-E86C-4BD1-AAF5-C2F955CBBE91}"/>
    <dgm:cxn modelId="{45B041AA-9977-4D2D-A08A-AEE4C317C3CE}" type="presOf" srcId="{C8F2F239-29AA-4165-B5A9-C03CF571D481}" destId="{29440095-06CA-42A3-8518-BD08AACCD0B5}" srcOrd="0" destOrd="0" presId="urn:microsoft.com/office/officeart/2009/3/layout/StepUpProcess"/>
    <dgm:cxn modelId="{D19570F7-FB35-4412-8F4A-48F3DEE28408}" type="presOf" srcId="{CCE7C0AA-A231-49B9-B748-1E332D7D6E62}" destId="{325B88EC-11CB-470B-9EE0-5DEC0A31DB91}" srcOrd="0" destOrd="0" presId="urn:microsoft.com/office/officeart/2009/3/layout/StepUpProcess"/>
    <dgm:cxn modelId="{F899AC13-7AC7-4ABF-AAF8-A38D4DB6099A}" srcId="{6CE62AA7-F12F-43F9-B5BC-1774DBDFAC97}" destId="{EA29ABD2-C7FF-417F-9501-F35939AC7730}" srcOrd="2" destOrd="0" parTransId="{D3174ABA-7732-4B73-95FC-391949E4C127}" sibTransId="{706F6AA6-884B-4FE3-9234-579A1D3C6EB6}"/>
    <dgm:cxn modelId="{00999490-DA3C-458E-A3D5-1EE1169AFD83}" srcId="{6CE62AA7-F12F-43F9-B5BC-1774DBDFAC97}" destId="{DDA81B5F-0420-4B84-8411-2B0CEA64CCED}" srcOrd="0" destOrd="0" parTransId="{B90AAD7E-9AEE-4225-BB84-05D36B1D6BFB}" sibTransId="{91613B9F-FA7E-42C7-B2A6-17BFE5B883CF}"/>
    <dgm:cxn modelId="{1791EA94-BE3E-443A-BE47-027091F88A2E}" srcId="{6CE62AA7-F12F-43F9-B5BC-1774DBDFAC97}" destId="{CCE7C0AA-A231-49B9-B748-1E332D7D6E62}" srcOrd="3" destOrd="0" parTransId="{4FBBAB50-A6EF-4536-AA9E-3932E2F6A6D6}" sibTransId="{5AE33135-303A-426D-99D1-AB83E934AABB}"/>
    <dgm:cxn modelId="{008F7429-AB69-4531-8843-719EC3166015}" type="presOf" srcId="{EA29ABD2-C7FF-417F-9501-F35939AC7730}" destId="{98A301DD-38F8-4F79-AE2C-CDBCBA15CB00}" srcOrd="0" destOrd="0" presId="urn:microsoft.com/office/officeart/2009/3/layout/StepUpProcess"/>
    <dgm:cxn modelId="{686B1FFA-9153-4F19-A2A1-231DE2AA8EBD}" type="presOf" srcId="{DDA81B5F-0420-4B84-8411-2B0CEA64CCED}" destId="{21C4EA45-B479-4B4A-80A1-63559EDDB65F}" srcOrd="0" destOrd="0" presId="urn:microsoft.com/office/officeart/2009/3/layout/StepUpProcess"/>
    <dgm:cxn modelId="{5FF86590-3C7A-4C93-BD31-9F096B4F9F28}" type="presParOf" srcId="{5C286D8E-1AD0-466E-B6B9-748997588CAB}" destId="{B0F618C5-DD6F-4FB2-A6EB-0B08708AD672}" srcOrd="0" destOrd="0" presId="urn:microsoft.com/office/officeart/2009/3/layout/StepUpProcess"/>
    <dgm:cxn modelId="{57872CC0-49C9-40A2-9922-DFF03E859868}" type="presParOf" srcId="{B0F618C5-DD6F-4FB2-A6EB-0B08708AD672}" destId="{3E30E3AA-5DC4-4878-B2C4-0B318242BDC7}" srcOrd="0" destOrd="0" presId="urn:microsoft.com/office/officeart/2009/3/layout/StepUpProcess"/>
    <dgm:cxn modelId="{A3A3285C-A054-452A-9759-5F14A02CD09E}" type="presParOf" srcId="{B0F618C5-DD6F-4FB2-A6EB-0B08708AD672}" destId="{21C4EA45-B479-4B4A-80A1-63559EDDB65F}" srcOrd="1" destOrd="0" presId="urn:microsoft.com/office/officeart/2009/3/layout/StepUpProcess"/>
    <dgm:cxn modelId="{FB32D30D-A599-4938-89D7-AE07C4233B8E}" type="presParOf" srcId="{B0F618C5-DD6F-4FB2-A6EB-0B08708AD672}" destId="{506199CA-761B-4505-873C-529475E81A48}" srcOrd="2" destOrd="0" presId="urn:microsoft.com/office/officeart/2009/3/layout/StepUpProcess"/>
    <dgm:cxn modelId="{565FBC7C-AF91-47D9-8977-C0E2887D8A7A}" type="presParOf" srcId="{5C286D8E-1AD0-466E-B6B9-748997588CAB}" destId="{1F1306C2-8F17-42A3-B5A0-8D792CBA0998}" srcOrd="1" destOrd="0" presId="urn:microsoft.com/office/officeart/2009/3/layout/StepUpProcess"/>
    <dgm:cxn modelId="{02E16D67-4626-4F0E-9557-2B54D172B343}" type="presParOf" srcId="{1F1306C2-8F17-42A3-B5A0-8D792CBA0998}" destId="{08111EFD-6030-4CAE-A781-C3A785BB7A4F}" srcOrd="0" destOrd="0" presId="urn:microsoft.com/office/officeart/2009/3/layout/StepUpProcess"/>
    <dgm:cxn modelId="{62F0E5FB-2617-4BA6-A85C-84479817B507}" type="presParOf" srcId="{5C286D8E-1AD0-466E-B6B9-748997588CAB}" destId="{1CC08E4C-6AC3-4BBB-B556-C35B92AB50D0}" srcOrd="2" destOrd="0" presId="urn:microsoft.com/office/officeart/2009/3/layout/StepUpProcess"/>
    <dgm:cxn modelId="{125C6470-D201-4BBC-BD5C-FC9A2C65AD16}" type="presParOf" srcId="{1CC08E4C-6AC3-4BBB-B556-C35B92AB50D0}" destId="{34A0A53A-DF42-4656-BA6B-5C9609DCA0CA}" srcOrd="0" destOrd="0" presId="urn:microsoft.com/office/officeart/2009/3/layout/StepUpProcess"/>
    <dgm:cxn modelId="{73FD344D-9785-4CBB-A006-EC1367C0B9E0}" type="presParOf" srcId="{1CC08E4C-6AC3-4BBB-B556-C35B92AB50D0}" destId="{32450C49-BEF4-438C-8AD3-5F080683E675}" srcOrd="1" destOrd="0" presId="urn:microsoft.com/office/officeart/2009/3/layout/StepUpProcess"/>
    <dgm:cxn modelId="{08F4167F-10D2-42F3-84D7-947BACFDFE8D}" type="presParOf" srcId="{1CC08E4C-6AC3-4BBB-B556-C35B92AB50D0}" destId="{D5B56015-D514-4174-B41E-C73EA24B94BD}" srcOrd="2" destOrd="0" presId="urn:microsoft.com/office/officeart/2009/3/layout/StepUpProcess"/>
    <dgm:cxn modelId="{6D9B142B-32D2-4F20-9388-CA45A7FCE01D}" type="presParOf" srcId="{5C286D8E-1AD0-466E-B6B9-748997588CAB}" destId="{29937E5B-F151-473F-AEAC-0D0718BF3544}" srcOrd="3" destOrd="0" presId="urn:microsoft.com/office/officeart/2009/3/layout/StepUpProcess"/>
    <dgm:cxn modelId="{18BE8939-3167-47BA-A588-B8A053B042A5}" type="presParOf" srcId="{29937E5B-F151-473F-AEAC-0D0718BF3544}" destId="{0AE12C65-0281-4D9E-80D5-4FD6C2DC99C8}" srcOrd="0" destOrd="0" presId="urn:microsoft.com/office/officeart/2009/3/layout/StepUpProcess"/>
    <dgm:cxn modelId="{BE3EAE90-C8FA-4904-8123-3099C16FA38A}" type="presParOf" srcId="{5C286D8E-1AD0-466E-B6B9-748997588CAB}" destId="{B477C38E-8CE9-4437-AEBB-99115B05B0E1}" srcOrd="4" destOrd="0" presId="urn:microsoft.com/office/officeart/2009/3/layout/StepUpProcess"/>
    <dgm:cxn modelId="{9E83D328-0460-47E4-9170-71EFE61C395E}" type="presParOf" srcId="{B477C38E-8CE9-4437-AEBB-99115B05B0E1}" destId="{308575E7-6EF8-4777-A181-BDC1171C44F6}" srcOrd="0" destOrd="0" presId="urn:microsoft.com/office/officeart/2009/3/layout/StepUpProcess"/>
    <dgm:cxn modelId="{255BCFA2-6F1A-4B6B-B91B-D7CC6B96BD44}" type="presParOf" srcId="{B477C38E-8CE9-4437-AEBB-99115B05B0E1}" destId="{98A301DD-38F8-4F79-AE2C-CDBCBA15CB00}" srcOrd="1" destOrd="0" presId="urn:microsoft.com/office/officeart/2009/3/layout/StepUpProcess"/>
    <dgm:cxn modelId="{6B57F42B-B46D-47EB-A1BE-494E2E4DB0A7}" type="presParOf" srcId="{B477C38E-8CE9-4437-AEBB-99115B05B0E1}" destId="{EC96F73E-E333-4367-B925-E31B4456250C}" srcOrd="2" destOrd="0" presId="urn:microsoft.com/office/officeart/2009/3/layout/StepUpProcess"/>
    <dgm:cxn modelId="{576D3F77-2D75-4E43-BB6F-A3E6E03210D8}" type="presParOf" srcId="{5C286D8E-1AD0-466E-B6B9-748997588CAB}" destId="{C5A08417-0C08-4ACD-8429-AA0CF3C8579D}" srcOrd="5" destOrd="0" presId="urn:microsoft.com/office/officeart/2009/3/layout/StepUpProcess"/>
    <dgm:cxn modelId="{C105CB25-6139-4A12-81D8-9075CF71328D}" type="presParOf" srcId="{C5A08417-0C08-4ACD-8429-AA0CF3C8579D}" destId="{5C42F471-3A0E-42FD-A667-51C0B39060C3}" srcOrd="0" destOrd="0" presId="urn:microsoft.com/office/officeart/2009/3/layout/StepUpProcess"/>
    <dgm:cxn modelId="{D75D21B7-D9E9-46B9-BF5C-84AF28D0D49C}" type="presParOf" srcId="{5C286D8E-1AD0-466E-B6B9-748997588CAB}" destId="{D12FD942-430A-4F7D-B0CC-CB2A3D9613BE}" srcOrd="6" destOrd="0" presId="urn:microsoft.com/office/officeart/2009/3/layout/StepUpProcess"/>
    <dgm:cxn modelId="{ACEF96A3-882F-4448-B0C0-81B642C9F91D}" type="presParOf" srcId="{D12FD942-430A-4F7D-B0CC-CB2A3D9613BE}" destId="{9FA5E192-0DE6-4CFC-9794-D31E6EB7FD4A}" srcOrd="0" destOrd="0" presId="urn:microsoft.com/office/officeart/2009/3/layout/StepUpProcess"/>
    <dgm:cxn modelId="{777E088E-FAEF-46B9-A8FF-9DAC3F1CC337}" type="presParOf" srcId="{D12FD942-430A-4F7D-B0CC-CB2A3D9613BE}" destId="{325B88EC-11CB-470B-9EE0-5DEC0A31DB91}" srcOrd="1" destOrd="0" presId="urn:microsoft.com/office/officeart/2009/3/layout/StepUpProcess"/>
    <dgm:cxn modelId="{AFAF4DEF-826F-4CA2-BFEC-49364AC7CEA2}" type="presParOf" srcId="{D12FD942-430A-4F7D-B0CC-CB2A3D9613BE}" destId="{E9CCD653-E334-4881-AD58-80BCBDB15432}" srcOrd="2" destOrd="0" presId="urn:microsoft.com/office/officeart/2009/3/layout/StepUpProcess"/>
    <dgm:cxn modelId="{5403C5E3-58C2-4848-8915-440CC90A69FB}" type="presParOf" srcId="{5C286D8E-1AD0-466E-B6B9-748997588CAB}" destId="{94A80D43-FAF8-4F00-B99D-13B512F07AB3}" srcOrd="7" destOrd="0" presId="urn:microsoft.com/office/officeart/2009/3/layout/StepUpProcess"/>
    <dgm:cxn modelId="{C39D7C87-7BE7-41BC-B64E-257C17ADEE98}" type="presParOf" srcId="{94A80D43-FAF8-4F00-B99D-13B512F07AB3}" destId="{C560F3D9-0A2F-4F22-B687-DA87A39C08E9}" srcOrd="0" destOrd="0" presId="urn:microsoft.com/office/officeart/2009/3/layout/StepUpProcess"/>
    <dgm:cxn modelId="{E3371248-E2EC-4645-8F02-6AD71D1A9A52}" type="presParOf" srcId="{5C286D8E-1AD0-466E-B6B9-748997588CAB}" destId="{ABE163FC-A0CC-4F06-86B5-03FE2CF3051A}" srcOrd="8" destOrd="0" presId="urn:microsoft.com/office/officeart/2009/3/layout/StepUpProcess"/>
    <dgm:cxn modelId="{386B16C8-93E6-4DE8-8393-8604133B8796}" type="presParOf" srcId="{ABE163FC-A0CC-4F06-86B5-03FE2CF3051A}" destId="{BF5E451E-CA00-4188-81D5-1249654638EE}" srcOrd="0" destOrd="0" presId="urn:microsoft.com/office/officeart/2009/3/layout/StepUpProcess"/>
    <dgm:cxn modelId="{4E7BAF11-2551-4D81-9902-9BF9EC58B178}" type="presParOf" srcId="{ABE163FC-A0CC-4F06-86B5-03FE2CF3051A}" destId="{29440095-06CA-42A3-8518-BD08AACCD0B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C13A4-331F-43EB-B341-1609D91EA9FF}">
      <dsp:nvSpPr>
        <dsp:cNvPr id="0" name=""/>
        <dsp:cNvSpPr/>
      </dsp:nvSpPr>
      <dsp:spPr>
        <a:xfrm>
          <a:off x="1543468" y="-4977"/>
          <a:ext cx="6116467" cy="6116467"/>
        </a:xfrm>
        <a:prstGeom prst="circularArrow">
          <a:avLst>
            <a:gd name="adj1" fmla="val 5274"/>
            <a:gd name="adj2" fmla="val 312630"/>
            <a:gd name="adj3" fmla="val 14216084"/>
            <a:gd name="adj4" fmla="val 17134072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C0B2B-81F1-428F-ADD8-D9E804B8743A}">
      <dsp:nvSpPr>
        <dsp:cNvPr id="0" name=""/>
        <dsp:cNvSpPr/>
      </dsp:nvSpPr>
      <dsp:spPr>
        <a:xfrm>
          <a:off x="3431054" y="-467360"/>
          <a:ext cx="2341295" cy="2109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Font typeface="StarSymbol"/>
            <a:buNone/>
          </a:pPr>
          <a:r>
            <a:rPr lang="en-US" sz="2000" b="1" kern="1200" noProof="0" dirty="0" smtClean="0"/>
            <a:t>1) Defining the target group, objectives, and learning contents</a:t>
          </a:r>
        </a:p>
      </dsp:txBody>
      <dsp:txXfrm>
        <a:off x="3534050" y="-364364"/>
        <a:ext cx="2135303" cy="1903901"/>
      </dsp:txXfrm>
    </dsp:sp>
    <dsp:sp modelId="{01DABDDE-6B5A-437B-9AEE-A8206A2C885D}">
      <dsp:nvSpPr>
        <dsp:cNvPr id="0" name=""/>
        <dsp:cNvSpPr/>
      </dsp:nvSpPr>
      <dsp:spPr>
        <a:xfrm>
          <a:off x="6087932" y="831542"/>
          <a:ext cx="2341295" cy="2109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Font typeface="StarSymbol"/>
          </a:pPr>
          <a:r>
            <a:rPr lang="en-US" sz="2000" b="1" kern="1200" noProof="0" dirty="0" smtClean="0"/>
            <a:t>2) </a:t>
          </a:r>
          <a:r>
            <a:rPr lang="en-US" sz="2000" b="1" kern="1200" dirty="0" smtClean="0"/>
            <a:t>Planning of the learning process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Font typeface="StarSymbol"/>
          </a:pPr>
          <a:r>
            <a:rPr lang="en-US" sz="2000" b="1" kern="1200" dirty="0" smtClean="0"/>
            <a:t>Providing a brief verbal course description</a:t>
          </a:r>
          <a:endParaRPr lang="en-US" sz="2000" b="1" kern="1200" noProof="0" dirty="0" smtClean="0"/>
        </a:p>
      </dsp:txBody>
      <dsp:txXfrm>
        <a:off x="6190928" y="934538"/>
        <a:ext cx="2135303" cy="1903901"/>
      </dsp:txXfrm>
    </dsp:sp>
    <dsp:sp modelId="{A4546D64-F6A8-46BD-AAD6-AD9F3ABA090E}">
      <dsp:nvSpPr>
        <dsp:cNvPr id="0" name=""/>
        <dsp:cNvSpPr/>
      </dsp:nvSpPr>
      <dsp:spPr>
        <a:xfrm>
          <a:off x="6358891" y="3288490"/>
          <a:ext cx="2341295" cy="2109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3. Planning of the course’s pedagogical learning model, methods and periodization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Font typeface="StarSymbol"/>
          </a:pPr>
          <a:endParaRPr lang="en-US" sz="1700" kern="1200" noProof="0" dirty="0" smtClean="0"/>
        </a:p>
      </dsp:txBody>
      <dsp:txXfrm>
        <a:off x="6461887" y="3391486"/>
        <a:ext cx="2135303" cy="1903901"/>
      </dsp:txXfrm>
    </dsp:sp>
    <dsp:sp modelId="{1C7124FF-1848-42B6-8067-D29F04856F5D}">
      <dsp:nvSpPr>
        <dsp:cNvPr id="0" name=""/>
        <dsp:cNvSpPr/>
      </dsp:nvSpPr>
      <dsp:spPr>
        <a:xfrm>
          <a:off x="3227860" y="4104631"/>
          <a:ext cx="2341295" cy="2109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Font typeface="StarSymbol"/>
          </a:pPr>
          <a:r>
            <a:rPr lang="en-US" sz="2000" b="1" kern="1200" noProof="0" dirty="0" smtClean="0"/>
            <a:t>4. Planning of  students’ activation (learning assignments and tasks)</a:t>
          </a:r>
          <a:endParaRPr lang="en-US" sz="2000" kern="1200" noProof="0" dirty="0" smtClean="0"/>
        </a:p>
      </dsp:txBody>
      <dsp:txXfrm>
        <a:off x="3330856" y="4207627"/>
        <a:ext cx="2135303" cy="1903901"/>
      </dsp:txXfrm>
    </dsp:sp>
    <dsp:sp modelId="{0FA44C40-B7C1-4B5F-969B-D821F9D422AF}">
      <dsp:nvSpPr>
        <dsp:cNvPr id="0" name=""/>
        <dsp:cNvSpPr/>
      </dsp:nvSpPr>
      <dsp:spPr>
        <a:xfrm>
          <a:off x="483159" y="3237700"/>
          <a:ext cx="2341295" cy="2109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5. Planning of students’ support, evaluation and feedback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Font typeface="StarSymbol"/>
          </a:pPr>
          <a:endParaRPr lang="en-US" sz="1500" kern="1200" noProof="0" dirty="0" smtClean="0"/>
        </a:p>
      </dsp:txBody>
      <dsp:txXfrm>
        <a:off x="586155" y="3340696"/>
        <a:ext cx="2135303" cy="1903901"/>
      </dsp:txXfrm>
    </dsp:sp>
    <dsp:sp modelId="{337E2302-A0C3-49EC-AE7F-7ABFB966BA2E}">
      <dsp:nvSpPr>
        <dsp:cNvPr id="0" name=""/>
        <dsp:cNvSpPr/>
      </dsp:nvSpPr>
      <dsp:spPr>
        <a:xfrm>
          <a:off x="635568" y="841035"/>
          <a:ext cx="2341295" cy="2109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noProof="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/>
            <a:t>6. Planning of ´the course’s instructive materials (Instructions, study guide etc.)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Font typeface="StarSymbol"/>
          </a:pPr>
          <a:endParaRPr lang="en-US" sz="1500" kern="1200" noProof="0" dirty="0" smtClean="0"/>
        </a:p>
      </dsp:txBody>
      <dsp:txXfrm>
        <a:off x="738564" y="944031"/>
        <a:ext cx="2135303" cy="1903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0E3AA-5DC4-4878-B2C4-0B318242BDC7}">
      <dsp:nvSpPr>
        <dsp:cNvPr id="0" name=""/>
        <dsp:cNvSpPr/>
      </dsp:nvSpPr>
      <dsp:spPr>
        <a:xfrm rot="5400000">
          <a:off x="441107" y="2494634"/>
          <a:ext cx="1318487" cy="21939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4EA45-B479-4B4A-80A1-63559EDDB65F}">
      <dsp:nvSpPr>
        <dsp:cNvPr id="0" name=""/>
        <dsp:cNvSpPr/>
      </dsp:nvSpPr>
      <dsp:spPr>
        <a:xfrm>
          <a:off x="221019" y="3150148"/>
          <a:ext cx="1980695" cy="1736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Transferring materials online as such</a:t>
          </a:r>
          <a:endParaRPr lang="en-US" sz="2200" kern="1200" dirty="0"/>
        </a:p>
      </dsp:txBody>
      <dsp:txXfrm>
        <a:off x="221019" y="3150148"/>
        <a:ext cx="1980695" cy="1736195"/>
      </dsp:txXfrm>
    </dsp:sp>
    <dsp:sp modelId="{506199CA-761B-4505-873C-529475E81A48}">
      <dsp:nvSpPr>
        <dsp:cNvPr id="0" name=""/>
        <dsp:cNvSpPr/>
      </dsp:nvSpPr>
      <dsp:spPr>
        <a:xfrm>
          <a:off x="1827999" y="2333115"/>
          <a:ext cx="373716" cy="3737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0A53A-DF42-4656-BA6B-5C9609DCA0CA}">
      <dsp:nvSpPr>
        <dsp:cNvPr id="0" name=""/>
        <dsp:cNvSpPr/>
      </dsp:nvSpPr>
      <dsp:spPr>
        <a:xfrm rot="5400000">
          <a:off x="2865866" y="1894626"/>
          <a:ext cx="1318487" cy="21939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50C49-BEF4-438C-8AD3-5F080683E675}">
      <dsp:nvSpPr>
        <dsp:cNvPr id="0" name=""/>
        <dsp:cNvSpPr/>
      </dsp:nvSpPr>
      <dsp:spPr>
        <a:xfrm>
          <a:off x="2645778" y="2550139"/>
          <a:ext cx="1980695" cy="1736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Early LMS’s and course tools with e.g. discussion forums and wikis</a:t>
          </a:r>
          <a:endParaRPr lang="en-US" sz="2200" kern="1200" dirty="0"/>
        </a:p>
      </dsp:txBody>
      <dsp:txXfrm>
        <a:off x="2645778" y="2550139"/>
        <a:ext cx="1980695" cy="1736195"/>
      </dsp:txXfrm>
    </dsp:sp>
    <dsp:sp modelId="{D5B56015-D514-4174-B41E-C73EA24B94BD}">
      <dsp:nvSpPr>
        <dsp:cNvPr id="0" name=""/>
        <dsp:cNvSpPr/>
      </dsp:nvSpPr>
      <dsp:spPr>
        <a:xfrm>
          <a:off x="4252757" y="1733106"/>
          <a:ext cx="373716" cy="3737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575E7-6EF8-4777-A181-BDC1171C44F6}">
      <dsp:nvSpPr>
        <dsp:cNvPr id="0" name=""/>
        <dsp:cNvSpPr/>
      </dsp:nvSpPr>
      <dsp:spPr>
        <a:xfrm rot="5400000">
          <a:off x="5290624" y="1294617"/>
          <a:ext cx="1318487" cy="21939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301DD-38F8-4F79-AE2C-CDBCBA15CB00}">
      <dsp:nvSpPr>
        <dsp:cNvPr id="0" name=""/>
        <dsp:cNvSpPr/>
      </dsp:nvSpPr>
      <dsp:spPr>
        <a:xfrm>
          <a:off x="5070536" y="1950130"/>
          <a:ext cx="1980695" cy="1736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Learning process and learner- centered tools and resources </a:t>
          </a:r>
          <a:endParaRPr lang="en-US" sz="2200" kern="1200" dirty="0"/>
        </a:p>
      </dsp:txBody>
      <dsp:txXfrm>
        <a:off x="5070536" y="1950130"/>
        <a:ext cx="1980695" cy="1736195"/>
      </dsp:txXfrm>
    </dsp:sp>
    <dsp:sp modelId="{EC96F73E-E333-4367-B925-E31B4456250C}">
      <dsp:nvSpPr>
        <dsp:cNvPr id="0" name=""/>
        <dsp:cNvSpPr/>
      </dsp:nvSpPr>
      <dsp:spPr>
        <a:xfrm>
          <a:off x="6677516" y="1133097"/>
          <a:ext cx="373716" cy="3737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5E192-0DE6-4CFC-9794-D31E6EB7FD4A}">
      <dsp:nvSpPr>
        <dsp:cNvPr id="0" name=""/>
        <dsp:cNvSpPr/>
      </dsp:nvSpPr>
      <dsp:spPr>
        <a:xfrm rot="5400000">
          <a:off x="7715383" y="694608"/>
          <a:ext cx="1318487" cy="21939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B88EC-11CB-470B-9EE0-5DEC0A31DB91}">
      <dsp:nvSpPr>
        <dsp:cNvPr id="0" name=""/>
        <dsp:cNvSpPr/>
      </dsp:nvSpPr>
      <dsp:spPr>
        <a:xfrm>
          <a:off x="7495294" y="1350121"/>
          <a:ext cx="1980695" cy="1736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Rich open source tools and applications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Use of social media services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Creation and sharing of users' own materials</a:t>
          </a:r>
          <a:endParaRPr lang="en-US" sz="2200" kern="1200" dirty="0"/>
        </a:p>
      </dsp:txBody>
      <dsp:txXfrm>
        <a:off x="7495294" y="1350121"/>
        <a:ext cx="1980695" cy="1736195"/>
      </dsp:txXfrm>
    </dsp:sp>
    <dsp:sp modelId="{E9CCD653-E334-4881-AD58-80BCBDB15432}">
      <dsp:nvSpPr>
        <dsp:cNvPr id="0" name=""/>
        <dsp:cNvSpPr/>
      </dsp:nvSpPr>
      <dsp:spPr>
        <a:xfrm>
          <a:off x="9102274" y="533088"/>
          <a:ext cx="373716" cy="37371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E451E-CA00-4188-81D5-1249654638EE}">
      <dsp:nvSpPr>
        <dsp:cNvPr id="0" name=""/>
        <dsp:cNvSpPr/>
      </dsp:nvSpPr>
      <dsp:spPr>
        <a:xfrm rot="5400000">
          <a:off x="10140141" y="94599"/>
          <a:ext cx="1318487" cy="21939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40095-06CA-42A3-8518-BD08AACCD0B5}">
      <dsp:nvSpPr>
        <dsp:cNvPr id="0" name=""/>
        <dsp:cNvSpPr/>
      </dsp:nvSpPr>
      <dsp:spPr>
        <a:xfrm>
          <a:off x="9920053" y="750112"/>
          <a:ext cx="1980695" cy="1736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Versatile activities using e.g.</a:t>
          </a:r>
          <a:br>
            <a:rPr lang="en-US" sz="2200" kern="1200" dirty="0" smtClean="0"/>
          </a:br>
          <a:r>
            <a:rPr lang="en-US" sz="2200" kern="1200" dirty="0" smtClean="0"/>
            <a:t>Videos</a:t>
          </a:r>
          <a:br>
            <a:rPr lang="en-US" sz="2200" kern="1200" dirty="0" smtClean="0"/>
          </a:br>
          <a:r>
            <a:rPr lang="en-US" sz="2200" kern="1200" dirty="0" smtClean="0"/>
            <a:t>Gamification</a:t>
          </a:r>
          <a:br>
            <a:rPr lang="en-US" sz="2200" kern="1200" dirty="0" smtClean="0"/>
          </a:br>
          <a:r>
            <a:rPr lang="en-US" sz="2200" kern="1200" dirty="0" smtClean="0"/>
            <a:t>VR/AR</a:t>
          </a:r>
          <a:br>
            <a:rPr lang="en-US" sz="2200" kern="1200" dirty="0" smtClean="0"/>
          </a:br>
          <a:r>
            <a:rPr lang="en-US" sz="2200" kern="1200" dirty="0" smtClean="0"/>
            <a:t>Learning Analytics &amp; AI</a:t>
          </a:r>
          <a:br>
            <a:rPr lang="en-US" sz="2200" kern="1200" dirty="0" smtClean="0"/>
          </a:br>
          <a:r>
            <a:rPr lang="en-US" sz="2200" kern="1200" dirty="0" smtClean="0"/>
            <a:t>Mobile Learning</a:t>
          </a:r>
          <a:br>
            <a:rPr lang="en-US" sz="2200" kern="1200" dirty="0" smtClean="0"/>
          </a:br>
          <a:r>
            <a:rPr lang="en-US" sz="2200" kern="1200" dirty="0" smtClean="0"/>
            <a:t>Micro Learning</a:t>
          </a:r>
          <a:br>
            <a:rPr lang="en-US" sz="2200" kern="1200" dirty="0" smtClean="0"/>
          </a:br>
          <a:r>
            <a:rPr lang="en-US" sz="2200" kern="1200" dirty="0" smtClean="0"/>
            <a:t>STEAM and Maker Culture</a:t>
          </a:r>
          <a:br>
            <a:rPr lang="en-US" sz="2200" kern="1200" dirty="0" smtClean="0"/>
          </a:br>
          <a:r>
            <a:rPr lang="en-US" sz="2200" kern="1200" dirty="0" smtClean="0"/>
            <a:t>…etc.</a:t>
          </a:r>
          <a:br>
            <a:rPr lang="en-US" sz="2200" kern="1200" dirty="0" smtClean="0"/>
          </a:br>
          <a:endParaRPr lang="en-US" sz="2200" kern="1200" dirty="0"/>
        </a:p>
      </dsp:txBody>
      <dsp:txXfrm>
        <a:off x="9920053" y="750112"/>
        <a:ext cx="1980695" cy="1736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9T10:24:02.363"/>
    </inkml:context>
    <inkml:brush xml:id="br0">
      <inkml:brushProperty name="height" value="0.053" units="cm"/>
    </inkml:brush>
  </inkml:definitions>
  <inkml:trace contextRef="#ctx0" brushRef="#br0">1 1 4162 0 0,'0'0'1152'0'0,"0"0"-447"0"0,0 0 47 0 0,0 0-80 0 0,0 0-463 0 0,0 0-209 0 0,31 0 0 0 0,-31 0 0 0 0,0 0-257 0 0,0 0-1023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9T10:24:05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2289 0 0,'0'0'176'0'0,"0"0"-160"0"0,0 0 48 0 0,0 0-240 0 0,0 0-2017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76A37-8E8C-4EF8-BBE5-E531202D5B0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775E-312A-4B63-8F88-96256042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1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6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i-FI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11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38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="1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1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69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19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30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976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8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72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7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2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47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6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5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8775E-312A-4B63-8F88-962560420F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2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2">
            <a:extLst>
              <a:ext uri="{FF2B5EF4-FFF2-40B4-BE49-F238E27FC236}">
                <a16:creationId xmlns:a16="http://schemas.microsoft.com/office/drawing/2014/main" id="{B08D2941-A7E5-4C26-B320-579010B602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80852" cy="32803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i-FI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560" y="5191347"/>
            <a:ext cx="3190045" cy="118663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12.4.2022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 smtClean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122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bg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bg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6714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83344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678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3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5975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15873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86397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4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742374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9320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14740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062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55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499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must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Käsinkirjoitus 13">
                <a:extLst>
                  <a:ext uri="{FF2B5EF4-FFF2-40B4-BE49-F238E27FC236}">
                    <a16:creationId xmlns:a16="http://schemas.microsoft.com/office/drawing/2014/main" id="{CEC5EDC0-A0E0-4F47-928F-B20B8076E634}"/>
                  </a:ext>
                </a:extLst>
              </p14:cNvPr>
              <p14:cNvContentPartPr/>
              <p14:nvPr userDrawn="1"/>
            </p14:nvContentPartPr>
            <p14:xfrm>
              <a:off x="2731856" y="4694400"/>
              <a:ext cx="11520" cy="360"/>
            </p14:xfrm>
          </p:contentPart>
        </mc:Choice>
        <mc:Fallback xmlns="">
          <p:pic>
            <p:nvPicPr>
              <p:cNvPr id="14" name="Käsinkirjoitus 13">
                <a:extLst>
                  <a:ext uri="{FF2B5EF4-FFF2-40B4-BE49-F238E27FC236}">
                    <a16:creationId xmlns:a16="http://schemas.microsoft.com/office/drawing/2014/main" id="{CEC5EDC0-A0E0-4F47-928F-B20B8076E6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2496" y="4685040"/>
                <a:ext cx="3024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Käsinkirjoitus 14">
                <a:extLst>
                  <a:ext uri="{FF2B5EF4-FFF2-40B4-BE49-F238E27FC236}">
                    <a16:creationId xmlns:a16="http://schemas.microsoft.com/office/drawing/2014/main" id="{469EDAD8-DE64-4AA1-99EB-7E6A49453D5D}"/>
                  </a:ext>
                </a:extLst>
              </p14:cNvPr>
              <p14:cNvContentPartPr/>
              <p14:nvPr userDrawn="1"/>
            </p14:nvContentPartPr>
            <p14:xfrm>
              <a:off x="2642576" y="4739040"/>
              <a:ext cx="360" cy="360"/>
            </p14:xfrm>
          </p:contentPart>
        </mc:Choice>
        <mc:Fallback xmlns="">
          <p:pic>
            <p:nvPicPr>
              <p:cNvPr id="15" name="Käsinkirjoitus 14">
                <a:extLst>
                  <a:ext uri="{FF2B5EF4-FFF2-40B4-BE49-F238E27FC236}">
                    <a16:creationId xmlns:a16="http://schemas.microsoft.com/office/drawing/2014/main" id="{469EDAD8-DE64-4AA1-99EB-7E6A49453D5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33936" y="4730400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93622"/>
            <a:ext cx="3192434" cy="1182085"/>
          </a:xfrm>
          <a:prstGeom prst="rect">
            <a:avLst/>
          </a:prstGeom>
        </p:spPr>
      </p:pic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12.4.2022</a:t>
            </a:fld>
            <a:endParaRPr lang="fi-FI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0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 smtClean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4331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8216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5421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6000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09" y="2352016"/>
            <a:ext cx="5795784" cy="2153969"/>
          </a:xfrm>
          <a:prstGeom prst="rect">
            <a:avLst/>
          </a:prstGeom>
        </p:spPr>
      </p:pic>
      <p:sp>
        <p:nvSpPr>
          <p:cNvPr id="4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574" y="4831894"/>
            <a:ext cx="7480852" cy="505672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5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56654" y="5491071"/>
            <a:ext cx="7478692" cy="32767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7323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D6E2C-6707-4C60-A5AD-A65D79E8F5E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002028877"/>
      </p:ext>
    </p:extLst>
  </p:cSld>
  <p:clrMapOvr>
    <a:masterClrMapping/>
  </p:clrMapOvr>
  <p:transition spd="med" advTm="5000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 smtClean="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12.4.2022</a:t>
            </a:fld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93622"/>
            <a:ext cx="3192434" cy="1182085"/>
          </a:xfrm>
          <a:prstGeom prst="rect">
            <a:avLst/>
          </a:prstGeom>
        </p:spPr>
      </p:pic>
      <p:sp>
        <p:nvSpPr>
          <p:cNvPr id="11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494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12.4.2022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31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ja sisältö mus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12.4.2022</a:t>
            </a:fld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7747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12.4.2022</a:t>
            </a:fld>
            <a:endParaRPr lang="fi-FI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4932000" cy="4069849"/>
          </a:xfrm>
        </p:spPr>
        <p:txBody>
          <a:bodyPr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1057" y="1825625"/>
            <a:ext cx="4932000" cy="4069849"/>
          </a:xfrm>
        </p:spPr>
        <p:txBody>
          <a:bodyPr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20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026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12.4.2022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119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12.4.2022</a:t>
            </a:fld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175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800999-EDA5-4B6B-8344-7EB1B35B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200" y="1673225"/>
            <a:ext cx="4780800" cy="351155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endParaRPr lang="fi-FI" dirty="0"/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72000" y="1227388"/>
            <a:ext cx="4534256" cy="440322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64" y="2075205"/>
            <a:ext cx="1757071" cy="270758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12.4.2022</a:t>
            </a:fld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6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40BC-9B28-4ACE-B7B8-D3C83187B980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F644-756C-4530-A69F-A71AB7A98F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98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7" r:id="rId2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u="none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altoee.fi/aalto-leaders-insight/2014/mita-laatu-on-osaammeko-maaritella-sen" TargetMode="External"/><Relationship Id="rId3" Type="http://schemas.openxmlformats.org/officeDocument/2006/relationships/hyperlink" Target="https://library.educause.edu/-/media/files/library/2021/4/2021hrteachinglearning.pdf?la=en&amp;hash=C9DEC12398593F297CC634409DFF4B8C5A60B36E" TargetMode="External"/><Relationship Id="rId7" Type="http://schemas.openxmlformats.org/officeDocument/2006/relationships/hyperlink" Target="https://www.slideshare.net/hponka/teknologian-ja-somen-trendit-2021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blogs.helsinki.fi/digi-phil/2020/12/21/oppimisen-monitahoinen-laatu-kuinka-oppimisen-laatua-tulisi-arvioida/" TargetMode="External"/><Relationship Id="rId5" Type="http://schemas.openxmlformats.org/officeDocument/2006/relationships/hyperlink" Target="https://peda.net/jyu/okl/ko/ktkp010-biologia/eo" TargetMode="External"/><Relationship Id="rId4" Type="http://schemas.openxmlformats.org/officeDocument/2006/relationships/hyperlink" Target="https://okm.fi/documents/1410845/12021888/Korkeakoulutus+ja+tutkimus+2030-luvulle+VISION+TIEKARTTA_V2.pdf/43792c1e-602a-4776-c3f9-91dd66ba9574/Korkeakoulutus+ja+tutkimus+2030-luvulle+VISION+TIEKARTTA_V2.pdf?t=154892345500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heory, practices and insights on online learning and its development  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78692" cy="1152108"/>
          </a:xfrm>
        </p:spPr>
        <p:txBody>
          <a:bodyPr>
            <a:normAutofit/>
          </a:bodyPr>
          <a:lstStyle/>
          <a:p>
            <a:endParaRPr lang="fi-FI" sz="2000" dirty="0" smtClean="0"/>
          </a:p>
          <a:p>
            <a:r>
              <a:rPr lang="fi-FI" sz="2000" dirty="0" smtClean="0"/>
              <a:t>UNI-TEL </a:t>
            </a:r>
            <a:r>
              <a:rPr lang="en-US" sz="2000" dirty="0" smtClean="0"/>
              <a:t>Study Visit 13.4.2022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Heli Brander, University of Turku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to </a:t>
            </a:r>
            <a:r>
              <a:rPr lang="en-US" sz="4400" dirty="0" smtClean="0"/>
              <a:t>carry out high </a:t>
            </a:r>
            <a:r>
              <a:rPr lang="en-US" sz="4400" dirty="0"/>
              <a:t>quality and learner-centered </a:t>
            </a:r>
            <a:r>
              <a:rPr lang="en-US" sz="4400" dirty="0" smtClean="0"/>
              <a:t>e-learning in Higher Education?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348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3762" y="1791758"/>
            <a:ext cx="1800639" cy="12731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Process of course design</a:t>
            </a:r>
            <a:br>
              <a:rPr lang="en-US" b="1" dirty="0" smtClean="0"/>
            </a:br>
            <a:endParaRPr lang="en-US" b="1" dirty="0"/>
          </a:p>
        </p:txBody>
      </p:sp>
      <p:graphicFrame>
        <p:nvGraphicFramePr>
          <p:cNvPr id="4" name="Kaaviokuva 2"/>
          <p:cNvGraphicFramePr/>
          <p:nvPr>
            <p:extLst>
              <p:ext uri="{D42A27DB-BD31-4B8C-83A1-F6EECF244321}">
                <p14:modId xmlns:p14="http://schemas.microsoft.com/office/powerpoint/2010/main" val="833954688"/>
              </p:ext>
            </p:extLst>
          </p:nvPr>
        </p:nvGraphicFramePr>
        <p:xfrm>
          <a:off x="1938306" y="541866"/>
          <a:ext cx="9203405" cy="613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70758" y="5934670"/>
            <a:ext cx="3535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 smtClean="0"/>
              <a:t>(“Traditional” course design process of Brahea Centre at the University of Turku)</a:t>
            </a: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0481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8028" y="2096558"/>
            <a:ext cx="10145029" cy="406984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role of </a:t>
            </a:r>
            <a:r>
              <a:rPr lang="en-US" b="1" dirty="0" smtClean="0"/>
              <a:t>an online </a:t>
            </a:r>
            <a:r>
              <a:rPr lang="en-US" b="1" dirty="0"/>
              <a:t>teacher at the level of </a:t>
            </a:r>
            <a:r>
              <a:rPr lang="en-US" b="1" dirty="0" smtClean="0"/>
              <a:t>learning activities</a:t>
            </a:r>
            <a:br>
              <a:rPr lang="en-US" b="1" dirty="0" smtClean="0"/>
            </a:br>
            <a:endParaRPr lang="en-US" b="1" dirty="0"/>
          </a:p>
          <a:p>
            <a:r>
              <a:rPr lang="fi-FI" noProof="1" smtClean="0"/>
              <a:t>Planning</a:t>
            </a:r>
          </a:p>
          <a:p>
            <a:r>
              <a:rPr lang="fi-FI" noProof="1" smtClean="0"/>
              <a:t>Setting of the rules</a:t>
            </a:r>
          </a:p>
          <a:p>
            <a:r>
              <a:rPr lang="fi-FI" noProof="1" smtClean="0"/>
              <a:t>Providing instructions and evaluation criteria</a:t>
            </a:r>
          </a:p>
          <a:p>
            <a:r>
              <a:rPr lang="fi-FI" noProof="1" smtClean="0"/>
              <a:t>Providing support and feedback during the process</a:t>
            </a:r>
          </a:p>
          <a:p>
            <a:r>
              <a:rPr lang="fi-FI" noProof="1" smtClean="0"/>
              <a:t>Encouraging and supporting interaction and community building</a:t>
            </a:r>
            <a:endParaRPr lang="fi-FI" noProof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504950"/>
          </a:xfrm>
        </p:spPr>
        <p:txBody>
          <a:bodyPr>
            <a:normAutofit/>
          </a:bodyPr>
          <a:lstStyle/>
          <a:p>
            <a:r>
              <a:rPr lang="en-US" dirty="0"/>
              <a:t>How can quality learning and learner-centeredness be supported online?</a:t>
            </a:r>
          </a:p>
        </p:txBody>
      </p:sp>
    </p:spTree>
    <p:extLst>
      <p:ext uri="{BB962C8B-B14F-4D97-AF65-F5344CB8AC3E}">
        <p14:creationId xmlns:p14="http://schemas.microsoft.com/office/powerpoint/2010/main" val="4101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34391" y="211692"/>
            <a:ext cx="10145029" cy="12525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Elements </a:t>
            </a:r>
            <a:r>
              <a:rPr lang="en-US" sz="2800" dirty="0"/>
              <a:t>of support </a:t>
            </a:r>
            <a:r>
              <a:rPr lang="en-US" sz="2800" dirty="0" smtClean="0"/>
              <a:t>needed in quality e-learning</a:t>
            </a:r>
            <a:r>
              <a:rPr lang="fi-FI" sz="2800" noProof="1"/>
              <a:t/>
            </a:r>
            <a:br>
              <a:rPr lang="fi-FI" sz="2800" noProof="1"/>
            </a:b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195143" y="3751160"/>
            <a:ext cx="4102100" cy="283024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ct val="50000"/>
              </a:spcBef>
            </a:pPr>
            <a:r>
              <a:rPr lang="fr-FR" altLang="fi-FI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MENTAL</a:t>
            </a:r>
            <a:endParaRPr lang="fr-FR" altLang="fi-FI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8657" lvl="1" indent="-321457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i-FI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Presence</a:t>
            </a:r>
          </a:p>
          <a:p>
            <a:pPr marL="778657" lvl="1" indent="-321457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altLang="fi-FI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Encouragement</a:t>
            </a:r>
          </a:p>
          <a:p>
            <a:pPr marL="778657" lvl="1" indent="-321457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altLang="fi-FI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Inspiration</a:t>
            </a:r>
          </a:p>
          <a:p>
            <a:pPr marL="778657" lvl="1" indent="-321457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altLang="fi-FI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Motivation</a:t>
            </a:r>
            <a:endParaRPr lang="fr-FR" sz="2200" dirty="0">
              <a:solidFill>
                <a:schemeClr val="tx1"/>
              </a:solidFill>
            </a:endParaRPr>
          </a:p>
          <a:p>
            <a:pPr algn="ctr"/>
            <a:endParaRPr lang="fr-FR" sz="2200" dirty="0"/>
          </a:p>
        </p:txBody>
      </p:sp>
      <p:sp>
        <p:nvSpPr>
          <p:cNvPr id="8" name="Oval 7"/>
          <p:cNvSpPr/>
          <p:nvPr/>
        </p:nvSpPr>
        <p:spPr>
          <a:xfrm>
            <a:off x="8009057" y="1816270"/>
            <a:ext cx="4069353" cy="34367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ct val="50000"/>
              </a:spcBef>
            </a:pPr>
            <a:endParaRPr lang="en-US" altLang="fi-FI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ct val="50000"/>
              </a:spcBef>
            </a:pPr>
            <a:r>
              <a:rPr lang="en-US" altLang="fi-FI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endParaRPr lang="en-US" altLang="fi-FI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i-FI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Supporting the learning community</a:t>
            </a:r>
          </a:p>
          <a:p>
            <a:pPr marL="742950" lvl="1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i-FI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Promoting interaction</a:t>
            </a:r>
          </a:p>
          <a:p>
            <a:pPr marL="742950" lvl="1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i-FI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Activating students</a:t>
            </a:r>
            <a:endParaRPr lang="en-US" altLang="fi-FI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2200" dirty="0"/>
          </a:p>
        </p:txBody>
      </p:sp>
      <p:sp>
        <p:nvSpPr>
          <p:cNvPr id="9" name="Oval 8"/>
          <p:cNvSpPr/>
          <p:nvPr/>
        </p:nvSpPr>
        <p:spPr>
          <a:xfrm>
            <a:off x="4102100" y="1043153"/>
            <a:ext cx="4152900" cy="25799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ct val="50000"/>
              </a:spcBef>
            </a:pPr>
            <a:r>
              <a:rPr lang="fr-FR" altLang="fi-FI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</a:t>
            </a:r>
            <a:endParaRPr lang="fr-FR" altLang="fi-FI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8657" lvl="1" indent="-321457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i-FI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Guidance on the use of learning resources</a:t>
            </a:r>
          </a:p>
          <a:p>
            <a:pPr marL="778657" lvl="1" indent="-321457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i-FI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support</a:t>
            </a:r>
          </a:p>
          <a:p>
            <a:pPr algn="ctr"/>
            <a:endParaRPr lang="fr-FR" sz="2200" dirty="0"/>
          </a:p>
        </p:txBody>
      </p:sp>
      <p:sp>
        <p:nvSpPr>
          <p:cNvPr id="10" name="Oval 9"/>
          <p:cNvSpPr/>
          <p:nvPr/>
        </p:nvSpPr>
        <p:spPr>
          <a:xfrm>
            <a:off x="728226" y="1043153"/>
            <a:ext cx="3373874" cy="25799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ct val="50000"/>
              </a:spcBef>
            </a:pPr>
            <a:r>
              <a:rPr lang="fr-FR" altLang="fi-FI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PEDAGOGICAL</a:t>
            </a:r>
            <a:endParaRPr lang="fr-FR" altLang="fi-FI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8657" lvl="1" indent="-321457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i-FI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Choosing of the learning objectives, contents, methods, and tasks</a:t>
            </a:r>
            <a:endParaRPr lang="en-US" altLang="fi-FI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44196" y="3623094"/>
            <a:ext cx="4351164" cy="32349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ct val="50000"/>
              </a:spcBef>
            </a:pPr>
            <a:endParaRPr lang="fr-FR" altLang="fi-FI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ct val="50000"/>
              </a:spcBef>
            </a:pPr>
            <a:r>
              <a:rPr lang="fr-FR" altLang="fi-FI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</a:t>
            </a:r>
            <a:endParaRPr lang="fr-FR" altLang="fi-FI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8657" lvl="1" indent="-321457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i-FI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Directing learning towards learning objectives</a:t>
            </a:r>
          </a:p>
          <a:p>
            <a:pPr marL="778657" lvl="1" indent="-321457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fi-FI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Providing feedback on content</a:t>
            </a:r>
            <a:endParaRPr lang="en-US" altLang="fi-FI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40081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8058" y="440266"/>
            <a:ext cx="10145029" cy="844021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Teachers </a:t>
            </a:r>
            <a:r>
              <a:rPr lang="en-US" dirty="0"/>
              <a:t>vary in how they succeed in their role as </a:t>
            </a:r>
            <a:r>
              <a:rPr lang="en-US" dirty="0" smtClean="0"/>
              <a:t>an online teacher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81602" y="1688041"/>
            <a:ext cx="30614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Technical-pedagogical experts</a:t>
            </a:r>
          </a:p>
          <a:p>
            <a:endParaRPr lang="en-US" b="1" dirty="0"/>
          </a:p>
          <a:p>
            <a:r>
              <a:rPr lang="en-US" dirty="0" smtClean="0"/>
              <a:t>Smooth </a:t>
            </a:r>
            <a:r>
              <a:rPr lang="en-US" dirty="0"/>
              <a:t>and versatile use of various digital </a:t>
            </a:r>
            <a:r>
              <a:rPr lang="en-US" dirty="0" smtClean="0"/>
              <a:t>materials, different </a:t>
            </a:r>
            <a:r>
              <a:rPr lang="en-US" dirty="0"/>
              <a:t>applications and learning environments</a:t>
            </a:r>
          </a:p>
          <a:p>
            <a:endParaRPr lang="en-US" dirty="0"/>
          </a:p>
          <a:p>
            <a:r>
              <a:rPr lang="en-US" dirty="0" smtClean="0"/>
              <a:t>Good </a:t>
            </a:r>
            <a:r>
              <a:rPr lang="en-US" dirty="0"/>
              <a:t>technical skills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eep </a:t>
            </a:r>
            <a:r>
              <a:rPr lang="en-US" dirty="0"/>
              <a:t>pedagogical understanding of what digital technology is used for and how it best supports advanced learning </a:t>
            </a:r>
            <a:r>
              <a:rPr lang="en-US" dirty="0" smtClean="0"/>
              <a:t>practices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98010" y="1665815"/>
            <a:ext cx="31562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Advanced </a:t>
            </a:r>
            <a:r>
              <a:rPr lang="en-US" b="1" dirty="0"/>
              <a:t>technology users</a:t>
            </a:r>
          </a:p>
          <a:p>
            <a:endParaRPr lang="en-US" b="1" dirty="0"/>
          </a:p>
          <a:p>
            <a:r>
              <a:rPr lang="en-US" dirty="0"/>
              <a:t>Striving for diverse and conscious use of technology, </a:t>
            </a:r>
            <a:r>
              <a:rPr lang="en-US" dirty="0" smtClean="0"/>
              <a:t>experimentation, </a:t>
            </a:r>
            <a:r>
              <a:rPr lang="en-US" dirty="0"/>
              <a:t>and learner-centered </a:t>
            </a:r>
            <a:r>
              <a:rPr lang="en-US" dirty="0" smtClean="0"/>
              <a:t>work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Good </a:t>
            </a:r>
            <a:r>
              <a:rPr lang="en-US" dirty="0"/>
              <a:t>technical skills</a:t>
            </a:r>
          </a:p>
          <a:p>
            <a:endParaRPr lang="en-US" dirty="0"/>
          </a:p>
          <a:p>
            <a:r>
              <a:rPr lang="en-US" dirty="0"/>
              <a:t>Pedagogical practices are under development, but </a:t>
            </a:r>
            <a:r>
              <a:rPr lang="en-US" dirty="0" smtClean="0"/>
              <a:t>may </a:t>
            </a:r>
            <a:r>
              <a:rPr lang="en-US" dirty="0"/>
              <a:t>not yet be internalized.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8028" y="1688041"/>
            <a:ext cx="289261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Basic </a:t>
            </a:r>
            <a:r>
              <a:rPr lang="en-US" b="1" dirty="0"/>
              <a:t>technology users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Information </a:t>
            </a:r>
            <a:r>
              <a:rPr lang="en-US" dirty="0"/>
              <a:t>technology is used, but not in very diverse </a:t>
            </a:r>
            <a:r>
              <a:rPr lang="en-US" dirty="0" smtClean="0"/>
              <a:t>ways</a:t>
            </a:r>
          </a:p>
          <a:p>
            <a:endParaRPr lang="en-US" dirty="0" smtClean="0"/>
          </a:p>
          <a:p>
            <a:r>
              <a:rPr lang="en-US" dirty="0" smtClean="0"/>
              <a:t>Gaps </a:t>
            </a:r>
            <a:r>
              <a:rPr lang="en-US" dirty="0"/>
              <a:t>in technical </a:t>
            </a:r>
            <a:r>
              <a:rPr lang="en-US" dirty="0" smtClean="0"/>
              <a:t>skills may cause problems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Students are “traditionally </a:t>
            </a:r>
            <a:r>
              <a:rPr lang="en-US" dirty="0"/>
              <a:t>passive,” as pedagogical practices are based on views of communicating information rather than actively </a:t>
            </a:r>
            <a:r>
              <a:rPr lang="en-US" dirty="0" smtClean="0"/>
              <a:t>engaging students in the learning process.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518400" y="6305032"/>
            <a:ext cx="1879600" cy="368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1" smtClean="0"/>
              <a:t>(Ilomäki</a:t>
            </a:r>
            <a:r>
              <a:rPr lang="en-US" dirty="0" smtClean="0"/>
              <a:t>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483" y="308001"/>
            <a:ext cx="10145029" cy="668602"/>
          </a:xfrm>
        </p:spPr>
        <p:txBody>
          <a:bodyPr>
            <a:normAutofit/>
          </a:bodyPr>
          <a:lstStyle/>
          <a:p>
            <a:r>
              <a:rPr lang="en-US" dirty="0"/>
              <a:t>How </a:t>
            </a:r>
            <a:r>
              <a:rPr lang="en-US" dirty="0" smtClean="0"/>
              <a:t>have </a:t>
            </a:r>
            <a:r>
              <a:rPr lang="en-US" dirty="0"/>
              <a:t>e-learning </a:t>
            </a:r>
            <a:r>
              <a:rPr lang="en-US" dirty="0" smtClean="0"/>
              <a:t>trends evolved</a:t>
            </a:r>
            <a:r>
              <a:rPr lang="en-US" dirty="0"/>
              <a:t>?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28263549"/>
              </p:ext>
            </p:extLst>
          </p:nvPr>
        </p:nvGraphicFramePr>
        <p:xfrm>
          <a:off x="169333" y="308001"/>
          <a:ext cx="1190413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12234" y="5726668"/>
            <a:ext cx="9849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 smtClean="0"/>
              <a:t>Suominen &amp; Nurmela </a:t>
            </a:r>
            <a:r>
              <a:rPr lang="en-US" noProof="1" smtClean="0"/>
              <a:t>2011; Pönkä </a:t>
            </a:r>
            <a:r>
              <a:rPr lang="en-US" noProof="1"/>
              <a:t>2021 (original source: 2021 Educause Horizon </a:t>
            </a:r>
            <a:r>
              <a:rPr lang="en-US" noProof="1"/>
              <a:t>report </a:t>
            </a:r>
            <a:r>
              <a:rPr lang="en-US" noProof="1" smtClean="0"/>
              <a:t>2021)</a:t>
            </a: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4968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2020 Covid-19 </a:t>
            </a:r>
            <a:r>
              <a:rPr lang="en-US" sz="2400" dirty="0"/>
              <a:t>forced the whole world to go online </a:t>
            </a:r>
            <a:r>
              <a:rPr lang="en-US" sz="2400" dirty="0" smtClean="0"/>
              <a:t>“overnight”</a:t>
            </a:r>
            <a:endParaRPr lang="en-US" sz="2400" dirty="0"/>
          </a:p>
          <a:p>
            <a:r>
              <a:rPr lang="en-US" sz="2400" dirty="0"/>
              <a:t>N</a:t>
            </a:r>
            <a:r>
              <a:rPr lang="en-US" sz="2400" dirty="0" smtClean="0"/>
              <a:t>ew </a:t>
            </a:r>
            <a:r>
              <a:rPr lang="en-US" sz="2400" dirty="0"/>
              <a:t>types of flexible pedagogical models were forcibly created </a:t>
            </a:r>
            <a:r>
              <a:rPr lang="en-US" sz="2400" dirty="0" smtClean="0"/>
              <a:t>by educational </a:t>
            </a:r>
            <a:r>
              <a:rPr lang="en-US" sz="2400" dirty="0"/>
              <a:t>institutions -&gt; the term "hybrid teaching" was </a:t>
            </a:r>
            <a:r>
              <a:rPr lang="en-US" sz="2400" dirty="0" smtClean="0"/>
              <a:t>stabilized </a:t>
            </a:r>
            <a:r>
              <a:rPr lang="en-US" sz="2400" dirty="0"/>
              <a:t>to mean a variety of contact and online </a:t>
            </a:r>
            <a:r>
              <a:rPr lang="en-US" sz="2400" dirty="0" smtClean="0"/>
              <a:t>teaching all over the world</a:t>
            </a:r>
            <a:endParaRPr lang="en-US" sz="2400" dirty="0"/>
          </a:p>
          <a:p>
            <a:r>
              <a:rPr lang="en-US" sz="2400" dirty="0"/>
              <a:t>P</a:t>
            </a:r>
            <a:r>
              <a:rPr lang="en-US" sz="2400" dirty="0" smtClean="0"/>
              <a:t>roblems </a:t>
            </a:r>
            <a:r>
              <a:rPr lang="en-US" sz="2400" dirty="0"/>
              <a:t>arose when trying to transfer traditional teaching practices to the network as such</a:t>
            </a:r>
          </a:p>
          <a:p>
            <a:r>
              <a:rPr lang="en-US" sz="2400" dirty="0"/>
              <a:t>Perceived effects on learners e.g</a:t>
            </a:r>
            <a:r>
              <a:rPr lang="en-US" sz="2400" dirty="0" smtClean="0"/>
              <a:t>.: Lack </a:t>
            </a:r>
            <a:r>
              <a:rPr lang="en-US" sz="2400" dirty="0"/>
              <a:t>of motivation, </a:t>
            </a:r>
            <a:r>
              <a:rPr lang="en-US" sz="2400" dirty="0" smtClean="0"/>
              <a:t>loneliness, exhaustion, poor </a:t>
            </a:r>
            <a:r>
              <a:rPr lang="en-US" sz="2400" dirty="0"/>
              <a:t>quality of </a:t>
            </a:r>
            <a:r>
              <a:rPr lang="en-US" sz="2400" dirty="0" smtClean="0"/>
              <a:t>teaching/support/materials, dropouts…</a:t>
            </a:r>
          </a:p>
          <a:p>
            <a:r>
              <a:rPr lang="en-US" sz="2400" dirty="0" smtClean="0"/>
              <a:t>The pandemic </a:t>
            </a:r>
            <a:r>
              <a:rPr lang="en-US" sz="2400" dirty="0"/>
              <a:t>has created a whole new era of </a:t>
            </a:r>
            <a:r>
              <a:rPr lang="en-US" sz="2400" dirty="0" smtClean="0"/>
              <a:t>e-learning -&gt; </a:t>
            </a:r>
            <a:br>
              <a:rPr lang="en-US" sz="2400" dirty="0" smtClean="0"/>
            </a:br>
            <a:r>
              <a:rPr lang="en-US" sz="2400" dirty="0" smtClean="0"/>
              <a:t>As </a:t>
            </a:r>
            <a:r>
              <a:rPr lang="en-US" sz="2400" dirty="0"/>
              <a:t>skills and experiences have accumulated, so have the expectations and standards of learners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7095" y="0"/>
            <a:ext cx="11113972" cy="1252538"/>
          </a:xfrm>
        </p:spPr>
        <p:txBody>
          <a:bodyPr/>
          <a:lstStyle/>
          <a:p>
            <a:r>
              <a:rPr lang="en-US" dirty="0"/>
              <a:t>What has been learnt during the pandemic?</a:t>
            </a:r>
          </a:p>
        </p:txBody>
      </p:sp>
      <p:sp>
        <p:nvSpPr>
          <p:cNvPr id="6" name="Rectangle 5"/>
          <p:cNvSpPr/>
          <p:nvPr/>
        </p:nvSpPr>
        <p:spPr>
          <a:xfrm>
            <a:off x="2022614" y="6283895"/>
            <a:ext cx="6930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 smtClean="0"/>
              <a:t>Pönkä 2021 (original source: 20 reports of e-learning trends 2021)</a:t>
            </a: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1771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7095" y="1520825"/>
            <a:ext cx="10145029" cy="4134908"/>
          </a:xfrm>
        </p:spPr>
        <p:txBody>
          <a:bodyPr/>
          <a:lstStyle/>
          <a:p>
            <a:r>
              <a:rPr lang="en-US" sz="2400" dirty="0" smtClean="0"/>
              <a:t>Plan digital tools and the whole learning process based on how they support deep learning and understanding of the content</a:t>
            </a:r>
            <a:endParaRPr lang="en-US" sz="2400" dirty="0"/>
          </a:p>
          <a:p>
            <a:r>
              <a:rPr lang="en-US" sz="2400" dirty="0" smtClean="0"/>
              <a:t>Make technology and learning method  </a:t>
            </a:r>
            <a:r>
              <a:rPr lang="en-US" sz="2400" dirty="0"/>
              <a:t>choices based on pedagogical solutions </a:t>
            </a:r>
            <a:r>
              <a:rPr lang="en-US" sz="2400" dirty="0" smtClean="0"/>
              <a:t>- not </a:t>
            </a:r>
            <a:r>
              <a:rPr lang="en-US" sz="2400" dirty="0"/>
              <a:t>the other way around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Consider different </a:t>
            </a:r>
            <a:r>
              <a:rPr lang="en-US" sz="2400" dirty="0"/>
              <a:t>pedagogical </a:t>
            </a:r>
            <a:r>
              <a:rPr lang="en-US" sz="2400" dirty="0" smtClean="0"/>
              <a:t>methods and models </a:t>
            </a:r>
            <a:r>
              <a:rPr lang="en-US" sz="2400" dirty="0"/>
              <a:t>to support </a:t>
            </a:r>
            <a:r>
              <a:rPr lang="en-US" sz="2400" dirty="0" smtClean="0"/>
              <a:t>both the individual learning and students’ interaction</a:t>
            </a:r>
          </a:p>
          <a:p>
            <a:r>
              <a:rPr lang="en-US" sz="2400" dirty="0" smtClean="0"/>
              <a:t>Utilize in planning the </a:t>
            </a:r>
            <a:r>
              <a:rPr lang="en-US" sz="2400" dirty="0"/>
              <a:t>latest pedagogical research data </a:t>
            </a:r>
            <a:r>
              <a:rPr lang="en-US" sz="2400" dirty="0" smtClean="0"/>
              <a:t>and best practices on </a:t>
            </a:r>
            <a:r>
              <a:rPr lang="en-US" sz="2400" dirty="0"/>
              <a:t>e-learning in </a:t>
            </a:r>
            <a:r>
              <a:rPr lang="en-US" sz="2400" dirty="0" smtClean="0"/>
              <a:t>your field.</a:t>
            </a:r>
          </a:p>
          <a:p>
            <a:r>
              <a:rPr lang="en-US" sz="2400" dirty="0" smtClean="0"/>
              <a:t>Seek answer to the </a:t>
            </a:r>
            <a:r>
              <a:rPr lang="en-US" sz="2400" dirty="0"/>
              <a:t>question </a:t>
            </a:r>
            <a:r>
              <a:rPr lang="en-US" sz="2400" dirty="0" smtClean="0"/>
              <a:t>what motivates the students </a:t>
            </a:r>
            <a:br>
              <a:rPr lang="en-US" sz="2400" dirty="0" smtClean="0"/>
            </a:br>
            <a:r>
              <a:rPr lang="en-US" sz="2400" dirty="0" smtClean="0"/>
              <a:t>and </a:t>
            </a:r>
            <a:r>
              <a:rPr lang="en-US" sz="2400" dirty="0"/>
              <a:t>what </a:t>
            </a:r>
            <a:r>
              <a:rPr lang="en-US" sz="2400" dirty="0" smtClean="0"/>
              <a:t>kind </a:t>
            </a:r>
            <a:r>
              <a:rPr lang="en-US" sz="2400" dirty="0"/>
              <a:t>of learning solutions would best support their learning </a:t>
            </a:r>
            <a:r>
              <a:rPr lang="en-US" sz="2400" dirty="0" smtClean="0"/>
              <a:t>and interaction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7095" y="0"/>
            <a:ext cx="11113972" cy="1252538"/>
          </a:xfrm>
        </p:spPr>
        <p:txBody>
          <a:bodyPr/>
          <a:lstStyle/>
          <a:p>
            <a:r>
              <a:rPr lang="en-US" dirty="0"/>
              <a:t>High quality e-learning development – where to start?</a:t>
            </a:r>
          </a:p>
        </p:txBody>
      </p:sp>
      <p:sp>
        <p:nvSpPr>
          <p:cNvPr id="2" name="Rectangle 1"/>
          <p:cNvSpPr/>
          <p:nvPr/>
        </p:nvSpPr>
        <p:spPr>
          <a:xfrm>
            <a:off x="2850542" y="6087305"/>
            <a:ext cx="562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/>
              <a:t>(</a:t>
            </a:r>
            <a:r>
              <a:rPr lang="fi-FI" noProof="1" smtClean="0"/>
              <a:t>Löfström, Kanerva, Tuuttila, Lehtinen &amp; </a:t>
            </a:r>
            <a:r>
              <a:rPr lang="fi-FI" noProof="1" smtClean="0"/>
              <a:t>Nevgi </a:t>
            </a:r>
            <a:r>
              <a:rPr lang="fi-FI" noProof="1" smtClean="0"/>
              <a:t>2010)</a:t>
            </a:r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3507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1">
            <a:extLst>
              <a:ext uri="{FF2B5EF4-FFF2-40B4-BE49-F238E27FC236}">
                <a16:creationId xmlns:a16="http://schemas.microsoft.com/office/drawing/2014/main" id="{A896DE07-EEA4-4A20-BDD5-399CEEBA54DD}"/>
              </a:ext>
            </a:extLst>
          </p:cNvPr>
          <p:cNvSpPr txBox="1">
            <a:spLocks/>
          </p:cNvSpPr>
          <p:nvPr/>
        </p:nvSpPr>
        <p:spPr>
          <a:xfrm>
            <a:off x="1850691" y="2263629"/>
            <a:ext cx="8426450" cy="1039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fi-FI" b="0" noProof="1" smtClean="0"/>
              <a:t>Thank you for your attention!</a:t>
            </a:r>
            <a:endParaRPr lang="fi-FI" b="0" noProof="1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51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842010"/>
          </a:xfrm>
        </p:spPr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028" y="1577341"/>
            <a:ext cx="10145029" cy="4318134"/>
          </a:xfrm>
        </p:spPr>
        <p:txBody>
          <a:bodyPr/>
          <a:lstStyle/>
          <a:p>
            <a:r>
              <a:rPr lang="fi-FI" sz="1400" noProof="1" smtClean="0"/>
              <a:t>Educause: 2021 EDUCAUSE Horizon Report: Teaching and </a:t>
            </a:r>
            <a:r>
              <a:rPr lang="fi-FI" sz="1400" noProof="1" smtClean="0"/>
              <a:t>Learning </a:t>
            </a:r>
            <a:r>
              <a:rPr lang="fi-FI" sz="1400" noProof="1" smtClean="0"/>
              <a:t>Edition. </a:t>
            </a:r>
            <a:r>
              <a:rPr lang="fi-FI" sz="1400" noProof="1" smtClean="0"/>
              <a:t/>
            </a:r>
            <a:br>
              <a:rPr lang="fi-FI" sz="1400" noProof="1" smtClean="0"/>
            </a:br>
            <a:r>
              <a:rPr lang="fi-FI" sz="1400" noProof="1" smtClean="0"/>
              <a:t>At: </a:t>
            </a:r>
            <a:r>
              <a:rPr lang="fi-FI" sz="1400" noProof="1" smtClean="0">
                <a:hlinkClick r:id="rId3"/>
              </a:rPr>
              <a:t>https://library.educause.edu/-/media/files/library/2021/4/2021hrteachinglearning.pdf?la=en&amp;hash=C9DEC12398593F297CC634409DFF4B8C5A60B36E</a:t>
            </a:r>
            <a:endParaRPr lang="fi-FI" sz="1400" noProof="1" smtClean="0"/>
          </a:p>
          <a:p>
            <a:r>
              <a:rPr lang="fi-FI" sz="1400" noProof="1" smtClean="0"/>
              <a:t>Finnish Ministry of Education and Culture: Higher education and research for the 2030s VISION ROADMAP (</a:t>
            </a:r>
            <a:r>
              <a:rPr lang="fi-FI" sz="1400" noProof="1" smtClean="0"/>
              <a:t>translation</a:t>
            </a:r>
            <a:r>
              <a:rPr lang="fi-FI" sz="1400" noProof="1"/>
              <a:t>). At: </a:t>
            </a:r>
            <a:r>
              <a:rPr lang="fi-FI" sz="1400" noProof="1">
                <a:hlinkClick r:id="rId4"/>
              </a:rPr>
              <a:t>https</a:t>
            </a:r>
            <a:r>
              <a:rPr lang="fi-FI" sz="1400" noProof="1">
                <a:hlinkClick r:id="rId4"/>
              </a:rPr>
              <a:t>://</a:t>
            </a:r>
            <a:r>
              <a:rPr lang="fi-FI" sz="1400" noProof="1" smtClean="0">
                <a:hlinkClick r:id="rId4"/>
              </a:rPr>
              <a:t>okm.fi/documents/1410845/12021888/Korkeakoulutus+ja+tutkimus+2030-luvulle+VISION+TIEKARTTA_V2.pdf/43792c1e-602a-4776-c3f9-91dd66ba9574/Korkeakoulutus+ja+tutkimus+2030-luvulle+VISION+TIEKARTTA_V2.pdf?t=1548923455000</a:t>
            </a:r>
            <a:endParaRPr lang="fi-FI" sz="1400" noProof="1" smtClean="0"/>
          </a:p>
          <a:p>
            <a:r>
              <a:rPr lang="fi-FI" sz="1400" noProof="1" smtClean="0"/>
              <a:t>Haapsalo, M. &amp; Erämies, S. University of Jyväskylä: Different Concepts </a:t>
            </a:r>
            <a:r>
              <a:rPr lang="fi-FI" sz="1400" noProof="1" smtClean="0"/>
              <a:t>of </a:t>
            </a:r>
            <a:r>
              <a:rPr lang="fi-FI" sz="1400" noProof="1"/>
              <a:t>Learning. At: </a:t>
            </a:r>
            <a:r>
              <a:rPr lang="fi-FI" sz="1400" noProof="1">
                <a:hlinkClick r:id="rId5"/>
              </a:rPr>
              <a:t>https</a:t>
            </a:r>
            <a:r>
              <a:rPr lang="fi-FI" sz="1400" noProof="1">
                <a:hlinkClick r:id="rId5"/>
              </a:rPr>
              <a:t>://</a:t>
            </a:r>
            <a:r>
              <a:rPr lang="fi-FI" sz="1400" noProof="1" smtClean="0">
                <a:hlinkClick r:id="rId5"/>
              </a:rPr>
              <a:t>peda.net/jyu/okl/ko/ktkp010-biologia/eo</a:t>
            </a:r>
            <a:endParaRPr lang="fi-FI" sz="1400" noProof="1" smtClean="0"/>
          </a:p>
          <a:p>
            <a:r>
              <a:rPr lang="fi-FI" sz="1400" noProof="1" smtClean="0"/>
              <a:t>Ilomäki, L. (ed.) 2012: Quality for e-learning materials. E-learning materials in teaching and </a:t>
            </a:r>
            <a:r>
              <a:rPr lang="fi-FI" sz="1400" noProof="1" smtClean="0"/>
              <a:t>learning</a:t>
            </a:r>
            <a:r>
              <a:rPr lang="fi-FI" sz="1400" noProof="1" smtClean="0"/>
              <a:t>. (translation)</a:t>
            </a:r>
          </a:p>
          <a:p>
            <a:r>
              <a:rPr lang="en-US" sz="1400" noProof="1"/>
              <a:t>Kannisto, T. 2020: The complex quality of learning - how should the quality of learning be </a:t>
            </a:r>
            <a:r>
              <a:rPr lang="en-US" sz="1400" noProof="1"/>
              <a:t>assessed</a:t>
            </a:r>
            <a:r>
              <a:rPr lang="en-US" sz="1400" noProof="1" smtClean="0"/>
              <a:t>? </a:t>
            </a:r>
            <a:r>
              <a:rPr lang="fi-FI" sz="1400" noProof="1"/>
              <a:t>(</a:t>
            </a:r>
            <a:r>
              <a:rPr lang="fi-FI" sz="1400" noProof="1" smtClean="0"/>
              <a:t>translation). At: </a:t>
            </a:r>
            <a:r>
              <a:rPr lang="fi-FI" sz="1400" noProof="1" smtClean="0">
                <a:hlinkClick r:id="rId6"/>
              </a:rPr>
              <a:t>https</a:t>
            </a:r>
            <a:r>
              <a:rPr lang="fi-FI" sz="1400" noProof="1">
                <a:hlinkClick r:id="rId6"/>
              </a:rPr>
              <a:t>://</a:t>
            </a:r>
            <a:r>
              <a:rPr lang="fi-FI" sz="1400" noProof="1">
                <a:hlinkClick r:id="rId6"/>
              </a:rPr>
              <a:t>blogs.helsinki.fi/digi-phil/2020/12/21/oppimisen-monitahoinen-laatu-kuinka-oppimisen-laatua-tulisi-arvioida</a:t>
            </a:r>
            <a:r>
              <a:rPr lang="fi-FI" sz="1400" noProof="1" smtClean="0">
                <a:hlinkClick r:id="rId6"/>
              </a:rPr>
              <a:t>/</a:t>
            </a:r>
            <a:endParaRPr lang="fi-FI" sz="1400" noProof="1" smtClean="0"/>
          </a:p>
          <a:p>
            <a:r>
              <a:rPr lang="fi-FI" sz="1400" noProof="1" smtClean="0"/>
              <a:t>Löfström, E., Kanerva,K., Tuuttila, L., Lehtinen, A. &amp; Nevgi, A. University of Helsinki 2010: Quality Online - e-learning handbook for a University teacher (translation)</a:t>
            </a:r>
          </a:p>
          <a:p>
            <a:r>
              <a:rPr lang="fi-FI" sz="1400" noProof="1" smtClean="0"/>
              <a:t>Pönkä, H.: Trends in technology and social media 2021: The world changed - how does teaching react? (translation)</a:t>
            </a:r>
            <a:br>
              <a:rPr lang="fi-FI" sz="1400" noProof="1" smtClean="0"/>
            </a:br>
            <a:r>
              <a:rPr lang="fi-FI" sz="1400" noProof="1" smtClean="0"/>
              <a:t>At: </a:t>
            </a:r>
            <a:r>
              <a:rPr lang="fi-FI" sz="1400" noProof="1" smtClean="0">
                <a:hlinkClick r:id="rId7"/>
              </a:rPr>
              <a:t>https://www.slideshare.net/hponka/teknologian-ja-somen-trendit-2021</a:t>
            </a:r>
            <a:endParaRPr lang="fi-FI" sz="1400" noProof="1" smtClean="0"/>
          </a:p>
          <a:p>
            <a:r>
              <a:rPr lang="fi-FI" sz="1400" noProof="1" smtClean="0"/>
              <a:t>Salminen, S. 2014; Aalto University: What is quality? Can we define it? (</a:t>
            </a:r>
            <a:r>
              <a:rPr lang="fi-FI" sz="1400" noProof="1" smtClean="0"/>
              <a:t>translation</a:t>
            </a:r>
            <a:r>
              <a:rPr lang="fi-FI" sz="1400" noProof="1" smtClean="0"/>
              <a:t>). At: </a:t>
            </a:r>
            <a:r>
              <a:rPr lang="fi-FI" sz="1400" noProof="1">
                <a:hlinkClick r:id="rId8"/>
              </a:rPr>
              <a:t>https</a:t>
            </a:r>
            <a:r>
              <a:rPr lang="fi-FI" sz="1400" noProof="1">
                <a:hlinkClick r:id="rId8"/>
              </a:rPr>
              <a:t>://</a:t>
            </a:r>
            <a:r>
              <a:rPr lang="fi-FI" sz="1400" noProof="1" smtClean="0">
                <a:hlinkClick r:id="rId8"/>
              </a:rPr>
              <a:t>www.aaltoee.fi/aalto-leaders-insight/2014/mita-laatu-on-osaammeko-maaritella-sen</a:t>
            </a:r>
            <a:endParaRPr lang="fi-FI" sz="1400" noProof="1"/>
          </a:p>
          <a:p>
            <a:r>
              <a:rPr lang="fi-FI" sz="1400" noProof="1" smtClean="0"/>
              <a:t>Suominen</a:t>
            </a:r>
            <a:r>
              <a:rPr lang="fi-FI" sz="1400" noProof="1"/>
              <a:t>, R. &amp; Nurmela, S. 2011: </a:t>
            </a:r>
            <a:r>
              <a:rPr lang="fi-FI" sz="1400" noProof="1"/>
              <a:t>Online </a:t>
            </a:r>
            <a:r>
              <a:rPr lang="fi-FI" sz="1400" noProof="1" smtClean="0"/>
              <a:t>teacher.</a:t>
            </a:r>
            <a:endParaRPr lang="fi-FI" sz="1400" noProof="1"/>
          </a:p>
        </p:txBody>
      </p:sp>
    </p:spTree>
    <p:extLst>
      <p:ext uri="{BB962C8B-B14F-4D97-AF65-F5344CB8AC3E}">
        <p14:creationId xmlns:p14="http://schemas.microsoft.com/office/powerpoint/2010/main" val="23819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the context of Higher Education</a:t>
            </a:r>
          </a:p>
          <a:p>
            <a:r>
              <a:rPr lang="en-US" dirty="0" smtClean="0"/>
              <a:t>What </a:t>
            </a:r>
            <a:r>
              <a:rPr lang="en-US" dirty="0"/>
              <a:t>brings quality to </a:t>
            </a:r>
            <a:r>
              <a:rPr lang="en-US" dirty="0" smtClean="0"/>
              <a:t>learning? </a:t>
            </a:r>
            <a:endParaRPr lang="en-US" dirty="0"/>
          </a:p>
          <a:p>
            <a:r>
              <a:rPr lang="en-US" dirty="0" smtClean="0"/>
              <a:t>What does learner-centeredness mean?</a:t>
            </a:r>
          </a:p>
          <a:p>
            <a:r>
              <a:rPr lang="en-US" dirty="0" smtClean="0"/>
              <a:t>How can quality learning and </a:t>
            </a:r>
            <a:r>
              <a:rPr lang="en-US" dirty="0"/>
              <a:t>learner-centeredness </a:t>
            </a:r>
            <a:r>
              <a:rPr lang="en-US" dirty="0" smtClean="0"/>
              <a:t>be supported online?</a:t>
            </a:r>
          </a:p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has e-learning evolved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has been learnt during the pandemic</a:t>
            </a:r>
            <a:r>
              <a:rPr lang="en-US" dirty="0" smtClean="0"/>
              <a:t>?</a:t>
            </a:r>
          </a:p>
          <a:p>
            <a:r>
              <a:rPr lang="en-US" dirty="0" smtClean="0"/>
              <a:t>High quality e-learning development – where to start?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smtClean="0"/>
              <a:t>agenda </a:t>
            </a:r>
            <a:r>
              <a:rPr lang="en-US" dirty="0"/>
              <a:t>of the lecture</a:t>
            </a:r>
          </a:p>
        </p:txBody>
      </p:sp>
    </p:spTree>
    <p:extLst>
      <p:ext uri="{BB962C8B-B14F-4D97-AF65-F5344CB8AC3E}">
        <p14:creationId xmlns:p14="http://schemas.microsoft.com/office/powerpoint/2010/main" val="32917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8028" y="1825625"/>
            <a:ext cx="10543358" cy="409671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is learning…?</a:t>
            </a:r>
          </a:p>
          <a:p>
            <a:r>
              <a:rPr lang="en-US" sz="3200" dirty="0" smtClean="0"/>
              <a:t>Learner focused action </a:t>
            </a:r>
            <a:r>
              <a:rPr lang="en-US" sz="3200" dirty="0"/>
              <a:t>and </a:t>
            </a:r>
            <a:r>
              <a:rPr lang="en-US" sz="3200" dirty="0" smtClean="0"/>
              <a:t>functions</a:t>
            </a:r>
            <a:endParaRPr lang="en-US" sz="3200" dirty="0"/>
          </a:p>
          <a:p>
            <a:r>
              <a:rPr lang="en-US" sz="3200" dirty="0"/>
              <a:t>A</a:t>
            </a:r>
            <a:r>
              <a:rPr lang="en-US" sz="3200" dirty="0" smtClean="0"/>
              <a:t>n individual </a:t>
            </a:r>
            <a:r>
              <a:rPr lang="en-US" sz="3200" dirty="0"/>
              <a:t>process in which the learner </a:t>
            </a:r>
            <a:r>
              <a:rPr lang="en-US" sz="3200" dirty="0" smtClean="0"/>
              <a:t>constructs </a:t>
            </a:r>
            <a:r>
              <a:rPr lang="en-US" sz="3200" dirty="0"/>
              <a:t>his or her </a:t>
            </a:r>
            <a:r>
              <a:rPr lang="en-US" sz="3200" dirty="0" smtClean="0"/>
              <a:t>knowledge through former views and experiences </a:t>
            </a:r>
          </a:p>
          <a:p>
            <a:r>
              <a:rPr lang="en-US" sz="3200" dirty="0" smtClean="0"/>
              <a:t>Learner’s active interaction with the subject matter</a:t>
            </a:r>
          </a:p>
          <a:p>
            <a:r>
              <a:rPr lang="en-US" sz="3200" dirty="0" smtClean="0"/>
              <a:t>Occurring in social context, in interaction with other people</a:t>
            </a: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504950"/>
          </a:xfrm>
        </p:spPr>
        <p:txBody>
          <a:bodyPr>
            <a:normAutofit/>
          </a:bodyPr>
          <a:lstStyle/>
          <a:p>
            <a:r>
              <a:rPr lang="en-US" sz="3200" dirty="0"/>
              <a:t>What brings quality to </a:t>
            </a:r>
            <a:r>
              <a:rPr lang="en-US" sz="3200" dirty="0" smtClean="0"/>
              <a:t>learning</a:t>
            </a:r>
            <a:r>
              <a:rPr lang="en-US" sz="3200" dirty="0"/>
              <a:t>? 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166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8027" y="1690688"/>
            <a:ext cx="10843040" cy="48117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quality…? </a:t>
            </a:r>
          </a:p>
          <a:p>
            <a:r>
              <a:rPr lang="en-US" dirty="0" smtClean="0"/>
              <a:t>Meeting of </a:t>
            </a:r>
            <a:r>
              <a:rPr lang="en-US" dirty="0"/>
              <a:t>the desired and expected standards and </a:t>
            </a:r>
            <a:r>
              <a:rPr lang="en-US" dirty="0" smtClean="0"/>
              <a:t>the set goals</a:t>
            </a:r>
          </a:p>
          <a:p>
            <a:r>
              <a:rPr lang="en-US" dirty="0" smtClean="0"/>
              <a:t>Carrying out appropriate operations </a:t>
            </a:r>
            <a:r>
              <a:rPr lang="en-US" dirty="0"/>
              <a:t>and high-quality </a:t>
            </a:r>
            <a:r>
              <a:rPr lang="en-US" dirty="0" smtClean="0"/>
              <a:t>results</a:t>
            </a:r>
            <a:endParaRPr lang="en-US" dirty="0"/>
          </a:p>
          <a:p>
            <a:r>
              <a:rPr lang="en-US" dirty="0" smtClean="0"/>
              <a:t>Corresponds </a:t>
            </a:r>
            <a:r>
              <a:rPr lang="en-US" dirty="0"/>
              <a:t>to the </a:t>
            </a:r>
            <a:r>
              <a:rPr lang="en-US" dirty="0" smtClean="0"/>
              <a:t>values and features </a:t>
            </a:r>
            <a:r>
              <a:rPr lang="en-US" dirty="0"/>
              <a:t>that are considered important from some perspective, for example in learning, we could look at quality by looking at characteristics that are </a:t>
            </a:r>
            <a:r>
              <a:rPr lang="en-US" dirty="0" smtClean="0"/>
              <a:t>valuable and important </a:t>
            </a:r>
            <a:r>
              <a:rPr lang="en-US" dirty="0"/>
              <a:t>from the perspective of the training provider and the learner.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 brings quality </a:t>
            </a:r>
            <a:r>
              <a:rPr lang="en-US" dirty="0" smtClean="0"/>
              <a:t>to learning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8027" y="1690688"/>
            <a:ext cx="10843040" cy="4811712"/>
          </a:xfrm>
        </p:spPr>
        <p:txBody>
          <a:bodyPr/>
          <a:lstStyle/>
          <a:p>
            <a:r>
              <a:rPr lang="en-US" dirty="0"/>
              <a:t>Transition from surface-oriented to deep-based learning by supporting learner's active role, purposefulness and utilization of prior </a:t>
            </a:r>
            <a:r>
              <a:rPr lang="en-US" dirty="0" smtClean="0"/>
              <a:t>knowledge</a:t>
            </a:r>
          </a:p>
          <a:p>
            <a:r>
              <a:rPr lang="en-US" dirty="0"/>
              <a:t>Supporting student’s responsibility on his/her own </a:t>
            </a:r>
            <a:r>
              <a:rPr lang="en-US" dirty="0" smtClean="0"/>
              <a:t>learning</a:t>
            </a:r>
          </a:p>
          <a:p>
            <a:r>
              <a:rPr lang="en-US" dirty="0" smtClean="0"/>
              <a:t>Supporting versatile social interaction </a:t>
            </a:r>
            <a:endParaRPr lang="en-US" dirty="0"/>
          </a:p>
          <a:p>
            <a:r>
              <a:rPr lang="en-US" dirty="0" smtClean="0"/>
              <a:t>Providing individual </a:t>
            </a:r>
            <a:r>
              <a:rPr lang="en-US" dirty="0"/>
              <a:t>and flexible learning </a:t>
            </a:r>
            <a:r>
              <a:rPr lang="en-US" dirty="0" smtClean="0"/>
              <a:t>paths</a:t>
            </a:r>
          </a:p>
          <a:p>
            <a:r>
              <a:rPr lang="en-US" dirty="0" smtClean="0"/>
              <a:t>Providing learning that is equal </a:t>
            </a:r>
            <a:r>
              <a:rPr lang="en-US" dirty="0"/>
              <a:t>and accessible to all</a:t>
            </a:r>
          </a:p>
          <a:p>
            <a:r>
              <a:rPr lang="en-US" dirty="0" smtClean="0"/>
              <a:t>Providing opportunity </a:t>
            </a:r>
            <a:r>
              <a:rPr lang="en-US" dirty="0"/>
              <a:t>to study </a:t>
            </a:r>
            <a:r>
              <a:rPr lang="en-US" dirty="0" smtClean="0"/>
              <a:t>independent of time </a:t>
            </a:r>
            <a:r>
              <a:rPr lang="en-US" dirty="0"/>
              <a:t>and place</a:t>
            </a:r>
          </a:p>
          <a:p>
            <a:r>
              <a:rPr lang="en-US" dirty="0" smtClean="0"/>
              <a:t>Providing opportunity to develop future </a:t>
            </a:r>
            <a:r>
              <a:rPr lang="en-US" sz="2800" dirty="0" smtClean="0"/>
              <a:t>working </a:t>
            </a:r>
            <a:r>
              <a:rPr lang="en-US" sz="2800" dirty="0"/>
              <a:t>life </a:t>
            </a:r>
            <a:r>
              <a:rPr lang="en-US" sz="2800" dirty="0" smtClean="0"/>
              <a:t>skills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 brings quality </a:t>
            </a:r>
            <a:r>
              <a:rPr lang="en-US" dirty="0" smtClean="0"/>
              <a:t>to learning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8026" y="1214780"/>
            <a:ext cx="10504373" cy="5643219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University of Helsinki:</a:t>
            </a:r>
          </a:p>
          <a:p>
            <a:pPr marL="0" indent="0">
              <a:buNone/>
            </a:pPr>
            <a:r>
              <a:rPr lang="en-US" sz="2200" i="1" dirty="0" smtClean="0"/>
              <a:t>“A student-centered approach </a:t>
            </a:r>
            <a:r>
              <a:rPr lang="en-US" sz="2200" b="1" i="1" dirty="0" smtClean="0"/>
              <a:t>takes into account individual needs, backgrounds and perspectives</a:t>
            </a:r>
            <a:r>
              <a:rPr lang="en-US" sz="2200" i="1" dirty="0" smtClean="0"/>
              <a:t>, while ensuring that everyone is treated fairly and </a:t>
            </a:r>
            <a:r>
              <a:rPr lang="en-US" sz="2200" b="1" i="1" dirty="0" smtClean="0"/>
              <a:t>equally</a:t>
            </a:r>
            <a:r>
              <a:rPr lang="en-US" sz="2200" i="1" dirty="0" smtClean="0"/>
              <a:t>. Students are provided </a:t>
            </a:r>
            <a:r>
              <a:rPr lang="en-US" sz="2200" b="1" i="1" dirty="0" smtClean="0"/>
              <a:t>with sufficient services and opportunities </a:t>
            </a:r>
            <a:r>
              <a:rPr lang="en-US" sz="2200" i="1" dirty="0" smtClean="0"/>
              <a:t>to study. Students are </a:t>
            </a:r>
            <a:r>
              <a:rPr lang="en-US" sz="2200" b="1" i="1" dirty="0" smtClean="0"/>
              <a:t>responsible for their learning</a:t>
            </a:r>
            <a:r>
              <a:rPr lang="en-US" sz="2200" i="1" dirty="0" smtClean="0"/>
              <a:t>, and they are </a:t>
            </a:r>
            <a:r>
              <a:rPr lang="en-US" sz="2200" b="1" i="1" dirty="0" smtClean="0"/>
              <a:t>supported and heard as active parties in their own learning </a:t>
            </a:r>
            <a:r>
              <a:rPr lang="en-US" sz="2200" i="1" dirty="0" smtClean="0"/>
              <a:t>process. Students contribute to University operations and development as </a:t>
            </a:r>
            <a:r>
              <a:rPr lang="en-US" sz="2200" b="1" i="1" dirty="0" smtClean="0"/>
              <a:t>members of the University community</a:t>
            </a:r>
            <a:r>
              <a:rPr lang="en-US" sz="2200" i="1" dirty="0" smtClean="0"/>
              <a:t>.”       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South-Eastern Finland University of Applied Sciences:</a:t>
            </a:r>
          </a:p>
          <a:p>
            <a:pPr marL="0" indent="0">
              <a:buNone/>
            </a:pPr>
            <a:r>
              <a:rPr lang="en-US" sz="2200" i="1" dirty="0" smtClean="0"/>
              <a:t>“Student-centricity refers to a perspective where the </a:t>
            </a:r>
            <a:r>
              <a:rPr lang="en-US" sz="2200" b="1" i="1" dirty="0" smtClean="0"/>
              <a:t>student is at the center of the learning process</a:t>
            </a:r>
            <a:r>
              <a:rPr lang="en-US" sz="2200" i="1" dirty="0" smtClean="0"/>
              <a:t> and the teaching takes into account the </a:t>
            </a:r>
            <a:r>
              <a:rPr lang="en-US" sz="2200" b="1" i="1" dirty="0" smtClean="0"/>
              <a:t>students' different basic knowledge, interests and needs, as well as different learning styles</a:t>
            </a:r>
            <a:r>
              <a:rPr lang="en-US" sz="2200" i="1" dirty="0" smtClean="0"/>
              <a:t>. The student is </a:t>
            </a:r>
            <a:r>
              <a:rPr lang="en-US" sz="2200" b="1" i="1" dirty="0" smtClean="0"/>
              <a:t>committed to developing their own skills</a:t>
            </a:r>
            <a:r>
              <a:rPr lang="en-US" sz="2200" i="1" dirty="0" smtClean="0"/>
              <a:t>.”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8027" y="276045"/>
            <a:ext cx="10145030" cy="842214"/>
          </a:xfrm>
        </p:spPr>
        <p:txBody>
          <a:bodyPr>
            <a:normAutofit/>
          </a:bodyPr>
          <a:lstStyle/>
          <a:p>
            <a:r>
              <a:rPr lang="en-US" dirty="0"/>
              <a:t>What does </a:t>
            </a:r>
            <a:r>
              <a:rPr lang="en-US" dirty="0" smtClean="0"/>
              <a:t>learner-centeredness mean?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6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8027" y="1279153"/>
            <a:ext cx="10145029" cy="406984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ctivating </a:t>
            </a:r>
            <a:r>
              <a:rPr lang="en-US" dirty="0"/>
              <a:t>learning is more important than teaching</a:t>
            </a:r>
          </a:p>
          <a:p>
            <a:r>
              <a:rPr lang="en-US" dirty="0" smtClean="0"/>
              <a:t>Orientation from </a:t>
            </a:r>
            <a:r>
              <a:rPr lang="en-US" dirty="0"/>
              <a:t>content design to </a:t>
            </a:r>
            <a:r>
              <a:rPr lang="en-US" dirty="0" smtClean="0"/>
              <a:t>design of learner’s </a:t>
            </a:r>
            <a:r>
              <a:rPr lang="en-US" dirty="0"/>
              <a:t>path and learning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Learning </a:t>
            </a:r>
            <a:r>
              <a:rPr lang="en-US" dirty="0"/>
              <a:t>can best be promoted by supporting the learner's experiential, interactive and </a:t>
            </a:r>
            <a:r>
              <a:rPr lang="en-US" dirty="0" smtClean="0"/>
              <a:t>communal knowledge </a:t>
            </a:r>
            <a:r>
              <a:rPr lang="en-US" dirty="0"/>
              <a:t>building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Learners are individuals and motivated by different things -&gt; providing flexibility and different methods to reach the objectives is learner-centeredness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8027" y="276045"/>
            <a:ext cx="10145030" cy="8422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Principles of learner-centeredness are included in the current concept of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2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e-learning, </a:t>
            </a:r>
            <a:r>
              <a:rPr lang="en-US" dirty="0"/>
              <a:t>the pedagogical principles of learning themselves remain the </a:t>
            </a:r>
            <a:r>
              <a:rPr lang="en-US" dirty="0" smtClean="0"/>
              <a:t>same -&gt; how can we support them in online environment?</a:t>
            </a:r>
          </a:p>
          <a:p>
            <a:r>
              <a:rPr lang="en-US" dirty="0" smtClean="0"/>
              <a:t>There are a lot of new opportunities but utilizing them is situation- and institution specific</a:t>
            </a:r>
          </a:p>
          <a:p>
            <a:r>
              <a:rPr lang="en-US" dirty="0" smtClean="0"/>
              <a:t>Challenges may be posed by the resources and support available, the teachers’ technical skills and the ability to choose appropriate </a:t>
            </a:r>
            <a:r>
              <a:rPr lang="en-US" dirty="0"/>
              <a:t>tools and pedagogical models.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e-learning platforms and tools are constantly evolving and </a:t>
            </a:r>
            <a:r>
              <a:rPr lang="en-US" dirty="0" smtClean="0"/>
              <a:t>changing and it requires continuous learning.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quality learning and learner-centeredness be supported online?</a:t>
            </a:r>
          </a:p>
        </p:txBody>
      </p:sp>
    </p:spTree>
    <p:extLst>
      <p:ext uri="{BB962C8B-B14F-4D97-AF65-F5344CB8AC3E}">
        <p14:creationId xmlns:p14="http://schemas.microsoft.com/office/powerpoint/2010/main" val="17177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8027" y="2130425"/>
            <a:ext cx="10145029" cy="406984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role of an online teacher</a:t>
            </a:r>
            <a:br>
              <a:rPr lang="en-US" b="1" dirty="0" smtClean="0"/>
            </a:br>
            <a:endParaRPr lang="en-US" b="1" dirty="0"/>
          </a:p>
          <a:p>
            <a:r>
              <a:rPr lang="en-US" dirty="0" smtClean="0"/>
              <a:t>Builder and developer of a learning environment</a:t>
            </a:r>
          </a:p>
          <a:p>
            <a:r>
              <a:rPr lang="en-US" dirty="0" smtClean="0"/>
              <a:t>Expert of the learning content and process </a:t>
            </a:r>
            <a:endParaRPr lang="fi-FI" dirty="0" smtClean="0"/>
          </a:p>
          <a:p>
            <a:r>
              <a:rPr lang="en-US" dirty="0" smtClean="0"/>
              <a:t>Enabler</a:t>
            </a:r>
            <a:r>
              <a:rPr lang="en-US" dirty="0"/>
              <a:t>, activator and supporter of </a:t>
            </a:r>
            <a:r>
              <a:rPr lang="en-US" dirty="0" smtClean="0"/>
              <a:t>learning</a:t>
            </a:r>
          </a:p>
          <a:p>
            <a:r>
              <a:rPr lang="en-US" dirty="0" smtClean="0"/>
              <a:t>Instructor and adviser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504950"/>
          </a:xfrm>
        </p:spPr>
        <p:txBody>
          <a:bodyPr>
            <a:normAutofit/>
          </a:bodyPr>
          <a:lstStyle/>
          <a:p>
            <a:r>
              <a:rPr lang="en-US" dirty="0"/>
              <a:t>How can quality learning and learner-centeredness be supported online?</a:t>
            </a:r>
          </a:p>
        </p:txBody>
      </p:sp>
    </p:spTree>
    <p:extLst>
      <p:ext uri="{BB962C8B-B14F-4D97-AF65-F5344CB8AC3E}">
        <p14:creationId xmlns:p14="http://schemas.microsoft.com/office/powerpoint/2010/main" val="283077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8&quot; unique_id=&quot;56155&quot;&gt;&lt;/object&gt;&lt;object type=&quot;2&quot; unique_id=&quot;56156&quot;&gt;&lt;object type=&quot;3&quot; unique_id=&quot;56157&quot;&gt;&lt;property id=&quot;20148&quot; value=&quot;5&quot;/&gt;&lt;property id=&quot;20300&quot; value=&quot;Slide 1 - &amp;quot;How to carry out high quality and learner-centered e-learning in Higher Education? &amp;quot;&quot;/&gt;&lt;property id=&quot;20307&quot; value=&quot;313&quot;/&gt;&lt;/object&gt;&lt;object type=&quot;3&quot; unique_id=&quot;61332&quot;&gt;&lt;property id=&quot;20148&quot; value=&quot;5&quot;/&gt;&lt;property id=&quot;20300&quot; value=&quot;Slide 2 - &amp;quot; The agenda of the lecture&amp;quot;&quot;/&gt;&lt;property id=&quot;20307&quot; value=&quot;323&quot;/&gt;&lt;/object&gt;&lt;object type=&quot;3&quot; unique_id=&quot;61333&quot;&gt;&lt;property id=&quot;20148&quot; value=&quot;5&quot;/&gt;&lt;property id=&quot;20300&quot; value=&quot;Slide 3 - &amp;quot;What brings quality to learning?  &amp;quot;&quot;/&gt;&lt;property id=&quot;20307&quot; value=&quot;322&quot;/&gt;&lt;/object&gt;&lt;object type=&quot;3&quot; unique_id=&quot;62354&quot;&gt;&lt;property id=&quot;20148&quot; value=&quot;5&quot;/&gt;&lt;property id=&quot;20300&quot; value=&quot;Slide 9 - &amp;quot;How can quality learning and learner-centeredness be supported online?&amp;quot;&quot;/&gt;&lt;property id=&quot;20307&quot; value=&quot;331&quot;/&gt;&lt;/object&gt;&lt;object type=&quot;3&quot; unique_id=&quot;64302&quot;&gt;&lt;property id=&quot;20148&quot; value=&quot;5&quot;/&gt;&lt;property id=&quot;20300&quot; value=&quot;Slide 7 - &amp;quot;Principles of learner-centeredness are included in the current concept of learning&amp;quot;&quot;/&gt;&lt;property id=&quot;20307&quot; value=&quot;335&quot;/&gt;&lt;/object&gt;&lt;object type=&quot;3&quot; unique_id=&quot;64608&quot;&gt;&lt;property id=&quot;20148&quot; value=&quot;5&quot;/&gt;&lt;property id=&quot;20300&quot; value=&quot;Slide 11 - &amp;quot;How can quality learning and learner-centeredness be supported online?&amp;quot;&quot;/&gt;&lt;property id=&quot;20307&quot; value=&quot;336&quot;/&gt;&lt;/object&gt;&lt;object type=&quot;3&quot; unique_id=&quot;64838&quot;&gt;&lt;property id=&quot;20148&quot; value=&quot;5&quot;/&gt;&lt;property id=&quot;20300&quot; value=&quot;Slide 12 - &amp;quot;Elements of support needed in quality e-learning &amp;quot;&quot;/&gt;&lt;property id=&quot;20307&quot; value=&quot;338&quot;/&gt;&lt;/object&gt;&lt;object type=&quot;3&quot; unique_id=&quot;66143&quot;&gt;&lt;property id=&quot;20148&quot; value=&quot;5&quot;/&gt;&lt;property id=&quot;20300&quot; value=&quot;Slide 17&quot;/&gt;&lt;property id=&quot;20307&quot; value=&quot;342&quot;/&gt;&lt;/object&gt;&lt;object type=&quot;3&quot; unique_id=&quot;66377&quot;&gt;&lt;property id=&quot;20148&quot; value=&quot;5&quot;/&gt;&lt;property id=&quot;20300&quot; value=&quot;Slide 6 - &amp;quot;What does learner-centeredness mean? &amp;quot;&quot;/&gt;&lt;property id=&quot;20307&quot; value=&quot;343&quot;/&gt;&lt;/object&gt;&lt;object type=&quot;3&quot; unique_id=&quot;66529&quot;&gt;&lt;property id=&quot;20148&quot; value=&quot;5&quot;/&gt;&lt;property id=&quot;20300&quot; value=&quot;Slide 5 - &amp;quot; What brings quality to learning? &amp;quot;&quot;/&gt;&lt;property id=&quot;20307&quot; value=&quot;347&quot;/&gt;&lt;/object&gt;&lt;object type=&quot;3&quot; unique_id=&quot;66740&quot;&gt;&lt;property id=&quot;20148&quot; value=&quot;5&quot;/&gt;&lt;property id=&quot;20300&quot; value=&quot;Slide 13 - &amp;quot; Teachers vary in how they succeed in their role as an online teacher&amp;quot;&quot;/&gt;&lt;property id=&quot;20307&quot; value=&quot;348&quot;/&gt;&lt;/object&gt;&lt;object type=&quot;3&quot; unique_id=&quot;67233&quot;&gt;&lt;property id=&quot;20148&quot; value=&quot;5&quot;/&gt;&lt;property id=&quot;20300&quot; value=&quot;Slide 14 - &amp;quot;How have e-learning trends evolved?&amp;quot;&quot;/&gt;&lt;property id=&quot;20307&quot; value=&quot;349&quot;/&gt;&lt;/object&gt;&lt;object type=&quot;3&quot; unique_id=&quot;67234&quot;&gt;&lt;property id=&quot;20148&quot; value=&quot;5&quot;/&gt;&lt;property id=&quot;20300&quot; value=&quot;Slide 8 - &amp;quot;How can quality learning and learner-centeredness be supported online?&amp;quot;&quot;/&gt;&lt;property id=&quot;20307&quot; value=&quot;350&quot;/&gt;&lt;/object&gt;&lt;object type=&quot;3&quot; unique_id=&quot;67335&quot;&gt;&lt;property id=&quot;20148&quot; value=&quot;5&quot;/&gt;&lt;property id=&quot;20300&quot; value=&quot;Slide 4 - &amp;quot; What brings quality to learning? &amp;quot;&quot;/&gt;&lt;property id=&quot;20307&quot; value=&quot;351&quot;/&gt;&lt;/object&gt;&lt;object type=&quot;3&quot; unique_id=&quot;67518&quot;&gt;&lt;property id=&quot;20148&quot; value=&quot;5&quot;/&gt;&lt;property id=&quot;20300&quot; value=&quot;Slide 15 - &amp;quot;What has been learnt during the pandemic?&amp;quot;&quot;/&gt;&lt;property id=&quot;20307&quot; value=&quot;352&quot;/&gt;&lt;/object&gt;&lt;object type=&quot;3&quot; unique_id=&quot;67698&quot;&gt;&lt;property id=&quot;20148&quot; value=&quot;5&quot;/&gt;&lt;property id=&quot;20300&quot; value=&quot;Slide 16 - &amp;quot;High quality e-learning development – where to start?&amp;quot;&quot;/&gt;&lt;property id=&quot;20307&quot; value=&quot;353&quot;/&gt;&lt;/object&gt;&lt;object type=&quot;3&quot; unique_id=&quot;67959&quot;&gt;&lt;property id=&quot;20148&quot; value=&quot;5&quot;/&gt;&lt;property id=&quot;20300&quot; value=&quot;Slide 10&quot;/&gt;&lt;property id=&quot;20307&quot; value=&quot;354&quot;/&gt;&lt;/object&gt;&lt;object type=&quot;3&quot; unique_id=&quot;69569&quot;&gt;&lt;property id=&quot;20148&quot; value=&quot;5&quot;/&gt;&lt;property id=&quot;20300&quot; value=&quot;Slide 18 - &amp;quot;Sources&amp;quot;&quot;/&gt;&lt;property id=&quot;20307&quot; value=&quot;35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UTU-20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8C8D2"/>
      </a:accent1>
      <a:accent2>
        <a:srgbClr val="9063CD"/>
      </a:accent2>
      <a:accent3>
        <a:srgbClr val="ADCB00"/>
      </a:accent3>
      <a:accent4>
        <a:srgbClr val="F8485E"/>
      </a:accent4>
      <a:accent5>
        <a:srgbClr val="868686"/>
      </a:accent5>
      <a:accent6>
        <a:srgbClr val="D9D9D9"/>
      </a:accent6>
      <a:hlink>
        <a:srgbClr val="9063CD"/>
      </a:hlink>
      <a:folHlink>
        <a:srgbClr val="9063C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5730</TotalTime>
  <Words>1551</Words>
  <Application>Microsoft Office PowerPoint</Application>
  <PresentationFormat>Widescreen</PresentationFormat>
  <Paragraphs>165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StarSymbol</vt:lpstr>
      <vt:lpstr>1_Office Theme</vt:lpstr>
      <vt:lpstr>How to carry out high quality and learner-centered e-learning in Higher Education? </vt:lpstr>
      <vt:lpstr> The agenda of the lecture</vt:lpstr>
      <vt:lpstr>What brings quality to learning?  </vt:lpstr>
      <vt:lpstr> What brings quality to learning? </vt:lpstr>
      <vt:lpstr> What brings quality to learning? </vt:lpstr>
      <vt:lpstr>What does learner-centeredness mean? </vt:lpstr>
      <vt:lpstr>Principles of learner-centeredness are included in the current concept of learning</vt:lpstr>
      <vt:lpstr>How can quality learning and learner-centeredness be supported online?</vt:lpstr>
      <vt:lpstr>How can quality learning and learner-centeredness be supported online?</vt:lpstr>
      <vt:lpstr>PowerPoint Presentation</vt:lpstr>
      <vt:lpstr>How can quality learning and learner-centeredness be supported online?</vt:lpstr>
      <vt:lpstr>Elements of support needed in quality e-learning </vt:lpstr>
      <vt:lpstr> Teachers vary in how they succeed in their role as an online teacher</vt:lpstr>
      <vt:lpstr>How have e-learning trends evolved?</vt:lpstr>
      <vt:lpstr>What has been learnt during the pandemic?</vt:lpstr>
      <vt:lpstr>High quality e-learning development – where to start?</vt:lpstr>
      <vt:lpstr>PowerPoint Presentation</vt:lpstr>
      <vt:lpstr>Sources</vt:lpstr>
    </vt:vector>
  </TitlesOfParts>
  <Company>University of Turku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design high quality and learner-centered e-learning?</dc:title>
  <dc:creator>Heli Brander</dc:creator>
  <cp:lastModifiedBy>Heli Brander</cp:lastModifiedBy>
  <cp:revision>196</cp:revision>
  <dcterms:created xsi:type="dcterms:W3CDTF">2022-03-11T10:54:04Z</dcterms:created>
  <dcterms:modified xsi:type="dcterms:W3CDTF">2022-04-12T09:26:30Z</dcterms:modified>
</cp:coreProperties>
</file>