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64" r:id="rId1"/>
  </p:sldMasterIdLst>
  <p:notesMasterIdLst>
    <p:notesMasterId r:id="rId46"/>
  </p:notesMasterIdLst>
  <p:handoutMasterIdLst>
    <p:handoutMasterId r:id="rId47"/>
  </p:handoutMasterIdLst>
  <p:sldIdLst>
    <p:sldId id="348" r:id="rId2"/>
    <p:sldId id="389" r:id="rId3"/>
    <p:sldId id="298" r:id="rId4"/>
    <p:sldId id="299" r:id="rId5"/>
    <p:sldId id="330" r:id="rId6"/>
    <p:sldId id="393" r:id="rId7"/>
    <p:sldId id="311" r:id="rId8"/>
    <p:sldId id="333" r:id="rId9"/>
    <p:sldId id="267" r:id="rId10"/>
    <p:sldId id="398" r:id="rId11"/>
    <p:sldId id="268" r:id="rId12"/>
    <p:sldId id="394" r:id="rId13"/>
    <p:sldId id="373" r:id="rId14"/>
    <p:sldId id="399" r:id="rId15"/>
    <p:sldId id="400" r:id="rId16"/>
    <p:sldId id="401" r:id="rId17"/>
    <p:sldId id="271" r:id="rId18"/>
    <p:sldId id="273" r:id="rId19"/>
    <p:sldId id="396" r:id="rId20"/>
    <p:sldId id="395" r:id="rId21"/>
    <p:sldId id="374" r:id="rId22"/>
    <p:sldId id="332" r:id="rId23"/>
    <p:sldId id="370" r:id="rId24"/>
    <p:sldId id="265" r:id="rId25"/>
    <p:sldId id="402" r:id="rId26"/>
    <p:sldId id="266" r:id="rId27"/>
    <p:sldId id="372" r:id="rId28"/>
    <p:sldId id="403" r:id="rId29"/>
    <p:sldId id="344" r:id="rId30"/>
    <p:sldId id="404" r:id="rId31"/>
    <p:sldId id="317" r:id="rId32"/>
    <p:sldId id="405" r:id="rId33"/>
    <p:sldId id="390" r:id="rId34"/>
    <p:sldId id="365" r:id="rId35"/>
    <p:sldId id="386" r:id="rId36"/>
    <p:sldId id="369" r:id="rId37"/>
    <p:sldId id="406" r:id="rId38"/>
    <p:sldId id="391" r:id="rId39"/>
    <p:sldId id="388" r:id="rId40"/>
    <p:sldId id="407" r:id="rId41"/>
    <p:sldId id="322" r:id="rId42"/>
    <p:sldId id="408" r:id="rId43"/>
    <p:sldId id="342" r:id="rId44"/>
    <p:sldId id="387" r:id="rId45"/>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iallu" initials="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F5494"/>
    <a:srgbClr val="2D5EC1"/>
    <a:srgbClr val="00CC00"/>
    <a:srgbClr val="DDF0C8"/>
    <a:srgbClr val="FF9900"/>
    <a:srgbClr val="BDDEFF"/>
    <a:srgbClr val="3E6FD2"/>
    <a:srgbClr val="9F059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0882" autoAdjust="0"/>
  </p:normalViewPr>
  <p:slideViewPr>
    <p:cSldViewPr>
      <p:cViewPr varScale="1">
        <p:scale>
          <a:sx n="79" d="100"/>
          <a:sy n="79" d="100"/>
        </p:scale>
        <p:origin x="11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84" d="100"/>
          <a:sy n="84" d="100"/>
        </p:scale>
        <p:origin x="-3840" y="-7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hyperlink" Target="timesheet_version_2018_1.xlsm" TargetMode="External"/><Relationship Id="rId1" Type="http://schemas.openxmlformats.org/officeDocument/2006/relationships/hyperlink" Target="cbhe_joint_declaration_2018.doc"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individual_travel_report.doc"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timesheet_version_2018_1.xlsm" TargetMode="External"/><Relationship Id="rId1" Type="http://schemas.openxmlformats.org/officeDocument/2006/relationships/hyperlink" Target="cbhe_joint_declaration_2018.doc"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individual_travel_report.d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custT="1"/>
      <dgm:spPr>
        <a:solidFill>
          <a:schemeClr val="accent1">
            <a:lumMod val="75000"/>
          </a:schemeClr>
        </a:solidFill>
      </dgm:spPr>
      <dgm:t>
        <a:bodyPr/>
        <a:lstStyle/>
        <a:p>
          <a:r>
            <a:rPr lang="en-GB" sz="2600" dirty="0" smtClean="0"/>
            <a:t>Staff</a:t>
          </a:r>
          <a:r>
            <a:rPr lang="en-GB" sz="2600" baseline="0" dirty="0" smtClean="0"/>
            <a:t> Costs</a:t>
          </a:r>
          <a:endParaRPr lang="en-GB" sz="2600" dirty="0"/>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9DB24D80-8F46-41ED-ABE7-94BADD9A905C}">
      <dgm:prSet phldrT="[Text]" custT="1"/>
      <dgm:spPr>
        <a:solidFill>
          <a:srgbClr val="DDF0C8">
            <a:alpha val="90000"/>
          </a:srgbClr>
        </a:solidFill>
      </dgm:spPr>
      <dgm:t>
        <a:bodyPr/>
        <a:lstStyle/>
        <a:p>
          <a:endParaRPr lang="en-GB" sz="1200" dirty="0">
            <a:solidFill>
              <a:schemeClr val="accent2"/>
            </a:solidFill>
          </a:endParaRPr>
        </a:p>
      </dgm:t>
    </dgm:pt>
    <dgm:pt modelId="{AE631E3D-263F-4573-9EE7-D10EEE0C9B08}" type="parTrans" cxnId="{6B912DBF-F464-483F-A945-6A39BCDBF9DC}">
      <dgm:prSet/>
      <dgm:spPr/>
      <dgm:t>
        <a:bodyPr/>
        <a:lstStyle/>
        <a:p>
          <a:endParaRPr lang="en-GB"/>
        </a:p>
      </dgm:t>
    </dgm:pt>
    <dgm:pt modelId="{F179C70A-CAFB-4A4D-9288-AFA818FD8751}" type="sibTrans" cxnId="{6B912DBF-F464-483F-A945-6A39BCDBF9DC}">
      <dgm:prSet/>
      <dgm:spPr/>
      <dgm:t>
        <a:bodyPr/>
        <a:lstStyle/>
        <a:p>
          <a:endParaRPr lang="en-GB"/>
        </a:p>
      </dgm:t>
    </dgm:pt>
    <dgm:pt modelId="{719C9B89-9EF7-4918-8D21-2D1170DD328A}">
      <dgm:prSet custT="1"/>
      <dgm:spPr/>
      <dgm:t>
        <a:bodyPr/>
        <a:lstStyle/>
        <a:p>
          <a:r>
            <a:rPr lang="en-GB" sz="1800" i="1" dirty="0">
              <a:solidFill>
                <a:srgbClr val="FF0000"/>
              </a:solidFill>
              <a:hlinkClick xmlns:r="http://schemas.openxmlformats.org/officeDocument/2006/relationships" r:id="rId1" action="ppaction://hlinkfile"/>
            </a:rPr>
            <a:t>Joint Declaration </a:t>
          </a:r>
          <a:r>
            <a:rPr lang="en-GB" sz="1800" i="1" dirty="0" smtClean="0">
              <a:solidFill>
                <a:srgbClr val="FF0000"/>
              </a:solidFill>
              <a:hlinkClick xmlns:r="http://schemas.openxmlformats.org/officeDocument/2006/relationships" r:id="rId1" action="ppaction://hlinkfile"/>
            </a:rPr>
            <a:t>(EACEA template)</a:t>
          </a:r>
          <a:endParaRPr lang="en-GB" sz="1800" i="1" dirty="0">
            <a:solidFill>
              <a:srgbClr val="FF0000"/>
            </a:solidFill>
          </a:endParaRPr>
        </a:p>
      </dgm:t>
    </dgm:pt>
    <dgm:pt modelId="{281ED00B-E2DA-4534-BFBE-B7244720CFA6}" type="parTrans" cxnId="{56307A44-AAB9-42AD-8840-F8FF81BA1BE7}">
      <dgm:prSet/>
      <dgm:spPr/>
      <dgm:t>
        <a:bodyPr/>
        <a:lstStyle/>
        <a:p>
          <a:endParaRPr lang="en-GB"/>
        </a:p>
      </dgm:t>
    </dgm:pt>
    <dgm:pt modelId="{38F4583A-1084-4BE1-9A47-0EF8E550AF64}" type="sibTrans" cxnId="{56307A44-AAB9-42AD-8840-F8FF81BA1BE7}">
      <dgm:prSet/>
      <dgm:spPr/>
      <dgm:t>
        <a:bodyPr/>
        <a:lstStyle/>
        <a:p>
          <a:endParaRPr lang="en-GB"/>
        </a:p>
      </dgm:t>
    </dgm:pt>
    <dgm:pt modelId="{0D898741-113C-4AD9-8E71-737AE9801298}">
      <dgm:prSet custT="1"/>
      <dgm:spPr/>
      <dgm:t>
        <a:bodyPr/>
        <a:lstStyle/>
        <a:p>
          <a:r>
            <a:rPr lang="en-GB" sz="1800" i="1" dirty="0" smtClean="0">
              <a:solidFill>
                <a:srgbClr val="FF0000"/>
              </a:solidFill>
              <a:hlinkClick xmlns:r="http://schemas.openxmlformats.org/officeDocument/2006/relationships" r:id="rId2" action="ppaction://hlinkfile"/>
            </a:rPr>
            <a:t>Time-sheets (EACEA template)</a:t>
          </a:r>
          <a:endParaRPr lang="en-GB" sz="1800" i="1" dirty="0">
            <a:solidFill>
              <a:srgbClr val="FF0000"/>
            </a:solidFill>
          </a:endParaRPr>
        </a:p>
      </dgm:t>
    </dgm:pt>
    <dgm:pt modelId="{006F2B43-2562-48DC-A801-4547A8766604}" type="parTrans" cxnId="{CF53067B-3BE8-42EC-8BB5-1BAF2A35EB57}">
      <dgm:prSet/>
      <dgm:spPr/>
      <dgm:t>
        <a:bodyPr/>
        <a:lstStyle/>
        <a:p>
          <a:endParaRPr lang="en-GB"/>
        </a:p>
      </dgm:t>
    </dgm:pt>
    <dgm:pt modelId="{D6FB9729-2942-4E39-911B-830DA7507187}" type="sibTrans" cxnId="{CF53067B-3BE8-42EC-8BB5-1BAF2A35EB57}">
      <dgm:prSet/>
      <dgm:spPr/>
      <dgm:t>
        <a:bodyPr/>
        <a:lstStyle/>
        <a:p>
          <a:endParaRPr lang="en-GB"/>
        </a:p>
      </dgm:t>
    </dgm:pt>
    <dgm:pt modelId="{1EA5E6EC-DDFF-40F6-A0F3-0076E110C76A}">
      <dgm:prSet custT="1"/>
      <dgm:spPr/>
      <dgm:t>
        <a:bodyPr/>
        <a:lstStyle/>
        <a:p>
          <a:r>
            <a:rPr lang="en-GB" sz="1800" dirty="0">
              <a:solidFill>
                <a:srgbClr val="2D5EC1"/>
              </a:solidFill>
            </a:rPr>
            <a:t>Proof of formal contractual relationship </a:t>
          </a:r>
          <a:r>
            <a:rPr lang="en-GB" sz="1800" dirty="0" smtClean="0">
              <a:solidFill>
                <a:srgbClr val="2D5EC1"/>
              </a:solidFill>
            </a:rPr>
            <a:t>/summary in English</a:t>
          </a:r>
          <a:endParaRPr lang="en-GB" sz="1800" dirty="0">
            <a:solidFill>
              <a:srgbClr val="2D5EC1"/>
            </a:solidFill>
          </a:endParaRPr>
        </a:p>
      </dgm:t>
    </dgm:pt>
    <dgm:pt modelId="{94FA340F-DB12-4DFE-A84A-3ECC4179EF0D}" type="parTrans" cxnId="{9DAFDFA1-0878-432A-9597-1189B4B6E470}">
      <dgm:prSet/>
      <dgm:spPr/>
      <dgm:t>
        <a:bodyPr/>
        <a:lstStyle/>
        <a:p>
          <a:endParaRPr lang="en-GB"/>
        </a:p>
      </dgm:t>
    </dgm:pt>
    <dgm:pt modelId="{A8B8658F-B9D0-4820-9ED6-23066BC1CE3E}" type="sibTrans" cxnId="{9DAFDFA1-0878-432A-9597-1189B4B6E470}">
      <dgm:prSet/>
      <dgm:spPr/>
      <dgm:t>
        <a:bodyPr/>
        <a:lstStyle/>
        <a:p>
          <a:endParaRPr lang="en-GB"/>
        </a:p>
      </dgm:t>
    </dgm:pt>
    <dgm:pt modelId="{A86CC5B7-4E31-4B60-99CF-FEB25BE56D67}">
      <dgm:prSet custT="1"/>
      <dgm:spPr/>
      <dgm:t>
        <a:bodyPr/>
        <a:lstStyle/>
        <a:p>
          <a:r>
            <a:rPr lang="en-GB" sz="1800" dirty="0" smtClean="0">
              <a:solidFill>
                <a:srgbClr val="2D5EC1"/>
              </a:solidFill>
            </a:rPr>
            <a:t>Evidence </a:t>
          </a:r>
          <a:r>
            <a:rPr lang="en-GB" sz="1800" dirty="0">
              <a:solidFill>
                <a:srgbClr val="2D5EC1"/>
              </a:solidFill>
            </a:rPr>
            <a:t>justifying </a:t>
          </a:r>
          <a:r>
            <a:rPr lang="en-GB" sz="1800" dirty="0" smtClean="0">
              <a:solidFill>
                <a:srgbClr val="2D5EC1"/>
              </a:solidFill>
            </a:rPr>
            <a:t>workload </a:t>
          </a:r>
          <a:r>
            <a:rPr lang="en-GB" sz="1800" dirty="0">
              <a:solidFill>
                <a:srgbClr val="2D5EC1"/>
              </a:solidFill>
            </a:rPr>
            <a:t>and activities/outputs (e.g. attendance lists </a:t>
          </a:r>
          <a:r>
            <a:rPr lang="en-GB" sz="1800" dirty="0" smtClean="0">
              <a:solidFill>
                <a:srgbClr val="2D5EC1"/>
              </a:solidFill>
            </a:rPr>
            <a:t>, </a:t>
          </a:r>
          <a:r>
            <a:rPr lang="en-GB" sz="1800" dirty="0">
              <a:solidFill>
                <a:srgbClr val="2D5EC1"/>
              </a:solidFill>
            </a:rPr>
            <a:t>tangible outputs / </a:t>
          </a:r>
          <a:r>
            <a:rPr lang="en-GB" sz="1800" dirty="0" smtClean="0">
              <a:solidFill>
                <a:srgbClr val="2D5EC1"/>
              </a:solidFill>
            </a:rPr>
            <a:t>products)</a:t>
          </a:r>
          <a:endParaRPr lang="en-GB" sz="1800" dirty="0">
            <a:solidFill>
              <a:srgbClr val="2D5EC1"/>
            </a:solidFill>
          </a:endParaRPr>
        </a:p>
      </dgm:t>
    </dgm:pt>
    <dgm:pt modelId="{D8D37BC3-4380-4B3C-A942-7F53B6136E41}" type="parTrans" cxnId="{26D28282-77CF-4EBD-9D3F-4FE43DED90C6}">
      <dgm:prSet/>
      <dgm:spPr/>
      <dgm:t>
        <a:bodyPr/>
        <a:lstStyle/>
        <a:p>
          <a:endParaRPr lang="en-GB"/>
        </a:p>
      </dgm:t>
    </dgm:pt>
    <dgm:pt modelId="{9B123CB1-A212-4E8B-A068-DFD77B15CB1D}" type="sibTrans" cxnId="{26D28282-77CF-4EBD-9D3F-4FE43DED90C6}">
      <dgm:prSet/>
      <dgm:spPr/>
      <dgm:t>
        <a:bodyPr/>
        <a:lstStyle/>
        <a:p>
          <a:endParaRPr lang="en-GB"/>
        </a:p>
      </dgm:t>
    </dgm:pt>
    <dgm:pt modelId="{A5355A7B-E21B-4DC9-9243-36EF8C58508D}">
      <dgm:prSet custT="1"/>
      <dgm:spPr/>
      <dgm:t>
        <a:bodyPr/>
        <a:lstStyle/>
        <a:p>
          <a:endParaRPr lang="en-GB" sz="1200" dirty="0">
            <a:solidFill>
              <a:schemeClr val="accent2"/>
            </a:solidFill>
          </a:endParaRPr>
        </a:p>
      </dgm:t>
    </dgm:pt>
    <dgm:pt modelId="{E8E69068-C80A-43F5-902D-B45BD5521BF3}" type="parTrans" cxnId="{36B5AB47-5183-4EC8-9013-1B390806F958}">
      <dgm:prSet/>
      <dgm:spPr/>
      <dgm:t>
        <a:bodyPr/>
        <a:lstStyle/>
        <a:p>
          <a:endParaRPr lang="en-GB"/>
        </a:p>
      </dgm:t>
    </dgm:pt>
    <dgm:pt modelId="{262B6081-0AD0-4048-B404-2AE51F5B0471}" type="sibTrans" cxnId="{36B5AB47-5183-4EC8-9013-1B390806F958}">
      <dgm:prSet/>
      <dgm:spPr/>
      <dgm:t>
        <a:bodyPr/>
        <a:lstStyle/>
        <a:p>
          <a:endParaRPr lang="en-GB"/>
        </a:p>
      </dgm:t>
    </dgm:pt>
    <dgm:pt modelId="{F750801A-C993-4DC1-85BA-E06A13E022DD}">
      <dgm:prSet custT="1"/>
      <dgm:spPr/>
      <dgm:t>
        <a:bodyPr/>
        <a:lstStyle/>
        <a:p>
          <a:r>
            <a:rPr lang="en-GB" sz="1800" dirty="0" smtClean="0">
              <a:solidFill>
                <a:srgbClr val="2D5EC1"/>
              </a:solidFill>
            </a:rPr>
            <a:t>Payslips and proof of salary payments</a:t>
          </a:r>
          <a:endParaRPr lang="en-GB" sz="1800" dirty="0">
            <a:solidFill>
              <a:srgbClr val="2D5EC1"/>
            </a:solidFill>
          </a:endParaRPr>
        </a:p>
      </dgm:t>
    </dgm:pt>
    <dgm:pt modelId="{116242E0-1D81-43EB-9011-BDD5D5FC3934}" type="parTrans" cxnId="{321C7E36-3D17-4E22-B4CB-9419D905A26A}">
      <dgm:prSet/>
      <dgm:spPr/>
      <dgm:t>
        <a:bodyPr/>
        <a:lstStyle/>
        <a:p>
          <a:endParaRPr lang="it-IT"/>
        </a:p>
      </dgm:t>
    </dgm:pt>
    <dgm:pt modelId="{E22A77E8-DDCB-44C7-9764-CC552805E87A}" type="sibTrans" cxnId="{321C7E36-3D17-4E22-B4CB-9419D905A26A}">
      <dgm:prSet/>
      <dgm:spPr/>
      <dgm:t>
        <a:bodyPr/>
        <a:lstStyle/>
        <a:p>
          <a:endParaRPr lang="it-IT"/>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en-GB"/>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1" custScaleX="85768" custScaleY="79067" custLinFactNeighborX="-1044" custLinFactNeighborY="1983">
        <dgm:presLayoutVars>
          <dgm:chMax val="1"/>
          <dgm:bulletEnabled val="1"/>
        </dgm:presLayoutVars>
      </dgm:prSet>
      <dgm:spPr/>
      <dgm:t>
        <a:bodyPr/>
        <a:lstStyle/>
        <a:p>
          <a:endParaRPr lang="en-GB"/>
        </a:p>
      </dgm:t>
    </dgm:pt>
    <dgm:pt modelId="{5EEFBD45-A2B7-409B-BBDE-7E2F0CB2F7DA}" type="pres">
      <dgm:prSet presAssocID="{126FFA38-81B7-4C93-A26D-D8D3BF216F66}" presName="descendantText" presStyleLbl="alignAccFollowNode1" presStyleIdx="0" presStyleCnt="1" custScaleX="105310" custScaleY="125122" custLinFactNeighborX="12125" custLinFactNeighborY="1567">
        <dgm:presLayoutVars>
          <dgm:bulletEnabled val="1"/>
        </dgm:presLayoutVars>
      </dgm:prSet>
      <dgm:spPr/>
      <dgm:t>
        <a:bodyPr/>
        <a:lstStyle/>
        <a:p>
          <a:endParaRPr lang="en-GB"/>
        </a:p>
      </dgm:t>
    </dgm:pt>
  </dgm:ptLst>
  <dgm:cxnLst>
    <dgm:cxn modelId="{E26914B6-9436-45BF-A7C0-987E965E635E}" type="presOf" srcId="{719C9B89-9EF7-4918-8D21-2D1170DD328A}" destId="{5EEFBD45-A2B7-409B-BBDE-7E2F0CB2F7DA}" srcOrd="0" destOrd="1" presId="urn:microsoft.com/office/officeart/2005/8/layout/vList5"/>
    <dgm:cxn modelId="{205DDBEF-A18A-4196-829C-876728096BCF}" srcId="{923D475A-0E96-4ABA-949A-7A904D2A3A5F}" destId="{126FFA38-81B7-4C93-A26D-D8D3BF216F66}" srcOrd="0" destOrd="0" parTransId="{BF8471F8-E9FB-4B5D-83E0-AE0EDB262609}" sibTransId="{E9ABA45C-F190-46C1-AF2B-60BC6225EE73}"/>
    <dgm:cxn modelId="{85C0BC25-00FF-455D-8B74-2CACD26C53B5}" type="presOf" srcId="{A5355A7B-E21B-4DC9-9243-36EF8C58508D}" destId="{5EEFBD45-A2B7-409B-BBDE-7E2F0CB2F7DA}" srcOrd="0" destOrd="6" presId="urn:microsoft.com/office/officeart/2005/8/layout/vList5"/>
    <dgm:cxn modelId="{A7F6AEED-0BEB-494B-978C-7BAE319930DA}" type="presOf" srcId="{1EA5E6EC-DDFF-40F6-A0F3-0076E110C76A}" destId="{5EEFBD45-A2B7-409B-BBDE-7E2F0CB2F7DA}" srcOrd="0" destOrd="3" presId="urn:microsoft.com/office/officeart/2005/8/layout/vList5"/>
    <dgm:cxn modelId="{85F7FF26-B3AC-4E12-9DC9-C6FF467E13CA}" type="presOf" srcId="{0D898741-113C-4AD9-8E71-737AE9801298}" destId="{5EEFBD45-A2B7-409B-BBDE-7E2F0CB2F7DA}" srcOrd="0" destOrd="2" presId="urn:microsoft.com/office/officeart/2005/8/layout/vList5"/>
    <dgm:cxn modelId="{F735423C-E298-4B71-868B-E399E9A7A0C0}" type="presOf" srcId="{9DB24D80-8F46-41ED-ABE7-94BADD9A905C}" destId="{5EEFBD45-A2B7-409B-BBDE-7E2F0CB2F7DA}" srcOrd="0" destOrd="0" presId="urn:microsoft.com/office/officeart/2005/8/layout/vList5"/>
    <dgm:cxn modelId="{56307A44-AAB9-42AD-8840-F8FF81BA1BE7}" srcId="{126FFA38-81B7-4C93-A26D-D8D3BF216F66}" destId="{719C9B89-9EF7-4918-8D21-2D1170DD328A}" srcOrd="1" destOrd="0" parTransId="{281ED00B-E2DA-4534-BFBE-B7244720CFA6}" sibTransId="{38F4583A-1084-4BE1-9A47-0EF8E550AF64}"/>
    <dgm:cxn modelId="{9DAFDFA1-0878-432A-9597-1189B4B6E470}" srcId="{126FFA38-81B7-4C93-A26D-D8D3BF216F66}" destId="{1EA5E6EC-DDFF-40F6-A0F3-0076E110C76A}" srcOrd="3" destOrd="0" parTransId="{94FA340F-DB12-4DFE-A84A-3ECC4179EF0D}" sibTransId="{A8B8658F-B9D0-4820-9ED6-23066BC1CE3E}"/>
    <dgm:cxn modelId="{26D28282-77CF-4EBD-9D3F-4FE43DED90C6}" srcId="{126FFA38-81B7-4C93-A26D-D8D3BF216F66}" destId="{A86CC5B7-4E31-4B60-99CF-FEB25BE56D67}" srcOrd="4" destOrd="0" parTransId="{D8D37BC3-4380-4B3C-A942-7F53B6136E41}" sibTransId="{9B123CB1-A212-4E8B-A068-DFD77B15CB1D}"/>
    <dgm:cxn modelId="{B806015F-868C-435F-AFB4-BF67C83574B4}" type="presOf" srcId="{F750801A-C993-4DC1-85BA-E06A13E022DD}" destId="{5EEFBD45-A2B7-409B-BBDE-7E2F0CB2F7DA}" srcOrd="0" destOrd="5" presId="urn:microsoft.com/office/officeart/2005/8/layout/vList5"/>
    <dgm:cxn modelId="{7420FCCF-4A61-46F9-A23D-79D1D3E85A1E}" type="presOf" srcId="{923D475A-0E96-4ABA-949A-7A904D2A3A5F}" destId="{E4F39CB3-0355-4E01-9CE0-FC04A6727E16}" srcOrd="0" destOrd="0" presId="urn:microsoft.com/office/officeart/2005/8/layout/vList5"/>
    <dgm:cxn modelId="{36B5AB47-5183-4EC8-9013-1B390806F958}" srcId="{126FFA38-81B7-4C93-A26D-D8D3BF216F66}" destId="{A5355A7B-E21B-4DC9-9243-36EF8C58508D}" srcOrd="6" destOrd="0" parTransId="{E8E69068-C80A-43F5-902D-B45BD5521BF3}" sibTransId="{262B6081-0AD0-4048-B404-2AE51F5B0471}"/>
    <dgm:cxn modelId="{5736057E-3A33-4E10-8525-52355C4219A3}" type="presOf" srcId="{126FFA38-81B7-4C93-A26D-D8D3BF216F66}" destId="{38984889-B8F5-45D9-969C-1FED934F4122}" srcOrd="0" destOrd="0" presId="urn:microsoft.com/office/officeart/2005/8/layout/vList5"/>
    <dgm:cxn modelId="{6EB9ABCF-4C40-4035-9483-0E0CBA8CD6EE}" type="presOf" srcId="{A86CC5B7-4E31-4B60-99CF-FEB25BE56D67}" destId="{5EEFBD45-A2B7-409B-BBDE-7E2F0CB2F7DA}" srcOrd="0" destOrd="4" presId="urn:microsoft.com/office/officeart/2005/8/layout/vList5"/>
    <dgm:cxn modelId="{321C7E36-3D17-4E22-B4CB-9419D905A26A}" srcId="{126FFA38-81B7-4C93-A26D-D8D3BF216F66}" destId="{F750801A-C993-4DC1-85BA-E06A13E022DD}" srcOrd="5" destOrd="0" parTransId="{116242E0-1D81-43EB-9011-BDD5D5FC3934}" sibTransId="{E22A77E8-DDCB-44C7-9764-CC552805E87A}"/>
    <dgm:cxn modelId="{CF53067B-3BE8-42EC-8BB5-1BAF2A35EB57}" srcId="{126FFA38-81B7-4C93-A26D-D8D3BF216F66}" destId="{0D898741-113C-4AD9-8E71-737AE9801298}" srcOrd="2" destOrd="0" parTransId="{006F2B43-2562-48DC-A801-4547A8766604}" sibTransId="{D6FB9729-2942-4E39-911B-830DA7507187}"/>
    <dgm:cxn modelId="{6B912DBF-F464-483F-A945-6A39BCDBF9DC}" srcId="{126FFA38-81B7-4C93-A26D-D8D3BF216F66}" destId="{9DB24D80-8F46-41ED-ABE7-94BADD9A905C}" srcOrd="0" destOrd="0" parTransId="{AE631E3D-263F-4573-9EE7-D10EEE0C9B08}" sibTransId="{F179C70A-CAFB-4A4D-9288-AFA818FD8751}"/>
    <dgm:cxn modelId="{6949A741-3296-4E89-849E-F1346B7C783E}" type="presParOf" srcId="{E4F39CB3-0355-4E01-9CE0-FC04A6727E16}" destId="{E3982B90-0880-46CE-9A95-E9BE5FB93633}" srcOrd="0" destOrd="0" presId="urn:microsoft.com/office/officeart/2005/8/layout/vList5"/>
    <dgm:cxn modelId="{158CC9D5-07C2-40F2-BB43-8D9A41F9AEF0}" type="presParOf" srcId="{E3982B90-0880-46CE-9A95-E9BE5FB93633}" destId="{38984889-B8F5-45D9-969C-1FED934F4122}" srcOrd="0" destOrd="0" presId="urn:microsoft.com/office/officeart/2005/8/layout/vList5"/>
    <dgm:cxn modelId="{40497FF8-ABAC-41F7-8034-DF36D5BDC056}" type="presParOf" srcId="{E3982B90-0880-46CE-9A95-E9BE5FB93633}" destId="{5EEFBD45-A2B7-409B-BBDE-7E2F0CB2F7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custT="1"/>
      <dgm:spPr>
        <a:solidFill>
          <a:schemeClr val="accent1">
            <a:lumMod val="75000"/>
          </a:schemeClr>
        </a:solidFill>
      </dgm:spPr>
      <dgm:t>
        <a:bodyPr/>
        <a:lstStyle/>
        <a:p>
          <a:r>
            <a:rPr lang="en-GB" sz="2000" dirty="0" smtClean="0"/>
            <a:t>Travel and Costs of Stay </a:t>
          </a:r>
          <a:endParaRPr lang="en-GB" sz="2000" dirty="0"/>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5F2F356A-90EC-4117-BC37-9869AD7D83DC}">
      <dgm:prSet custT="1"/>
      <dgm:spPr/>
      <dgm:t>
        <a:bodyPr/>
        <a:lstStyle/>
        <a:p>
          <a:pPr marL="114300" indent="0"/>
          <a:endParaRPr lang="en-GB" sz="1200" dirty="0">
            <a:solidFill>
              <a:schemeClr val="accent2"/>
            </a:solidFill>
          </a:endParaRPr>
        </a:p>
      </dgm:t>
    </dgm:pt>
    <dgm:pt modelId="{8747E189-D0BD-4097-89F4-9F52FC2330A3}" type="sibTrans" cxnId="{CEDF2EAB-1A77-49CA-8EC5-F768372FF429}">
      <dgm:prSet/>
      <dgm:spPr/>
      <dgm:t>
        <a:bodyPr/>
        <a:lstStyle/>
        <a:p>
          <a:endParaRPr lang="en-GB"/>
        </a:p>
      </dgm:t>
    </dgm:pt>
    <dgm:pt modelId="{E4533D71-630E-449B-A826-40CC229097E7}" type="parTrans" cxnId="{CEDF2EAB-1A77-49CA-8EC5-F768372FF429}">
      <dgm:prSet/>
      <dgm:spPr/>
      <dgm:t>
        <a:bodyPr/>
        <a:lstStyle/>
        <a:p>
          <a:endParaRPr lang="en-GB"/>
        </a:p>
      </dgm:t>
    </dgm:pt>
    <dgm:pt modelId="{751426D2-7D29-49AF-A098-5A1DBD3EAB18}">
      <dgm:prSet custT="1"/>
      <dgm:spPr/>
      <dgm:t>
        <a:bodyPr/>
        <a:lstStyle/>
        <a:p>
          <a:pPr marL="177800" indent="-177800"/>
          <a:endParaRPr lang="en-GB" sz="1200" dirty="0">
            <a:solidFill>
              <a:schemeClr val="accent2"/>
            </a:solidFill>
          </a:endParaRPr>
        </a:p>
      </dgm:t>
    </dgm:pt>
    <dgm:pt modelId="{1026EB86-7FC7-4202-8B99-54CF5D63620B}" type="sibTrans" cxnId="{CA22C816-BE96-4C2E-B6DC-66D63462B4F1}">
      <dgm:prSet/>
      <dgm:spPr/>
      <dgm:t>
        <a:bodyPr/>
        <a:lstStyle/>
        <a:p>
          <a:endParaRPr lang="en-GB"/>
        </a:p>
      </dgm:t>
    </dgm:pt>
    <dgm:pt modelId="{28273BDE-A0A6-4635-85A2-0645FC333BBF}" type="parTrans" cxnId="{CA22C816-BE96-4C2E-B6DC-66D63462B4F1}">
      <dgm:prSet/>
      <dgm:spPr/>
      <dgm:t>
        <a:bodyPr/>
        <a:lstStyle/>
        <a:p>
          <a:endParaRPr lang="en-GB"/>
        </a:p>
      </dgm:t>
    </dgm:pt>
    <dgm:pt modelId="{48EA4877-7DAF-405B-B3CE-E868CCBE6A1D}">
      <dgm:prSet custT="1"/>
      <dgm:spPr/>
      <dgm:t>
        <a:bodyPr/>
        <a:lstStyle/>
        <a:p>
          <a:pPr marL="177800" indent="-177800"/>
          <a:r>
            <a:rPr lang="en-GB" sz="1800" dirty="0" smtClean="0">
              <a:solidFill>
                <a:schemeClr val="accent2">
                  <a:lumMod val="75000"/>
                </a:schemeClr>
              </a:solidFill>
            </a:rPr>
            <a:t>agendas</a:t>
          </a:r>
          <a:r>
            <a:rPr lang="en-GB" sz="1800" dirty="0">
              <a:solidFill>
                <a:schemeClr val="accent2">
                  <a:lumMod val="75000"/>
                </a:schemeClr>
              </a:solidFill>
            </a:rPr>
            <a:t>, tangible outputs/products, </a:t>
          </a:r>
          <a:r>
            <a:rPr lang="en-GB" sz="1800" dirty="0" smtClean="0">
              <a:solidFill>
                <a:schemeClr val="accent2">
                  <a:lumMod val="75000"/>
                </a:schemeClr>
              </a:solidFill>
            </a:rPr>
            <a:t>minutes*</a:t>
          </a:r>
          <a:endParaRPr lang="en-GB" sz="1800" dirty="0">
            <a:solidFill>
              <a:schemeClr val="accent2">
                <a:lumMod val="75000"/>
              </a:schemeClr>
            </a:solidFill>
          </a:endParaRPr>
        </a:p>
      </dgm:t>
    </dgm:pt>
    <dgm:pt modelId="{CFEAA856-70BE-4370-B91D-A2DF04E94CB3}" type="sibTrans" cxnId="{41C4C956-2CAB-4152-9CDC-03B969C02663}">
      <dgm:prSet/>
      <dgm:spPr/>
      <dgm:t>
        <a:bodyPr/>
        <a:lstStyle/>
        <a:p>
          <a:endParaRPr lang="en-GB"/>
        </a:p>
      </dgm:t>
    </dgm:pt>
    <dgm:pt modelId="{158E694A-37D9-4D78-B608-33B4513743E8}" type="parTrans" cxnId="{41C4C956-2CAB-4152-9CDC-03B969C02663}">
      <dgm:prSet/>
      <dgm:spPr/>
      <dgm:t>
        <a:bodyPr/>
        <a:lstStyle/>
        <a:p>
          <a:endParaRPr lang="en-GB"/>
        </a:p>
      </dgm:t>
    </dgm:pt>
    <dgm:pt modelId="{035C0EC2-FBB6-4A26-AAC3-44E8F2CFCB4A}">
      <dgm:prSet custT="1"/>
      <dgm:spPr/>
      <dgm:t>
        <a:bodyPr/>
        <a:lstStyle/>
        <a:p>
          <a:pPr marL="177800" indent="-177800"/>
          <a:r>
            <a:rPr lang="en-GB" sz="1800" i="1" dirty="0">
              <a:solidFill>
                <a:srgbClr val="FF0000"/>
              </a:solidFill>
              <a:hlinkClick xmlns:r="http://schemas.openxmlformats.org/officeDocument/2006/relationships" r:id="rId1" action="ppaction://hlinkfile"/>
            </a:rPr>
            <a:t>Individual Travel </a:t>
          </a:r>
          <a:r>
            <a:rPr lang="en-GB" sz="1800" i="1" dirty="0" smtClean="0">
              <a:solidFill>
                <a:srgbClr val="FF0000"/>
              </a:solidFill>
              <a:hlinkClick xmlns:r="http://schemas.openxmlformats.org/officeDocument/2006/relationships" r:id="rId1" action="ppaction://hlinkfile"/>
            </a:rPr>
            <a:t>Report (EACEA templates)</a:t>
          </a:r>
          <a:endParaRPr lang="en-GB" sz="1800" i="0" dirty="0">
            <a:solidFill>
              <a:srgbClr val="0F5494"/>
            </a:solidFill>
          </a:endParaRPr>
        </a:p>
      </dgm:t>
    </dgm:pt>
    <dgm:pt modelId="{F1CC613A-78F5-47CB-956E-3A8547AA20AC}" type="sibTrans" cxnId="{3DA6850B-3117-40BB-94D3-11274411F95A}">
      <dgm:prSet/>
      <dgm:spPr/>
      <dgm:t>
        <a:bodyPr/>
        <a:lstStyle/>
        <a:p>
          <a:endParaRPr lang="en-GB"/>
        </a:p>
      </dgm:t>
    </dgm:pt>
    <dgm:pt modelId="{5A7A5263-0B54-4DDD-968C-C278CA7C653E}" type="parTrans" cxnId="{3DA6850B-3117-40BB-94D3-11274411F95A}">
      <dgm:prSet/>
      <dgm:spPr/>
      <dgm:t>
        <a:bodyPr/>
        <a:lstStyle/>
        <a:p>
          <a:endParaRPr lang="en-GB"/>
        </a:p>
      </dgm:t>
    </dgm:pt>
    <dgm:pt modelId="{9DB24D80-8F46-41ED-ABE7-94BADD9A905C}">
      <dgm:prSet phldrT="[Text]" custT="1"/>
      <dgm:spPr>
        <a:solidFill>
          <a:srgbClr val="DDF0C8">
            <a:alpha val="90000"/>
          </a:srgbClr>
        </a:solidFill>
      </dgm:spPr>
      <dgm:t>
        <a:bodyPr/>
        <a:lstStyle/>
        <a:p>
          <a:pPr marL="114300" indent="0"/>
          <a:endParaRPr lang="en-GB" sz="1800" dirty="0">
            <a:solidFill>
              <a:schemeClr val="accent2"/>
            </a:solidFill>
          </a:endParaRPr>
        </a:p>
      </dgm:t>
    </dgm:pt>
    <dgm:pt modelId="{F179C70A-CAFB-4A4D-9288-AFA818FD8751}" type="sibTrans" cxnId="{6B912DBF-F464-483F-A945-6A39BCDBF9DC}">
      <dgm:prSet/>
      <dgm:spPr/>
      <dgm:t>
        <a:bodyPr/>
        <a:lstStyle/>
        <a:p>
          <a:endParaRPr lang="en-GB"/>
        </a:p>
      </dgm:t>
    </dgm:pt>
    <dgm:pt modelId="{AE631E3D-263F-4573-9EE7-D10EEE0C9B08}" type="parTrans" cxnId="{6B912DBF-F464-483F-A945-6A39BCDBF9DC}">
      <dgm:prSet/>
      <dgm:spPr/>
      <dgm:t>
        <a:bodyPr/>
        <a:lstStyle/>
        <a:p>
          <a:endParaRPr lang="en-GB"/>
        </a:p>
      </dgm:t>
    </dgm:pt>
    <dgm:pt modelId="{384D0DA8-C9D6-4A11-9498-1569F3C9A69E}">
      <dgm:prSet custT="1"/>
      <dgm:spPr/>
      <dgm:t>
        <a:bodyPr/>
        <a:lstStyle/>
        <a:p>
          <a:r>
            <a:rPr lang="en-US" sz="1800" i="0" dirty="0" smtClean="0">
              <a:solidFill>
                <a:srgbClr val="0F5494"/>
              </a:solidFill>
            </a:rPr>
            <a:t>hotel  invoices and receipts;</a:t>
          </a:r>
          <a:endParaRPr lang="it-IT" sz="1800" i="0" dirty="0">
            <a:solidFill>
              <a:srgbClr val="0F5494"/>
            </a:solidFill>
          </a:endParaRPr>
        </a:p>
      </dgm:t>
    </dgm:pt>
    <dgm:pt modelId="{EE88B15F-545E-4C11-A8A9-F6D7AD86A38A}" type="parTrans" cxnId="{EDC174BC-2769-4164-BF7C-80540F663F77}">
      <dgm:prSet/>
      <dgm:spPr/>
      <dgm:t>
        <a:bodyPr/>
        <a:lstStyle/>
        <a:p>
          <a:endParaRPr lang="it-IT"/>
        </a:p>
      </dgm:t>
    </dgm:pt>
    <dgm:pt modelId="{7687B546-BCF6-4A07-9EC8-8680CE254E91}" type="sibTrans" cxnId="{EDC174BC-2769-4164-BF7C-80540F663F77}">
      <dgm:prSet/>
      <dgm:spPr/>
      <dgm:t>
        <a:bodyPr/>
        <a:lstStyle/>
        <a:p>
          <a:endParaRPr lang="it-IT"/>
        </a:p>
      </dgm:t>
    </dgm:pt>
    <dgm:pt modelId="{10BB9811-7D05-43E1-A76B-FEAD545E49EA}">
      <dgm:prSet custT="1"/>
      <dgm:spPr/>
      <dgm:t>
        <a:bodyPr/>
        <a:lstStyle/>
        <a:p>
          <a:pPr marL="177800" indent="-177800"/>
          <a:r>
            <a:rPr lang="en-US" sz="1800" i="0" dirty="0" smtClean="0">
              <a:solidFill>
                <a:srgbClr val="0F5494"/>
              </a:solidFill>
            </a:rPr>
            <a:t>travel tickets, boarding passes with points of departure and destination, dates and name of the person travelling / Proofs of payment;</a:t>
          </a:r>
          <a:endParaRPr lang="en-GB" sz="1800" i="0" dirty="0">
            <a:solidFill>
              <a:srgbClr val="0F5494"/>
            </a:solidFill>
          </a:endParaRPr>
        </a:p>
      </dgm:t>
    </dgm:pt>
    <dgm:pt modelId="{CAFCA7EB-6AEE-4479-A4C9-3F2C970834A5}" type="parTrans" cxnId="{926AD6CC-779B-4609-AC84-5D7B421433FB}">
      <dgm:prSet/>
      <dgm:spPr/>
      <dgm:t>
        <a:bodyPr/>
        <a:lstStyle/>
        <a:p>
          <a:endParaRPr lang="it-IT"/>
        </a:p>
      </dgm:t>
    </dgm:pt>
    <dgm:pt modelId="{7BCA94EC-7D79-4001-9524-92C00B181A4B}" type="sibTrans" cxnId="{926AD6CC-779B-4609-AC84-5D7B421433FB}">
      <dgm:prSet/>
      <dgm:spPr/>
      <dgm:t>
        <a:bodyPr/>
        <a:lstStyle/>
        <a:p>
          <a:endParaRPr lang="it-IT"/>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en-GB"/>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1" custScaleX="89209" custScaleY="79067" custLinFactNeighborX="-2252" custLinFactNeighborY="-10880">
        <dgm:presLayoutVars>
          <dgm:chMax val="1"/>
          <dgm:bulletEnabled val="1"/>
        </dgm:presLayoutVars>
      </dgm:prSet>
      <dgm:spPr/>
      <dgm:t>
        <a:bodyPr/>
        <a:lstStyle/>
        <a:p>
          <a:endParaRPr lang="en-GB"/>
        </a:p>
      </dgm:t>
    </dgm:pt>
    <dgm:pt modelId="{5EEFBD45-A2B7-409B-BBDE-7E2F0CB2F7DA}" type="pres">
      <dgm:prSet presAssocID="{126FFA38-81B7-4C93-A26D-D8D3BF216F66}" presName="descendantText" presStyleLbl="alignAccFollowNode1" presStyleIdx="0" presStyleCnt="1" custScaleX="102598" custScaleY="125122" custLinFactNeighborX="2266" custLinFactNeighborY="-4393">
        <dgm:presLayoutVars>
          <dgm:bulletEnabled val="1"/>
        </dgm:presLayoutVars>
      </dgm:prSet>
      <dgm:spPr/>
      <dgm:t>
        <a:bodyPr/>
        <a:lstStyle/>
        <a:p>
          <a:endParaRPr lang="en-GB"/>
        </a:p>
      </dgm:t>
    </dgm:pt>
  </dgm:ptLst>
  <dgm:cxnLst>
    <dgm:cxn modelId="{9355ED98-6860-43ED-BB41-7D4722CD841A}" type="presOf" srcId="{48EA4877-7DAF-405B-B3CE-E868CCBE6A1D}" destId="{5EEFBD45-A2B7-409B-BBDE-7E2F0CB2F7DA}" srcOrd="0" destOrd="4" presId="urn:microsoft.com/office/officeart/2005/8/layout/vList5"/>
    <dgm:cxn modelId="{205DDBEF-A18A-4196-829C-876728096BCF}" srcId="{923D475A-0E96-4ABA-949A-7A904D2A3A5F}" destId="{126FFA38-81B7-4C93-A26D-D8D3BF216F66}" srcOrd="0" destOrd="0" parTransId="{BF8471F8-E9FB-4B5D-83E0-AE0EDB262609}" sibTransId="{E9ABA45C-F190-46C1-AF2B-60BC6225EE73}"/>
    <dgm:cxn modelId="{B6BB6CF3-A47C-4CB7-8EFF-41832E092C4C}" type="presOf" srcId="{10BB9811-7D05-43E1-A76B-FEAD545E49EA}" destId="{5EEFBD45-A2B7-409B-BBDE-7E2F0CB2F7DA}" srcOrd="0" destOrd="2" presId="urn:microsoft.com/office/officeart/2005/8/layout/vList5"/>
    <dgm:cxn modelId="{3DA6850B-3117-40BB-94D3-11274411F95A}" srcId="{126FFA38-81B7-4C93-A26D-D8D3BF216F66}" destId="{035C0EC2-FBB6-4A26-AAC3-44E8F2CFCB4A}" srcOrd="1" destOrd="0" parTransId="{5A7A5263-0B54-4DDD-968C-C278CA7C653E}" sibTransId="{F1CC613A-78F5-47CB-956E-3A8547AA20AC}"/>
    <dgm:cxn modelId="{CEDF2EAB-1A77-49CA-8EC5-F768372FF429}" srcId="{126FFA38-81B7-4C93-A26D-D8D3BF216F66}" destId="{5F2F356A-90EC-4117-BC37-9869AD7D83DC}" srcOrd="5" destOrd="0" parTransId="{E4533D71-630E-449B-A826-40CC229097E7}" sibTransId="{8747E189-D0BD-4097-89F4-9F52FC2330A3}"/>
    <dgm:cxn modelId="{6E59F19E-5531-4D04-9135-6D82644ACEF3}" type="presOf" srcId="{126FFA38-81B7-4C93-A26D-D8D3BF216F66}" destId="{38984889-B8F5-45D9-969C-1FED934F4122}" srcOrd="0" destOrd="0" presId="urn:microsoft.com/office/officeart/2005/8/layout/vList5"/>
    <dgm:cxn modelId="{3471E259-23BD-46AD-8F0F-C70CA37B853F}" type="presOf" srcId="{751426D2-7D29-49AF-A098-5A1DBD3EAB18}" destId="{5EEFBD45-A2B7-409B-BBDE-7E2F0CB2F7DA}" srcOrd="0" destOrd="5" presId="urn:microsoft.com/office/officeart/2005/8/layout/vList5"/>
    <dgm:cxn modelId="{971E56F5-0098-4E96-B368-BA5CF77D5539}" type="presOf" srcId="{5F2F356A-90EC-4117-BC37-9869AD7D83DC}" destId="{5EEFBD45-A2B7-409B-BBDE-7E2F0CB2F7DA}" srcOrd="0" destOrd="6" presId="urn:microsoft.com/office/officeart/2005/8/layout/vList5"/>
    <dgm:cxn modelId="{926AD6CC-779B-4609-AC84-5D7B421433FB}" srcId="{126FFA38-81B7-4C93-A26D-D8D3BF216F66}" destId="{10BB9811-7D05-43E1-A76B-FEAD545E49EA}" srcOrd="2" destOrd="0" parTransId="{CAFCA7EB-6AEE-4479-A4C9-3F2C970834A5}" sibTransId="{7BCA94EC-7D79-4001-9524-92C00B181A4B}"/>
    <dgm:cxn modelId="{3C91A600-9037-46DC-B686-111760BF3BCA}" type="presOf" srcId="{035C0EC2-FBB6-4A26-AAC3-44E8F2CFCB4A}" destId="{5EEFBD45-A2B7-409B-BBDE-7E2F0CB2F7DA}" srcOrd="0" destOrd="1" presId="urn:microsoft.com/office/officeart/2005/8/layout/vList5"/>
    <dgm:cxn modelId="{EE2B5C37-F994-4E3A-B8BF-EE41D780B859}" type="presOf" srcId="{923D475A-0E96-4ABA-949A-7A904D2A3A5F}" destId="{E4F39CB3-0355-4E01-9CE0-FC04A6727E16}" srcOrd="0" destOrd="0" presId="urn:microsoft.com/office/officeart/2005/8/layout/vList5"/>
    <dgm:cxn modelId="{D01FBC8D-1B8E-4F55-A274-0984D8BE6E61}" type="presOf" srcId="{9DB24D80-8F46-41ED-ABE7-94BADD9A905C}" destId="{5EEFBD45-A2B7-409B-BBDE-7E2F0CB2F7DA}" srcOrd="0" destOrd="0" presId="urn:microsoft.com/office/officeart/2005/8/layout/vList5"/>
    <dgm:cxn modelId="{41C4C956-2CAB-4152-9CDC-03B969C02663}" srcId="{384D0DA8-C9D6-4A11-9498-1569F3C9A69E}" destId="{48EA4877-7DAF-405B-B3CE-E868CCBE6A1D}" srcOrd="0" destOrd="0" parTransId="{158E694A-37D9-4D78-B608-33B4513743E8}" sibTransId="{CFEAA856-70BE-4370-B91D-A2DF04E94CB3}"/>
    <dgm:cxn modelId="{CA22C816-BE96-4C2E-B6DC-66D63462B4F1}" srcId="{126FFA38-81B7-4C93-A26D-D8D3BF216F66}" destId="{751426D2-7D29-49AF-A098-5A1DBD3EAB18}" srcOrd="4" destOrd="0" parTransId="{28273BDE-A0A6-4635-85A2-0645FC333BBF}" sibTransId="{1026EB86-7FC7-4202-8B99-54CF5D63620B}"/>
    <dgm:cxn modelId="{EDC174BC-2769-4164-BF7C-80540F663F77}" srcId="{126FFA38-81B7-4C93-A26D-D8D3BF216F66}" destId="{384D0DA8-C9D6-4A11-9498-1569F3C9A69E}" srcOrd="3" destOrd="0" parTransId="{EE88B15F-545E-4C11-A8A9-F6D7AD86A38A}" sibTransId="{7687B546-BCF6-4A07-9EC8-8680CE254E91}"/>
    <dgm:cxn modelId="{FA4B63AE-504A-40BF-A2BE-E682ACB8788C}" type="presOf" srcId="{384D0DA8-C9D6-4A11-9498-1569F3C9A69E}" destId="{5EEFBD45-A2B7-409B-BBDE-7E2F0CB2F7DA}" srcOrd="0" destOrd="3" presId="urn:microsoft.com/office/officeart/2005/8/layout/vList5"/>
    <dgm:cxn modelId="{6B912DBF-F464-483F-A945-6A39BCDBF9DC}" srcId="{126FFA38-81B7-4C93-A26D-D8D3BF216F66}" destId="{9DB24D80-8F46-41ED-ABE7-94BADD9A905C}" srcOrd="0" destOrd="0" parTransId="{AE631E3D-263F-4573-9EE7-D10EEE0C9B08}" sibTransId="{F179C70A-CAFB-4A4D-9288-AFA818FD8751}"/>
    <dgm:cxn modelId="{4CE62F3C-E03D-4377-9486-38F7104FB9B9}" type="presParOf" srcId="{E4F39CB3-0355-4E01-9CE0-FC04A6727E16}" destId="{E3982B90-0880-46CE-9A95-E9BE5FB93633}" srcOrd="0" destOrd="0" presId="urn:microsoft.com/office/officeart/2005/8/layout/vList5"/>
    <dgm:cxn modelId="{41F90134-6D4C-4347-BDA6-A3E1943C28BB}" type="presParOf" srcId="{E3982B90-0880-46CE-9A95-E9BE5FB93633}" destId="{38984889-B8F5-45D9-969C-1FED934F4122}" srcOrd="0" destOrd="0" presId="urn:microsoft.com/office/officeart/2005/8/layout/vList5"/>
    <dgm:cxn modelId="{16F53EC0-F5A4-42D5-93D2-D5961915A8AF}" type="presParOf" srcId="{E3982B90-0880-46CE-9A95-E9BE5FB93633}" destId="{5EEFBD45-A2B7-409B-BBDE-7E2F0CB2F7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dgm:spPr>
        <a:solidFill>
          <a:schemeClr val="accent1">
            <a:lumMod val="75000"/>
          </a:schemeClr>
        </a:solidFill>
      </dgm:spPr>
      <dgm:t>
        <a:bodyPr/>
        <a:lstStyle/>
        <a:p>
          <a:r>
            <a:rPr lang="en-GB" dirty="0" smtClean="0"/>
            <a:t>Equipment</a:t>
          </a:r>
          <a:endParaRPr lang="en-GB" dirty="0"/>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9DB24D80-8F46-41ED-ABE7-94BADD9A905C}">
      <dgm:prSet phldrT="[Text]" custT="1"/>
      <dgm:spPr>
        <a:solidFill>
          <a:srgbClr val="DDF0C8">
            <a:alpha val="90000"/>
          </a:srgbClr>
        </a:solidFill>
      </dgm:spPr>
      <dgm:t>
        <a:bodyPr/>
        <a:lstStyle/>
        <a:p>
          <a:r>
            <a:rPr lang="en-GB" sz="1400" b="1" dirty="0" smtClean="0">
              <a:solidFill>
                <a:srgbClr val="2D5EC1"/>
              </a:solidFill>
            </a:rPr>
            <a:t>Invoice(s) and proofs of payment </a:t>
          </a:r>
          <a:endParaRPr lang="en-GB" sz="1400" b="1" dirty="0">
            <a:solidFill>
              <a:srgbClr val="2D5EC1"/>
            </a:solidFill>
          </a:endParaRPr>
        </a:p>
      </dgm:t>
    </dgm:pt>
    <dgm:pt modelId="{AE631E3D-263F-4573-9EE7-D10EEE0C9B08}" type="parTrans" cxnId="{6B912DBF-F464-483F-A945-6A39BCDBF9DC}">
      <dgm:prSet/>
      <dgm:spPr/>
      <dgm:t>
        <a:bodyPr/>
        <a:lstStyle/>
        <a:p>
          <a:endParaRPr lang="en-GB"/>
        </a:p>
      </dgm:t>
    </dgm:pt>
    <dgm:pt modelId="{F179C70A-CAFB-4A4D-9288-AFA818FD8751}" type="sibTrans" cxnId="{6B912DBF-F464-483F-A945-6A39BCDBF9DC}">
      <dgm:prSet/>
      <dgm:spPr/>
      <dgm:t>
        <a:bodyPr/>
        <a:lstStyle/>
        <a:p>
          <a:endParaRPr lang="en-GB"/>
        </a:p>
      </dgm:t>
    </dgm:pt>
    <dgm:pt modelId="{640C6B74-F1A4-4A72-A6CC-165600296157}">
      <dgm:prSet phldrT="[Text]"/>
      <dgm:spPr>
        <a:solidFill>
          <a:schemeClr val="accent1">
            <a:lumMod val="75000"/>
          </a:schemeClr>
        </a:solidFill>
      </dgm:spPr>
      <dgm:t>
        <a:bodyPr/>
        <a:lstStyle/>
        <a:p>
          <a:r>
            <a:rPr lang="en-GB" dirty="0" smtClean="0"/>
            <a:t>Subcontracting</a:t>
          </a:r>
          <a:endParaRPr lang="en-GB" dirty="0"/>
        </a:p>
      </dgm:t>
    </dgm:pt>
    <dgm:pt modelId="{CF844964-FD11-4144-840E-3D06401E9DED}" type="parTrans" cxnId="{A4F692B0-4867-47B9-8131-5F2C0CF24719}">
      <dgm:prSet/>
      <dgm:spPr/>
      <dgm:t>
        <a:bodyPr/>
        <a:lstStyle/>
        <a:p>
          <a:endParaRPr lang="en-GB"/>
        </a:p>
      </dgm:t>
    </dgm:pt>
    <dgm:pt modelId="{65084A2D-A714-4378-B346-1B543E102544}" type="sibTrans" cxnId="{A4F692B0-4867-47B9-8131-5F2C0CF24719}">
      <dgm:prSet/>
      <dgm:spPr/>
      <dgm:t>
        <a:bodyPr/>
        <a:lstStyle/>
        <a:p>
          <a:endParaRPr lang="en-GB"/>
        </a:p>
      </dgm:t>
    </dgm:pt>
    <dgm:pt modelId="{BDF400D5-AC11-428D-858B-45889689B67E}">
      <dgm:prSet phldrT="[Text]" custT="1"/>
      <dgm:spPr>
        <a:solidFill>
          <a:srgbClr val="DDF0C8">
            <a:alpha val="90000"/>
          </a:srgbClr>
        </a:solidFill>
      </dgm:spPr>
      <dgm:t>
        <a:bodyPr/>
        <a:lstStyle/>
        <a:p>
          <a:r>
            <a:rPr lang="en-GB" sz="1400" b="1" dirty="0" smtClean="0">
              <a:solidFill>
                <a:srgbClr val="2D5EC1"/>
              </a:solidFill>
            </a:rPr>
            <a:t>Invoice(s)</a:t>
          </a:r>
          <a:r>
            <a:rPr lang="en-US" sz="1400" b="1" dirty="0" smtClean="0">
              <a:solidFill>
                <a:srgbClr val="2D5EC1"/>
              </a:solidFill>
            </a:rPr>
            <a:t>, subcontracts and </a:t>
          </a:r>
          <a:r>
            <a:rPr lang="en-GB" sz="1400" b="1" dirty="0" smtClean="0">
              <a:solidFill>
                <a:srgbClr val="2D5EC1"/>
              </a:solidFill>
            </a:rPr>
            <a:t>proofs of payment </a:t>
          </a:r>
          <a:endParaRPr lang="en-GB" sz="1400" b="1" dirty="0">
            <a:solidFill>
              <a:srgbClr val="2D5EC1"/>
            </a:solidFill>
          </a:endParaRPr>
        </a:p>
      </dgm:t>
    </dgm:pt>
    <dgm:pt modelId="{43C5E018-ADF8-45C6-81A4-28628532D325}" type="parTrans" cxnId="{52053117-CD74-4BB3-A15D-C1D32C896429}">
      <dgm:prSet/>
      <dgm:spPr/>
      <dgm:t>
        <a:bodyPr/>
        <a:lstStyle/>
        <a:p>
          <a:endParaRPr lang="en-GB"/>
        </a:p>
      </dgm:t>
    </dgm:pt>
    <dgm:pt modelId="{75FC4B5B-01A1-4784-82CD-2B273478DA67}" type="sibTrans" cxnId="{52053117-CD74-4BB3-A15D-C1D32C896429}">
      <dgm:prSet/>
      <dgm:spPr/>
      <dgm:t>
        <a:bodyPr/>
        <a:lstStyle/>
        <a:p>
          <a:endParaRPr lang="en-GB"/>
        </a:p>
      </dgm:t>
    </dgm:pt>
    <dgm:pt modelId="{164E65C7-33B0-4F9C-80FA-4BD6656100E2}">
      <dgm:prSet custT="1"/>
      <dgm:spPr>
        <a:solidFill>
          <a:srgbClr val="DDF0C8">
            <a:alpha val="90000"/>
          </a:srgbClr>
        </a:solidFill>
      </dgm:spPr>
      <dgm:t>
        <a:bodyPr/>
        <a:lstStyle/>
        <a:p>
          <a:r>
            <a:rPr lang="en-GB" sz="1400" dirty="0" smtClean="0">
              <a:solidFill>
                <a:srgbClr val="2D5EC1"/>
              </a:solidFill>
            </a:rPr>
            <a:t>&gt; EUR 25.000 &lt; EUR 134.000: tendering procedure and three quotations from different suppliers</a:t>
          </a:r>
          <a:endParaRPr lang="en-GB" sz="1400" dirty="0">
            <a:solidFill>
              <a:srgbClr val="2D5EC1"/>
            </a:solidFill>
          </a:endParaRPr>
        </a:p>
      </dgm:t>
    </dgm:pt>
    <dgm:pt modelId="{CFE330B2-3B5B-486A-A036-B5DA68C09DF4}" type="parTrans" cxnId="{399DF790-6182-46DC-9738-907000284183}">
      <dgm:prSet/>
      <dgm:spPr/>
      <dgm:t>
        <a:bodyPr/>
        <a:lstStyle/>
        <a:p>
          <a:endParaRPr lang="en-GB"/>
        </a:p>
      </dgm:t>
    </dgm:pt>
    <dgm:pt modelId="{F692A272-53AD-4489-9628-3F2C9C87939C}" type="sibTrans" cxnId="{399DF790-6182-46DC-9738-907000284183}">
      <dgm:prSet/>
      <dgm:spPr/>
      <dgm:t>
        <a:bodyPr/>
        <a:lstStyle/>
        <a:p>
          <a:endParaRPr lang="en-GB"/>
        </a:p>
      </dgm:t>
    </dgm:pt>
    <dgm:pt modelId="{082AD1BE-FF58-463A-9718-1D90C40CF421}">
      <dgm:prSet custT="1"/>
      <dgm:spPr>
        <a:solidFill>
          <a:srgbClr val="DDF0C8">
            <a:alpha val="90000"/>
          </a:srgbClr>
        </a:solidFill>
      </dgm:spPr>
      <dgm:t>
        <a:bodyPr/>
        <a:lstStyle/>
        <a:p>
          <a:r>
            <a:rPr lang="en-GB" sz="1400" dirty="0" smtClean="0">
              <a:solidFill>
                <a:srgbClr val="2D5EC1"/>
              </a:solidFill>
            </a:rPr>
            <a:t>EUR 134.000: procedure according to national legislation</a:t>
          </a:r>
          <a:endParaRPr lang="en-GB" sz="1400" dirty="0">
            <a:solidFill>
              <a:srgbClr val="2D5EC1"/>
            </a:solidFill>
          </a:endParaRPr>
        </a:p>
      </dgm:t>
    </dgm:pt>
    <dgm:pt modelId="{A2624D97-2C5A-497B-ACC8-17D2A2E11A57}" type="parTrans" cxnId="{520D4102-957D-4782-9D73-B9FABE0D3598}">
      <dgm:prSet/>
      <dgm:spPr/>
      <dgm:t>
        <a:bodyPr/>
        <a:lstStyle/>
        <a:p>
          <a:endParaRPr lang="en-GB"/>
        </a:p>
      </dgm:t>
    </dgm:pt>
    <dgm:pt modelId="{D7BE5792-BDB7-400E-99A5-A1EE0C07C340}" type="sibTrans" cxnId="{520D4102-957D-4782-9D73-B9FABE0D3598}">
      <dgm:prSet/>
      <dgm:spPr/>
      <dgm:t>
        <a:bodyPr/>
        <a:lstStyle/>
        <a:p>
          <a:endParaRPr lang="en-GB"/>
        </a:p>
      </dgm:t>
    </dgm:pt>
    <dgm:pt modelId="{9675EF6F-E754-41C1-8583-A82970B821D3}">
      <dgm:prSet custT="1"/>
      <dgm:spPr>
        <a:solidFill>
          <a:srgbClr val="DDF0C8">
            <a:alpha val="90000"/>
          </a:srgbClr>
        </a:solidFill>
      </dgm:spPr>
      <dgm:t>
        <a:bodyPr/>
        <a:lstStyle/>
        <a:p>
          <a:r>
            <a:rPr lang="en-GB" sz="1400" b="1" dirty="0" smtClean="0">
              <a:solidFill>
                <a:srgbClr val="2D5EC1"/>
              </a:solidFill>
            </a:rPr>
            <a:t>Registration in the inventory </a:t>
          </a:r>
          <a:endParaRPr lang="en-GB" sz="1400" b="1" dirty="0">
            <a:solidFill>
              <a:srgbClr val="2D5EC1"/>
            </a:solidFill>
          </a:endParaRPr>
        </a:p>
      </dgm:t>
    </dgm:pt>
    <dgm:pt modelId="{F86D7D1E-369A-462C-A4ED-B9EAC4E5B811}" type="parTrans" cxnId="{1B602FBB-6C30-4F2A-A796-92CA53DF3E0B}">
      <dgm:prSet/>
      <dgm:spPr/>
      <dgm:t>
        <a:bodyPr/>
        <a:lstStyle/>
        <a:p>
          <a:endParaRPr lang="en-GB"/>
        </a:p>
      </dgm:t>
    </dgm:pt>
    <dgm:pt modelId="{FB9639F3-D49B-491C-AB78-83960AD4483F}" type="sibTrans" cxnId="{1B602FBB-6C30-4F2A-A796-92CA53DF3E0B}">
      <dgm:prSet/>
      <dgm:spPr/>
      <dgm:t>
        <a:bodyPr/>
        <a:lstStyle/>
        <a:p>
          <a:endParaRPr lang="en-GB"/>
        </a:p>
      </dgm:t>
    </dgm:pt>
    <dgm:pt modelId="{C9C6387E-EE44-414D-8A93-D243C685FDE4}">
      <dgm:prSet custT="1"/>
      <dgm:spPr>
        <a:solidFill>
          <a:srgbClr val="DDF0C8">
            <a:alpha val="90000"/>
          </a:srgbClr>
        </a:solidFill>
      </dgm:spPr>
      <dgm:t>
        <a:bodyPr/>
        <a:lstStyle/>
        <a:p>
          <a:r>
            <a:rPr lang="en-GB" sz="1400" dirty="0" smtClean="0">
              <a:solidFill>
                <a:srgbClr val="2D5EC1"/>
              </a:solidFill>
            </a:rPr>
            <a:t>&gt; EUR 25.000 &lt; EUR 134.000: tendering procedure and three quotations from different suppliers</a:t>
          </a:r>
          <a:endParaRPr lang="en-GB" sz="1400" dirty="0">
            <a:solidFill>
              <a:srgbClr val="2D5EC1"/>
            </a:solidFill>
          </a:endParaRPr>
        </a:p>
      </dgm:t>
    </dgm:pt>
    <dgm:pt modelId="{5762D618-AEEF-43AB-ABB4-B6337CC03B09}" type="parTrans" cxnId="{5FE22B63-4751-4AF1-9134-3067910EC719}">
      <dgm:prSet/>
      <dgm:spPr/>
      <dgm:t>
        <a:bodyPr/>
        <a:lstStyle/>
        <a:p>
          <a:endParaRPr lang="en-GB"/>
        </a:p>
      </dgm:t>
    </dgm:pt>
    <dgm:pt modelId="{6B018D79-A690-4D5E-9443-6E32197F310F}" type="sibTrans" cxnId="{5FE22B63-4751-4AF1-9134-3067910EC719}">
      <dgm:prSet/>
      <dgm:spPr/>
      <dgm:t>
        <a:bodyPr/>
        <a:lstStyle/>
        <a:p>
          <a:endParaRPr lang="en-GB"/>
        </a:p>
      </dgm:t>
    </dgm:pt>
    <dgm:pt modelId="{C1E62A96-4768-444F-91B0-0B260B246428}">
      <dgm:prSet custT="1"/>
      <dgm:spPr>
        <a:solidFill>
          <a:srgbClr val="DDF0C8">
            <a:alpha val="90000"/>
          </a:srgbClr>
        </a:solidFill>
      </dgm:spPr>
      <dgm:t>
        <a:bodyPr/>
        <a:lstStyle/>
        <a:p>
          <a:r>
            <a:rPr lang="en-GB" sz="1400" dirty="0" smtClean="0">
              <a:solidFill>
                <a:srgbClr val="2D5EC1"/>
              </a:solidFill>
            </a:rPr>
            <a:t>EUR 134.000: procedure according to national legislation</a:t>
          </a:r>
          <a:endParaRPr lang="en-GB" sz="1400" dirty="0">
            <a:solidFill>
              <a:srgbClr val="2D5EC1"/>
            </a:solidFill>
          </a:endParaRPr>
        </a:p>
      </dgm:t>
    </dgm:pt>
    <dgm:pt modelId="{115A9937-C267-486D-AE1A-E44BD774AAAB}" type="parTrans" cxnId="{9500CDD6-6586-49D1-B19A-BD12A984FBE5}">
      <dgm:prSet/>
      <dgm:spPr/>
      <dgm:t>
        <a:bodyPr/>
        <a:lstStyle/>
        <a:p>
          <a:endParaRPr lang="en-GB"/>
        </a:p>
      </dgm:t>
    </dgm:pt>
    <dgm:pt modelId="{27910267-1BAA-46BA-AF1C-52DEC91748CD}" type="sibTrans" cxnId="{9500CDD6-6586-49D1-B19A-BD12A984FBE5}">
      <dgm:prSet/>
      <dgm:spPr/>
      <dgm:t>
        <a:bodyPr/>
        <a:lstStyle/>
        <a:p>
          <a:endParaRPr lang="en-GB"/>
        </a:p>
      </dgm:t>
    </dgm:pt>
    <dgm:pt modelId="{B2F52F62-C6D1-4D86-8D8F-D59E4FECBBE6}">
      <dgm:prSet custT="1"/>
      <dgm:spPr>
        <a:solidFill>
          <a:srgbClr val="DDF0C8">
            <a:alpha val="90000"/>
          </a:srgbClr>
        </a:solidFill>
      </dgm:spPr>
      <dgm:t>
        <a:bodyPr/>
        <a:lstStyle/>
        <a:p>
          <a:r>
            <a:rPr lang="en-GB" sz="1400" b="1" dirty="0" smtClean="0">
              <a:solidFill>
                <a:srgbClr val="2D5EC1"/>
              </a:solidFill>
            </a:rPr>
            <a:t>Travel activities of subcontracted service provider: copies of travel tickets, boarding passes, invoices and receipts</a:t>
          </a:r>
          <a:endParaRPr lang="en-GB" sz="1400" b="1" dirty="0">
            <a:solidFill>
              <a:srgbClr val="2D5EC1"/>
            </a:solidFill>
          </a:endParaRPr>
        </a:p>
      </dgm:t>
    </dgm:pt>
    <dgm:pt modelId="{586C4BC3-7A63-4E20-B29F-1661B68E7CE1}" type="parTrans" cxnId="{50ABCCD6-C205-4053-A24E-C72C283428F6}">
      <dgm:prSet/>
      <dgm:spPr/>
      <dgm:t>
        <a:bodyPr/>
        <a:lstStyle/>
        <a:p>
          <a:endParaRPr lang="en-GB"/>
        </a:p>
      </dgm:t>
    </dgm:pt>
    <dgm:pt modelId="{82FFBDCA-9237-43BC-9A9D-3C8732069EB0}" type="sibTrans" cxnId="{50ABCCD6-C205-4053-A24E-C72C283428F6}">
      <dgm:prSet/>
      <dgm:spPr/>
      <dgm:t>
        <a:bodyPr/>
        <a:lstStyle/>
        <a:p>
          <a:endParaRPr lang="en-GB"/>
        </a:p>
      </dgm:t>
    </dgm:pt>
    <dgm:pt modelId="{C36F5788-815D-4B50-96DA-AF99AB58017C}">
      <dgm:prSet/>
      <dgm:spPr>
        <a:solidFill>
          <a:srgbClr val="DDF0C8">
            <a:alpha val="90000"/>
          </a:srgbClr>
        </a:solidFill>
      </dgm:spPr>
      <dgm:t>
        <a:bodyPr/>
        <a:lstStyle/>
        <a:p>
          <a:endParaRPr lang="en-GB" sz="800" dirty="0"/>
        </a:p>
      </dgm:t>
    </dgm:pt>
    <dgm:pt modelId="{50D44119-3BC5-4915-AC53-5618B0B412DD}" type="parTrans" cxnId="{EE92F066-F6D0-47C8-902B-9283601B75E3}">
      <dgm:prSet/>
      <dgm:spPr/>
      <dgm:t>
        <a:bodyPr/>
        <a:lstStyle/>
        <a:p>
          <a:endParaRPr lang="en-GB"/>
        </a:p>
      </dgm:t>
    </dgm:pt>
    <dgm:pt modelId="{E8EB771C-B679-4B25-9211-BC0A6B2657BC}" type="sibTrans" cxnId="{EE92F066-F6D0-47C8-902B-9283601B75E3}">
      <dgm:prSet/>
      <dgm:spPr/>
      <dgm:t>
        <a:bodyPr/>
        <a:lstStyle/>
        <a:p>
          <a:endParaRPr lang="en-GB"/>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en-GB"/>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2" custLinFactNeighborY="-3924">
        <dgm:presLayoutVars>
          <dgm:chMax val="1"/>
          <dgm:bulletEnabled val="1"/>
        </dgm:presLayoutVars>
      </dgm:prSet>
      <dgm:spPr/>
      <dgm:t>
        <a:bodyPr/>
        <a:lstStyle/>
        <a:p>
          <a:endParaRPr lang="en-GB"/>
        </a:p>
      </dgm:t>
    </dgm:pt>
    <dgm:pt modelId="{5EEFBD45-A2B7-409B-BBDE-7E2F0CB2F7DA}" type="pres">
      <dgm:prSet presAssocID="{126FFA38-81B7-4C93-A26D-D8D3BF216F66}" presName="descendantText" presStyleLbl="alignAccFollowNode1" presStyleIdx="0" presStyleCnt="2" custScaleX="97884" custScaleY="113358" custLinFactNeighborX="10841" custLinFactNeighborY="-2586">
        <dgm:presLayoutVars>
          <dgm:bulletEnabled val="1"/>
        </dgm:presLayoutVars>
      </dgm:prSet>
      <dgm:spPr/>
      <dgm:t>
        <a:bodyPr/>
        <a:lstStyle/>
        <a:p>
          <a:endParaRPr lang="en-GB"/>
        </a:p>
      </dgm:t>
    </dgm:pt>
    <dgm:pt modelId="{E064B1D2-53A1-42DD-9F22-992F3B58F880}" type="pres">
      <dgm:prSet presAssocID="{E9ABA45C-F190-46C1-AF2B-60BC6225EE73}" presName="sp" presStyleCnt="0"/>
      <dgm:spPr/>
    </dgm:pt>
    <dgm:pt modelId="{901BF4EC-A5E9-479D-931B-B2396C7F847D}" type="pres">
      <dgm:prSet presAssocID="{640C6B74-F1A4-4A72-A6CC-165600296157}" presName="linNode" presStyleCnt="0"/>
      <dgm:spPr/>
    </dgm:pt>
    <dgm:pt modelId="{DFB9F11B-6C80-4484-805E-524E384162F8}" type="pres">
      <dgm:prSet presAssocID="{640C6B74-F1A4-4A72-A6CC-165600296157}" presName="parentText" presStyleLbl="node1" presStyleIdx="1" presStyleCnt="2" custScaleY="120014">
        <dgm:presLayoutVars>
          <dgm:chMax val="1"/>
          <dgm:bulletEnabled val="1"/>
        </dgm:presLayoutVars>
      </dgm:prSet>
      <dgm:spPr/>
      <dgm:t>
        <a:bodyPr/>
        <a:lstStyle/>
        <a:p>
          <a:endParaRPr lang="en-GB"/>
        </a:p>
      </dgm:t>
    </dgm:pt>
    <dgm:pt modelId="{2503487A-F987-466F-943E-82029B83C061}" type="pres">
      <dgm:prSet presAssocID="{640C6B74-F1A4-4A72-A6CC-165600296157}" presName="descendantText" presStyleLbl="alignAccFollowNode1" presStyleIdx="1" presStyleCnt="2" custScaleX="98656" custScaleY="176063" custLinFactNeighborX="15056" custLinFactNeighborY="-3234">
        <dgm:presLayoutVars>
          <dgm:bulletEnabled val="1"/>
        </dgm:presLayoutVars>
      </dgm:prSet>
      <dgm:spPr/>
      <dgm:t>
        <a:bodyPr/>
        <a:lstStyle/>
        <a:p>
          <a:endParaRPr lang="en-GB"/>
        </a:p>
      </dgm:t>
    </dgm:pt>
  </dgm:ptLst>
  <dgm:cxnLst>
    <dgm:cxn modelId="{205DDBEF-A18A-4196-829C-876728096BCF}" srcId="{923D475A-0E96-4ABA-949A-7A904D2A3A5F}" destId="{126FFA38-81B7-4C93-A26D-D8D3BF216F66}" srcOrd="0" destOrd="0" parTransId="{BF8471F8-E9FB-4B5D-83E0-AE0EDB262609}" sibTransId="{E9ABA45C-F190-46C1-AF2B-60BC6225EE73}"/>
    <dgm:cxn modelId="{1B602FBB-6C30-4F2A-A796-92CA53DF3E0B}" srcId="{126FFA38-81B7-4C93-A26D-D8D3BF216F66}" destId="{9675EF6F-E754-41C1-8583-A82970B821D3}" srcOrd="3" destOrd="0" parTransId="{F86D7D1E-369A-462C-A4ED-B9EAC4E5B811}" sibTransId="{FB9639F3-D49B-491C-AB78-83960AD4483F}"/>
    <dgm:cxn modelId="{8341E228-2728-4B50-B675-F934819F73FF}" type="presOf" srcId="{126FFA38-81B7-4C93-A26D-D8D3BF216F66}" destId="{38984889-B8F5-45D9-969C-1FED934F4122}" srcOrd="0" destOrd="0" presId="urn:microsoft.com/office/officeart/2005/8/layout/vList5"/>
    <dgm:cxn modelId="{30DDEEC7-13E0-4241-B61A-84740DF4138B}" type="presOf" srcId="{C36F5788-815D-4B50-96DA-AF99AB58017C}" destId="{2503487A-F987-466F-943E-82029B83C061}" srcOrd="0" destOrd="4" presId="urn:microsoft.com/office/officeart/2005/8/layout/vList5"/>
    <dgm:cxn modelId="{23580A57-B31A-42FB-BCD1-BE3D25199ABE}" type="presOf" srcId="{164E65C7-33B0-4F9C-80FA-4BD6656100E2}" destId="{5EEFBD45-A2B7-409B-BBDE-7E2F0CB2F7DA}" srcOrd="0" destOrd="1" presId="urn:microsoft.com/office/officeart/2005/8/layout/vList5"/>
    <dgm:cxn modelId="{1C90F543-F178-4D5D-B9E4-D943C9496F48}" type="presOf" srcId="{640C6B74-F1A4-4A72-A6CC-165600296157}" destId="{DFB9F11B-6C80-4484-805E-524E384162F8}" srcOrd="0" destOrd="0" presId="urn:microsoft.com/office/officeart/2005/8/layout/vList5"/>
    <dgm:cxn modelId="{A1FBE6CB-BA73-448A-A865-E8D275FA4A84}" type="presOf" srcId="{9675EF6F-E754-41C1-8583-A82970B821D3}" destId="{5EEFBD45-A2B7-409B-BBDE-7E2F0CB2F7DA}" srcOrd="0" destOrd="3" presId="urn:microsoft.com/office/officeart/2005/8/layout/vList5"/>
    <dgm:cxn modelId="{C1F60EB1-72B2-468F-9136-05875968E900}" type="presOf" srcId="{C1E62A96-4768-444F-91B0-0B260B246428}" destId="{2503487A-F987-466F-943E-82029B83C061}" srcOrd="0" destOrd="2" presId="urn:microsoft.com/office/officeart/2005/8/layout/vList5"/>
    <dgm:cxn modelId="{52053117-CD74-4BB3-A15D-C1D32C896429}" srcId="{640C6B74-F1A4-4A72-A6CC-165600296157}" destId="{BDF400D5-AC11-428D-858B-45889689B67E}" srcOrd="0" destOrd="0" parTransId="{43C5E018-ADF8-45C6-81A4-28628532D325}" sibTransId="{75FC4B5B-01A1-4784-82CD-2B273478DA67}"/>
    <dgm:cxn modelId="{0A5EFD0F-34CF-4468-BB4B-1D8F352C3F05}" type="presOf" srcId="{C9C6387E-EE44-414D-8A93-D243C685FDE4}" destId="{2503487A-F987-466F-943E-82029B83C061}" srcOrd="0" destOrd="1" presId="urn:microsoft.com/office/officeart/2005/8/layout/vList5"/>
    <dgm:cxn modelId="{49FDED17-50CE-4E15-AE38-69CD55ACF203}" type="presOf" srcId="{9DB24D80-8F46-41ED-ABE7-94BADD9A905C}" destId="{5EEFBD45-A2B7-409B-BBDE-7E2F0CB2F7DA}" srcOrd="0" destOrd="0" presId="urn:microsoft.com/office/officeart/2005/8/layout/vList5"/>
    <dgm:cxn modelId="{4867F549-CA94-4B7B-959C-AA140EBE77D6}" type="presOf" srcId="{923D475A-0E96-4ABA-949A-7A904D2A3A5F}" destId="{E4F39CB3-0355-4E01-9CE0-FC04A6727E16}" srcOrd="0" destOrd="0" presId="urn:microsoft.com/office/officeart/2005/8/layout/vList5"/>
    <dgm:cxn modelId="{EE92F066-F6D0-47C8-902B-9283601B75E3}" srcId="{640C6B74-F1A4-4A72-A6CC-165600296157}" destId="{C36F5788-815D-4B50-96DA-AF99AB58017C}" srcOrd="4" destOrd="0" parTransId="{50D44119-3BC5-4915-AC53-5618B0B412DD}" sibTransId="{E8EB771C-B679-4B25-9211-BC0A6B2657BC}"/>
    <dgm:cxn modelId="{50ABCCD6-C205-4053-A24E-C72C283428F6}" srcId="{640C6B74-F1A4-4A72-A6CC-165600296157}" destId="{B2F52F62-C6D1-4D86-8D8F-D59E4FECBBE6}" srcOrd="3" destOrd="0" parTransId="{586C4BC3-7A63-4E20-B29F-1661B68E7CE1}" sibTransId="{82FFBDCA-9237-43BC-9A9D-3C8732069EB0}"/>
    <dgm:cxn modelId="{5FE22B63-4751-4AF1-9134-3067910EC719}" srcId="{640C6B74-F1A4-4A72-A6CC-165600296157}" destId="{C9C6387E-EE44-414D-8A93-D243C685FDE4}" srcOrd="1" destOrd="0" parTransId="{5762D618-AEEF-43AB-ABB4-B6337CC03B09}" sibTransId="{6B018D79-A690-4D5E-9443-6E32197F310F}"/>
    <dgm:cxn modelId="{36BED7AD-59A7-47BD-B951-5B8263CD0AF0}" type="presOf" srcId="{B2F52F62-C6D1-4D86-8D8F-D59E4FECBBE6}" destId="{2503487A-F987-466F-943E-82029B83C061}" srcOrd="0" destOrd="3" presId="urn:microsoft.com/office/officeart/2005/8/layout/vList5"/>
    <dgm:cxn modelId="{CFBB2597-4BB6-4CD2-9125-9872E43F4C6E}" type="presOf" srcId="{BDF400D5-AC11-428D-858B-45889689B67E}" destId="{2503487A-F987-466F-943E-82029B83C061}" srcOrd="0" destOrd="0" presId="urn:microsoft.com/office/officeart/2005/8/layout/vList5"/>
    <dgm:cxn modelId="{A4F692B0-4867-47B9-8131-5F2C0CF24719}" srcId="{923D475A-0E96-4ABA-949A-7A904D2A3A5F}" destId="{640C6B74-F1A4-4A72-A6CC-165600296157}" srcOrd="1" destOrd="0" parTransId="{CF844964-FD11-4144-840E-3D06401E9DED}" sibTransId="{65084A2D-A714-4378-B346-1B543E102544}"/>
    <dgm:cxn modelId="{9500CDD6-6586-49D1-B19A-BD12A984FBE5}" srcId="{640C6B74-F1A4-4A72-A6CC-165600296157}" destId="{C1E62A96-4768-444F-91B0-0B260B246428}" srcOrd="2" destOrd="0" parTransId="{115A9937-C267-486D-AE1A-E44BD774AAAB}" sibTransId="{27910267-1BAA-46BA-AF1C-52DEC91748CD}"/>
    <dgm:cxn modelId="{4C004DC3-5125-4968-8A9C-1AB63E3B9049}" type="presOf" srcId="{082AD1BE-FF58-463A-9718-1D90C40CF421}" destId="{5EEFBD45-A2B7-409B-BBDE-7E2F0CB2F7DA}" srcOrd="0" destOrd="2" presId="urn:microsoft.com/office/officeart/2005/8/layout/vList5"/>
    <dgm:cxn modelId="{399DF790-6182-46DC-9738-907000284183}" srcId="{126FFA38-81B7-4C93-A26D-D8D3BF216F66}" destId="{164E65C7-33B0-4F9C-80FA-4BD6656100E2}" srcOrd="1" destOrd="0" parTransId="{CFE330B2-3B5B-486A-A036-B5DA68C09DF4}" sibTransId="{F692A272-53AD-4489-9628-3F2C9C87939C}"/>
    <dgm:cxn modelId="{6B912DBF-F464-483F-A945-6A39BCDBF9DC}" srcId="{126FFA38-81B7-4C93-A26D-D8D3BF216F66}" destId="{9DB24D80-8F46-41ED-ABE7-94BADD9A905C}" srcOrd="0" destOrd="0" parTransId="{AE631E3D-263F-4573-9EE7-D10EEE0C9B08}" sibTransId="{F179C70A-CAFB-4A4D-9288-AFA818FD8751}"/>
    <dgm:cxn modelId="{520D4102-957D-4782-9D73-B9FABE0D3598}" srcId="{126FFA38-81B7-4C93-A26D-D8D3BF216F66}" destId="{082AD1BE-FF58-463A-9718-1D90C40CF421}" srcOrd="2" destOrd="0" parTransId="{A2624D97-2C5A-497B-ACC8-17D2A2E11A57}" sibTransId="{D7BE5792-BDB7-400E-99A5-A1EE0C07C340}"/>
    <dgm:cxn modelId="{C16847B6-0791-48A1-A411-FE71C258E738}" type="presParOf" srcId="{E4F39CB3-0355-4E01-9CE0-FC04A6727E16}" destId="{E3982B90-0880-46CE-9A95-E9BE5FB93633}" srcOrd="0" destOrd="0" presId="urn:microsoft.com/office/officeart/2005/8/layout/vList5"/>
    <dgm:cxn modelId="{902AA68E-C694-4302-802C-7309AA302F2C}" type="presParOf" srcId="{E3982B90-0880-46CE-9A95-E9BE5FB93633}" destId="{38984889-B8F5-45D9-969C-1FED934F4122}" srcOrd="0" destOrd="0" presId="urn:microsoft.com/office/officeart/2005/8/layout/vList5"/>
    <dgm:cxn modelId="{B1CA8747-F0C0-4558-8F23-F533A7834347}" type="presParOf" srcId="{E3982B90-0880-46CE-9A95-E9BE5FB93633}" destId="{5EEFBD45-A2B7-409B-BBDE-7E2F0CB2F7DA}" srcOrd="1" destOrd="0" presId="urn:microsoft.com/office/officeart/2005/8/layout/vList5"/>
    <dgm:cxn modelId="{755621C8-4887-4885-8C40-0AC8768C257A}" type="presParOf" srcId="{E4F39CB3-0355-4E01-9CE0-FC04A6727E16}" destId="{E064B1D2-53A1-42DD-9F22-992F3B58F880}" srcOrd="1" destOrd="0" presId="urn:microsoft.com/office/officeart/2005/8/layout/vList5"/>
    <dgm:cxn modelId="{3B0DAE5D-2949-48E9-92F1-909951BB3CF1}" type="presParOf" srcId="{E4F39CB3-0355-4E01-9CE0-FC04A6727E16}" destId="{901BF4EC-A5E9-479D-931B-B2396C7F847D}" srcOrd="2" destOrd="0" presId="urn:microsoft.com/office/officeart/2005/8/layout/vList5"/>
    <dgm:cxn modelId="{F516188F-4780-494C-8FC0-64496F5486AE}" type="presParOf" srcId="{901BF4EC-A5E9-479D-931B-B2396C7F847D}" destId="{DFB9F11B-6C80-4484-805E-524E384162F8}" srcOrd="0" destOrd="0" presId="urn:microsoft.com/office/officeart/2005/8/layout/vList5"/>
    <dgm:cxn modelId="{A854B9B7-E097-4777-96BB-D3233C92CD3A}" type="presParOf" srcId="{901BF4EC-A5E9-479D-931B-B2396C7F847D}" destId="{2503487A-F987-466F-943E-82029B83C0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r>
            <a:rPr lang="en-GB" sz="2000" b="1" dirty="0" smtClean="0">
              <a:solidFill>
                <a:schemeClr val="accent1">
                  <a:lumMod val="50000"/>
                </a:schemeClr>
              </a:solidFill>
            </a:rPr>
            <a:t>Increase </a:t>
          </a:r>
        </a:p>
        <a:p>
          <a:r>
            <a:rPr lang="en-GB" sz="2000" b="1" dirty="0" smtClean="0">
              <a:solidFill>
                <a:schemeClr val="accent1">
                  <a:lumMod val="50000"/>
                </a:schemeClr>
              </a:solidFill>
            </a:rPr>
            <a:t>UP to 10% </a:t>
          </a:r>
          <a:endParaRPr lang="en-GB" sz="2000" b="1" dirty="0">
            <a:solidFill>
              <a:schemeClr val="accent1">
                <a:lumMod val="50000"/>
              </a:schemeClr>
            </a:solidFill>
          </a:endParaRP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4B61F7F3-A710-41F1-9AB8-8FD9FE574AE8}">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marL="171450" indent="0" defTabSz="800100">
            <a:lnSpc>
              <a:spcPct val="90000"/>
            </a:lnSpc>
            <a:spcBef>
              <a:spcPct val="0"/>
            </a:spcBef>
            <a:spcAft>
              <a:spcPct val="15000"/>
            </a:spcAft>
            <a:buNone/>
          </a:pPr>
          <a:r>
            <a:rPr lang="en-GB" sz="1800" b="1" i="1" dirty="0" smtClean="0">
              <a:solidFill>
                <a:srgbClr val="C00000"/>
              </a:solidFill>
            </a:rPr>
            <a:t>No prior authorization</a:t>
          </a:r>
          <a:endParaRPr lang="en-GB" sz="1800" dirty="0"/>
        </a:p>
      </dgm:t>
    </dgm:pt>
    <dgm:pt modelId="{71ED9207-AEE1-4FBD-BACE-765E5BCE5C38}" type="parTrans" cxnId="{97437BC8-A8F5-4CE5-8E85-FB9A6FD87ACD}">
      <dgm:prSet/>
      <dgm:spPr/>
      <dgm:t>
        <a:bodyPr/>
        <a:lstStyle/>
        <a:p>
          <a:endParaRPr lang="en-GB"/>
        </a:p>
      </dgm:t>
    </dgm:pt>
    <dgm:pt modelId="{5594EE75-0D93-4E2E-AF68-649B274F3260}" type="sibTrans" cxnId="{97437BC8-A8F5-4CE5-8E85-FB9A6FD87ACD}">
      <dgm:prSet/>
      <dgm:spPr/>
      <dgm:t>
        <a:bodyPr/>
        <a:lstStyle/>
        <a:p>
          <a:endParaRPr lang="en-GB"/>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en-GB"/>
        </a:p>
      </dgm:t>
    </dgm:pt>
    <dgm:pt modelId="{2A83C490-820F-41F9-94DC-4698BB23CF65}" type="pres">
      <dgm:prSet presAssocID="{FA9E4E76-9539-442D-BA3D-243B478317B7}" presName="linNode" presStyleCnt="0"/>
      <dgm:spPr/>
    </dgm:pt>
    <dgm:pt modelId="{AB449213-CBE0-48DB-8C89-B228B78A746A}" type="pres">
      <dgm:prSet presAssocID="{FA9E4E76-9539-442D-BA3D-243B478317B7}" presName="parentText" presStyleLbl="node1" presStyleIdx="0" presStyleCnt="1" custScaleY="29030" custLinFactNeighborX="-9361" custLinFactNeighborY="-32883">
        <dgm:presLayoutVars>
          <dgm:chMax val="1"/>
          <dgm:bulletEnabled val="1"/>
        </dgm:presLayoutVars>
      </dgm:prSet>
      <dgm:spPr/>
      <dgm:t>
        <a:bodyPr/>
        <a:lstStyle/>
        <a:p>
          <a:endParaRPr lang="en-GB"/>
        </a:p>
      </dgm:t>
    </dgm:pt>
    <dgm:pt modelId="{F7CBB971-37A4-4807-BBDF-1A80C96D928B}" type="pres">
      <dgm:prSet presAssocID="{FA9E4E76-9539-442D-BA3D-243B478317B7}" presName="descendantText" presStyleLbl="alignAccFollowNode1" presStyleIdx="0" presStyleCnt="1" custScaleX="80945" custScaleY="21385" custLinFactNeighborX="-3855" custLinFactNeighborY="-40448">
        <dgm:presLayoutVars>
          <dgm:bulletEnabled val="1"/>
        </dgm:presLayoutVars>
      </dgm:prSet>
      <dgm:spPr/>
      <dgm:t>
        <a:bodyPr/>
        <a:lstStyle/>
        <a:p>
          <a:endParaRPr lang="en-GB"/>
        </a:p>
      </dgm:t>
    </dgm:pt>
  </dgm:ptLst>
  <dgm:cxnLst>
    <dgm:cxn modelId="{E9E74DAE-0EE1-459F-B21F-19306F3745CB}" type="presOf" srcId="{4B61F7F3-A710-41F1-9AB8-8FD9FE574AE8}" destId="{F7CBB971-37A4-4807-BBDF-1A80C96D928B}" srcOrd="0" destOrd="0" presId="urn:microsoft.com/office/officeart/2005/8/layout/vList5"/>
    <dgm:cxn modelId="{04C3C4EF-6A8A-4B78-B65E-F6343AB02C53}" type="presOf" srcId="{A6D4AB04-F814-4324-A5BA-A13740B126F7}" destId="{90AB79CB-E6B5-42AB-BA9B-FADD057AB0A3}" srcOrd="0" destOrd="0" presId="urn:microsoft.com/office/officeart/2005/8/layout/vList5"/>
    <dgm:cxn modelId="{97437BC8-A8F5-4CE5-8E85-FB9A6FD87ACD}" srcId="{FA9E4E76-9539-442D-BA3D-243B478317B7}" destId="{4B61F7F3-A710-41F1-9AB8-8FD9FE574AE8}" srcOrd="0" destOrd="0" parTransId="{71ED9207-AEE1-4FBD-BACE-765E5BCE5C38}" sibTransId="{5594EE75-0D93-4E2E-AF68-649B274F3260}"/>
    <dgm:cxn modelId="{EC5CEDF0-E7DB-42B5-AAE7-D95480761B8D}" type="presOf" srcId="{FA9E4E76-9539-442D-BA3D-243B478317B7}" destId="{AB449213-CBE0-48DB-8C89-B228B78A746A}" srcOrd="0" destOrd="0" presId="urn:microsoft.com/office/officeart/2005/8/layout/vList5"/>
    <dgm:cxn modelId="{E0D51554-B94C-4319-B10E-15AFC49A5299}" srcId="{A6D4AB04-F814-4324-A5BA-A13740B126F7}" destId="{FA9E4E76-9539-442D-BA3D-243B478317B7}" srcOrd="0" destOrd="0" parTransId="{2DBF7AFA-7E5C-4336-9F70-EDA511713E15}" sibTransId="{015E317A-F064-4BBF-9598-5B227936D55F}"/>
    <dgm:cxn modelId="{4C11DF14-6A18-4898-A6CD-0ED9A8F11E30}" type="presParOf" srcId="{90AB79CB-E6B5-42AB-BA9B-FADD057AB0A3}" destId="{2A83C490-820F-41F9-94DC-4698BB23CF65}" srcOrd="0" destOrd="0" presId="urn:microsoft.com/office/officeart/2005/8/layout/vList5"/>
    <dgm:cxn modelId="{BD0354B5-92DF-44D2-BF33-9DD45CDBCC5C}" type="presParOf" srcId="{2A83C490-820F-41F9-94DC-4698BB23CF65}" destId="{AB449213-CBE0-48DB-8C89-B228B78A746A}" srcOrd="0" destOrd="0" presId="urn:microsoft.com/office/officeart/2005/8/layout/vList5"/>
    <dgm:cxn modelId="{4BF9BA8F-30BB-4906-91DC-A0CF8581B61D}" type="presParOf" srcId="{2A83C490-820F-41F9-94DC-4698BB23CF65}" destId="{F7CBB971-37A4-4807-BBDF-1A80C96D92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r>
            <a:rPr lang="en-GB" sz="2000" b="1" dirty="0" smtClean="0">
              <a:solidFill>
                <a:schemeClr val="accent1">
                  <a:lumMod val="50000"/>
                </a:schemeClr>
              </a:solidFill>
            </a:rPr>
            <a:t>Austrian Organisation Exchange Payments’ Service</a:t>
          </a:r>
          <a:endParaRPr lang="en-GB" sz="2000" b="1" dirty="0">
            <a:solidFill>
              <a:schemeClr val="accent1">
                <a:lumMod val="50000"/>
              </a:schemeClr>
            </a:solidFill>
          </a:endParaRP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4B61F7F3-A710-41F1-9AB8-8FD9FE574AE8}">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marL="171450" indent="0" defTabSz="800100">
            <a:lnSpc>
              <a:spcPct val="90000"/>
            </a:lnSpc>
            <a:spcBef>
              <a:spcPct val="0"/>
            </a:spcBef>
            <a:spcAft>
              <a:spcPct val="15000"/>
            </a:spcAft>
            <a:buNone/>
          </a:pPr>
          <a:r>
            <a:rPr lang="en-GB" sz="1800" b="1" i="1" dirty="0" smtClean="0">
              <a:solidFill>
                <a:srgbClr val="C00000"/>
              </a:solidFill>
            </a:rPr>
            <a:t> To be confirmed by EU Project Officer</a:t>
          </a:r>
          <a:endParaRPr lang="en-GB" sz="1800" dirty="0"/>
        </a:p>
      </dgm:t>
    </dgm:pt>
    <dgm:pt modelId="{71ED9207-AEE1-4FBD-BACE-765E5BCE5C38}" type="parTrans" cxnId="{97437BC8-A8F5-4CE5-8E85-FB9A6FD87ACD}">
      <dgm:prSet/>
      <dgm:spPr/>
      <dgm:t>
        <a:bodyPr/>
        <a:lstStyle/>
        <a:p>
          <a:endParaRPr lang="en-GB"/>
        </a:p>
      </dgm:t>
    </dgm:pt>
    <dgm:pt modelId="{5594EE75-0D93-4E2E-AF68-649B274F3260}" type="sibTrans" cxnId="{97437BC8-A8F5-4CE5-8E85-FB9A6FD87ACD}">
      <dgm:prSet/>
      <dgm:spPr/>
      <dgm:t>
        <a:bodyPr/>
        <a:lstStyle/>
        <a:p>
          <a:endParaRPr lang="en-GB"/>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en-GB"/>
        </a:p>
      </dgm:t>
    </dgm:pt>
    <dgm:pt modelId="{2A83C490-820F-41F9-94DC-4698BB23CF65}" type="pres">
      <dgm:prSet presAssocID="{FA9E4E76-9539-442D-BA3D-243B478317B7}" presName="linNode" presStyleCnt="0"/>
      <dgm:spPr/>
    </dgm:pt>
    <dgm:pt modelId="{AB449213-CBE0-48DB-8C89-B228B78A746A}" type="pres">
      <dgm:prSet presAssocID="{FA9E4E76-9539-442D-BA3D-243B478317B7}" presName="parentText" presStyleLbl="node1" presStyleIdx="0" presStyleCnt="1" custScaleY="29030" custLinFactNeighborX="-9361" custLinFactNeighborY="-32883">
        <dgm:presLayoutVars>
          <dgm:chMax val="1"/>
          <dgm:bulletEnabled val="1"/>
        </dgm:presLayoutVars>
      </dgm:prSet>
      <dgm:spPr/>
      <dgm:t>
        <a:bodyPr/>
        <a:lstStyle/>
        <a:p>
          <a:endParaRPr lang="en-GB"/>
        </a:p>
      </dgm:t>
    </dgm:pt>
    <dgm:pt modelId="{F7CBB971-37A4-4807-BBDF-1A80C96D928B}" type="pres">
      <dgm:prSet presAssocID="{FA9E4E76-9539-442D-BA3D-243B478317B7}" presName="descendantText" presStyleLbl="alignAccFollowNode1" presStyleIdx="0" presStyleCnt="1" custScaleX="93601" custScaleY="21385" custLinFactNeighborX="6290" custLinFactNeighborY="-40448">
        <dgm:presLayoutVars>
          <dgm:bulletEnabled val="1"/>
        </dgm:presLayoutVars>
      </dgm:prSet>
      <dgm:spPr/>
      <dgm:t>
        <a:bodyPr/>
        <a:lstStyle/>
        <a:p>
          <a:endParaRPr lang="en-GB"/>
        </a:p>
      </dgm:t>
    </dgm:pt>
  </dgm:ptLst>
  <dgm:cxnLst>
    <dgm:cxn modelId="{8D04B874-3DCE-402D-A954-E8BEF4251868}" type="presOf" srcId="{4B61F7F3-A710-41F1-9AB8-8FD9FE574AE8}" destId="{F7CBB971-37A4-4807-BBDF-1A80C96D928B}" srcOrd="0" destOrd="0" presId="urn:microsoft.com/office/officeart/2005/8/layout/vList5"/>
    <dgm:cxn modelId="{2FECE259-9117-4CCE-811B-0520B9A55AE0}" type="presOf" srcId="{FA9E4E76-9539-442D-BA3D-243B478317B7}" destId="{AB449213-CBE0-48DB-8C89-B228B78A746A}" srcOrd="0" destOrd="0" presId="urn:microsoft.com/office/officeart/2005/8/layout/vList5"/>
    <dgm:cxn modelId="{DCE0FA40-7E36-4A1E-92F8-14278723C5F6}" type="presOf" srcId="{A6D4AB04-F814-4324-A5BA-A13740B126F7}" destId="{90AB79CB-E6B5-42AB-BA9B-FADD057AB0A3}" srcOrd="0" destOrd="0" presId="urn:microsoft.com/office/officeart/2005/8/layout/vList5"/>
    <dgm:cxn modelId="{97437BC8-A8F5-4CE5-8E85-FB9A6FD87ACD}" srcId="{FA9E4E76-9539-442D-BA3D-243B478317B7}" destId="{4B61F7F3-A710-41F1-9AB8-8FD9FE574AE8}" srcOrd="0" destOrd="0" parTransId="{71ED9207-AEE1-4FBD-BACE-765E5BCE5C38}" sibTransId="{5594EE75-0D93-4E2E-AF68-649B274F3260}"/>
    <dgm:cxn modelId="{E0D51554-B94C-4319-B10E-15AFC49A5299}" srcId="{A6D4AB04-F814-4324-A5BA-A13740B126F7}" destId="{FA9E4E76-9539-442D-BA3D-243B478317B7}" srcOrd="0" destOrd="0" parTransId="{2DBF7AFA-7E5C-4336-9F70-EDA511713E15}" sibTransId="{015E317A-F064-4BBF-9598-5B227936D55F}"/>
    <dgm:cxn modelId="{FCAE47AD-CCA3-430A-98EE-709CEFC6854A}" type="presParOf" srcId="{90AB79CB-E6B5-42AB-BA9B-FADD057AB0A3}" destId="{2A83C490-820F-41F9-94DC-4698BB23CF65}" srcOrd="0" destOrd="0" presId="urn:microsoft.com/office/officeart/2005/8/layout/vList5"/>
    <dgm:cxn modelId="{B649A7DC-9601-4027-8B94-1C50127F272A}" type="presParOf" srcId="{2A83C490-820F-41F9-94DC-4698BB23CF65}" destId="{AB449213-CBE0-48DB-8C89-B228B78A746A}" srcOrd="0" destOrd="0" presId="urn:microsoft.com/office/officeart/2005/8/layout/vList5"/>
    <dgm:cxn modelId="{BDC1B3A5-7F49-4575-8988-EB309A39C574}" type="presParOf" srcId="{2A83C490-820F-41F9-94DC-4698BB23CF65}" destId="{F7CBB971-37A4-4807-BBDF-1A80C96D92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3917774" y="-1340201"/>
          <a:ext cx="2632353" cy="5312764"/>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71450" lvl="1" indent="-171450" algn="l" defTabSz="800100">
            <a:lnSpc>
              <a:spcPct val="90000"/>
            </a:lnSpc>
            <a:spcBef>
              <a:spcPct val="0"/>
            </a:spcBef>
            <a:spcAft>
              <a:spcPct val="15000"/>
            </a:spcAft>
            <a:buChar char="••"/>
          </a:pPr>
          <a:r>
            <a:rPr lang="en-GB" sz="1800" i="1" kern="1200" dirty="0">
              <a:solidFill>
                <a:srgbClr val="FF0000"/>
              </a:solidFill>
              <a:hlinkClick xmlns:r="http://schemas.openxmlformats.org/officeDocument/2006/relationships" r:id="rId1" action="ppaction://hlinkfile"/>
            </a:rPr>
            <a:t>Joint Declaration </a:t>
          </a:r>
          <a:r>
            <a:rPr lang="en-GB" sz="1800" i="1" kern="1200" dirty="0" smtClean="0">
              <a:solidFill>
                <a:srgbClr val="FF0000"/>
              </a:solidFill>
              <a:hlinkClick xmlns:r="http://schemas.openxmlformats.org/officeDocument/2006/relationships" r:id="rId1" action="ppaction://hlinkfile"/>
            </a:rPr>
            <a:t>(EACEA template)</a:t>
          </a:r>
          <a:endParaRPr lang="en-GB" sz="1800" i="1" kern="1200" dirty="0">
            <a:solidFill>
              <a:srgbClr val="FF0000"/>
            </a:solidFill>
          </a:endParaRPr>
        </a:p>
        <a:p>
          <a:pPr marL="171450" lvl="1" indent="-171450" algn="l" defTabSz="800100">
            <a:lnSpc>
              <a:spcPct val="90000"/>
            </a:lnSpc>
            <a:spcBef>
              <a:spcPct val="0"/>
            </a:spcBef>
            <a:spcAft>
              <a:spcPct val="15000"/>
            </a:spcAft>
            <a:buChar char="••"/>
          </a:pPr>
          <a:r>
            <a:rPr lang="en-GB" sz="1800" i="1" kern="1200" dirty="0" smtClean="0">
              <a:solidFill>
                <a:srgbClr val="FF0000"/>
              </a:solidFill>
              <a:hlinkClick xmlns:r="http://schemas.openxmlformats.org/officeDocument/2006/relationships" r:id="rId2" action="ppaction://hlinkfile"/>
            </a:rPr>
            <a:t>Time-sheets (EACEA template)</a:t>
          </a:r>
          <a:endParaRPr lang="en-GB" sz="1800" i="1" kern="1200" dirty="0">
            <a:solidFill>
              <a:srgbClr val="FF0000"/>
            </a:solidFill>
          </a:endParaRPr>
        </a:p>
        <a:p>
          <a:pPr marL="171450" lvl="1" indent="-171450" algn="l" defTabSz="800100">
            <a:lnSpc>
              <a:spcPct val="90000"/>
            </a:lnSpc>
            <a:spcBef>
              <a:spcPct val="0"/>
            </a:spcBef>
            <a:spcAft>
              <a:spcPct val="15000"/>
            </a:spcAft>
            <a:buChar char="••"/>
          </a:pPr>
          <a:r>
            <a:rPr lang="en-GB" sz="1800" kern="1200" dirty="0">
              <a:solidFill>
                <a:srgbClr val="2D5EC1"/>
              </a:solidFill>
            </a:rPr>
            <a:t>Proof of formal contractual relationship </a:t>
          </a:r>
          <a:r>
            <a:rPr lang="en-GB" sz="1800" kern="1200" dirty="0" smtClean="0">
              <a:solidFill>
                <a:srgbClr val="2D5EC1"/>
              </a:solidFill>
            </a:rPr>
            <a:t>/summary in English</a:t>
          </a:r>
          <a:endParaRPr lang="en-GB" sz="1800" kern="1200" dirty="0">
            <a:solidFill>
              <a:srgbClr val="2D5EC1"/>
            </a:solidFill>
          </a:endParaRPr>
        </a:p>
        <a:p>
          <a:pPr marL="171450" lvl="1" indent="-171450" algn="l" defTabSz="800100">
            <a:lnSpc>
              <a:spcPct val="90000"/>
            </a:lnSpc>
            <a:spcBef>
              <a:spcPct val="0"/>
            </a:spcBef>
            <a:spcAft>
              <a:spcPct val="15000"/>
            </a:spcAft>
            <a:buChar char="••"/>
          </a:pPr>
          <a:r>
            <a:rPr lang="en-GB" sz="1800" kern="1200" dirty="0" smtClean="0">
              <a:solidFill>
                <a:srgbClr val="2D5EC1"/>
              </a:solidFill>
            </a:rPr>
            <a:t>Evidence </a:t>
          </a:r>
          <a:r>
            <a:rPr lang="en-GB" sz="1800" kern="1200" dirty="0">
              <a:solidFill>
                <a:srgbClr val="2D5EC1"/>
              </a:solidFill>
            </a:rPr>
            <a:t>justifying </a:t>
          </a:r>
          <a:r>
            <a:rPr lang="en-GB" sz="1800" kern="1200" dirty="0" smtClean="0">
              <a:solidFill>
                <a:srgbClr val="2D5EC1"/>
              </a:solidFill>
            </a:rPr>
            <a:t>workload </a:t>
          </a:r>
          <a:r>
            <a:rPr lang="en-GB" sz="1800" kern="1200" dirty="0">
              <a:solidFill>
                <a:srgbClr val="2D5EC1"/>
              </a:solidFill>
            </a:rPr>
            <a:t>and activities/outputs (e.g. attendance lists </a:t>
          </a:r>
          <a:r>
            <a:rPr lang="en-GB" sz="1800" kern="1200" dirty="0" smtClean="0">
              <a:solidFill>
                <a:srgbClr val="2D5EC1"/>
              </a:solidFill>
            </a:rPr>
            <a:t>, </a:t>
          </a:r>
          <a:r>
            <a:rPr lang="en-GB" sz="1800" kern="1200" dirty="0">
              <a:solidFill>
                <a:srgbClr val="2D5EC1"/>
              </a:solidFill>
            </a:rPr>
            <a:t>tangible outputs / </a:t>
          </a:r>
          <a:r>
            <a:rPr lang="en-GB" sz="1800" kern="1200" dirty="0" smtClean="0">
              <a:solidFill>
                <a:srgbClr val="2D5EC1"/>
              </a:solidFill>
            </a:rPr>
            <a:t>products)</a:t>
          </a:r>
          <a:endParaRPr lang="en-GB" sz="1800" kern="1200" dirty="0">
            <a:solidFill>
              <a:srgbClr val="2D5EC1"/>
            </a:solidFill>
          </a:endParaRPr>
        </a:p>
        <a:p>
          <a:pPr marL="171450" lvl="1" indent="-171450" algn="l" defTabSz="800100">
            <a:lnSpc>
              <a:spcPct val="90000"/>
            </a:lnSpc>
            <a:spcBef>
              <a:spcPct val="0"/>
            </a:spcBef>
            <a:spcAft>
              <a:spcPct val="15000"/>
            </a:spcAft>
            <a:buChar char="••"/>
          </a:pPr>
          <a:r>
            <a:rPr lang="en-GB" sz="1800" kern="1200" dirty="0" smtClean="0">
              <a:solidFill>
                <a:srgbClr val="2D5EC1"/>
              </a:solidFill>
            </a:rPr>
            <a:t>Payslips and proof of salary payments</a:t>
          </a:r>
          <a:endParaRPr lang="en-GB" sz="1800" kern="1200" dirty="0">
            <a:solidFill>
              <a:srgbClr val="2D5EC1"/>
            </a:solidFill>
          </a:endParaRPr>
        </a:p>
        <a:p>
          <a:pPr marL="114300" lvl="1" indent="-114300" algn="l" defTabSz="533400">
            <a:lnSpc>
              <a:spcPct val="90000"/>
            </a:lnSpc>
            <a:spcBef>
              <a:spcPct val="0"/>
            </a:spcBef>
            <a:spcAft>
              <a:spcPct val="15000"/>
            </a:spcAft>
            <a:buChar char="••"/>
          </a:pPr>
          <a:endParaRPr lang="en-GB" sz="1200" kern="1200" dirty="0">
            <a:solidFill>
              <a:schemeClr val="accent2"/>
            </a:solidFill>
          </a:endParaRPr>
        </a:p>
      </dsp:txBody>
      <dsp:txXfrm rot="-5400000">
        <a:off x="2577569" y="128505"/>
        <a:ext cx="5184263" cy="2375351"/>
      </dsp:txXfrm>
    </dsp:sp>
    <dsp:sp modelId="{38984889-B8F5-45D9-969C-1FED934F4122}">
      <dsp:nvSpPr>
        <dsp:cNvPr id="0" name=""/>
        <dsp:cNvSpPr/>
      </dsp:nvSpPr>
      <dsp:spPr>
        <a:xfrm>
          <a:off x="19176" y="328680"/>
          <a:ext cx="2433877" cy="20792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Staff</a:t>
          </a:r>
          <a:r>
            <a:rPr lang="en-GB" sz="2600" kern="1200" baseline="0" dirty="0" smtClean="0"/>
            <a:t> Costs</a:t>
          </a:r>
          <a:endParaRPr lang="en-GB" sz="2600" kern="1200" dirty="0"/>
        </a:p>
      </dsp:txBody>
      <dsp:txXfrm>
        <a:off x="120679" y="430183"/>
        <a:ext cx="2230871" cy="187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4219390" y="-1483083"/>
          <a:ext cx="2304252" cy="5270420"/>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800100">
            <a:lnSpc>
              <a:spcPct val="90000"/>
            </a:lnSpc>
            <a:spcBef>
              <a:spcPct val="0"/>
            </a:spcBef>
            <a:spcAft>
              <a:spcPct val="15000"/>
            </a:spcAft>
            <a:buChar char="••"/>
          </a:pPr>
          <a:endParaRPr lang="en-GB" sz="1800" kern="1200" dirty="0">
            <a:solidFill>
              <a:schemeClr val="accent2"/>
            </a:solidFill>
          </a:endParaRPr>
        </a:p>
        <a:p>
          <a:pPr marL="177800" lvl="1" indent="-177800" algn="l" defTabSz="800100">
            <a:lnSpc>
              <a:spcPct val="90000"/>
            </a:lnSpc>
            <a:spcBef>
              <a:spcPct val="0"/>
            </a:spcBef>
            <a:spcAft>
              <a:spcPct val="15000"/>
            </a:spcAft>
            <a:buChar char="••"/>
          </a:pPr>
          <a:r>
            <a:rPr lang="en-GB" sz="1800" i="1" kern="1200" dirty="0">
              <a:solidFill>
                <a:srgbClr val="FF0000"/>
              </a:solidFill>
              <a:hlinkClick xmlns:r="http://schemas.openxmlformats.org/officeDocument/2006/relationships" r:id="rId1" action="ppaction://hlinkfile"/>
            </a:rPr>
            <a:t>Individual Travel </a:t>
          </a:r>
          <a:r>
            <a:rPr lang="en-GB" sz="1800" i="1" kern="1200" dirty="0" smtClean="0">
              <a:solidFill>
                <a:srgbClr val="FF0000"/>
              </a:solidFill>
              <a:hlinkClick xmlns:r="http://schemas.openxmlformats.org/officeDocument/2006/relationships" r:id="rId1" action="ppaction://hlinkfile"/>
            </a:rPr>
            <a:t>Report (EACEA templates)</a:t>
          </a:r>
          <a:endParaRPr lang="en-GB" sz="1800" i="0" kern="1200" dirty="0">
            <a:solidFill>
              <a:srgbClr val="0F5494"/>
            </a:solidFill>
          </a:endParaRPr>
        </a:p>
        <a:p>
          <a:pPr marL="177800" lvl="1" indent="-177800" algn="l" defTabSz="800100">
            <a:lnSpc>
              <a:spcPct val="90000"/>
            </a:lnSpc>
            <a:spcBef>
              <a:spcPct val="0"/>
            </a:spcBef>
            <a:spcAft>
              <a:spcPct val="15000"/>
            </a:spcAft>
            <a:buChar char="••"/>
          </a:pPr>
          <a:r>
            <a:rPr lang="en-US" sz="1800" i="0" kern="1200" dirty="0" smtClean="0">
              <a:solidFill>
                <a:srgbClr val="0F5494"/>
              </a:solidFill>
            </a:rPr>
            <a:t>travel tickets, boarding passes with points of departure and destination, dates and name of the person travelling / Proofs of payment;</a:t>
          </a:r>
          <a:endParaRPr lang="en-GB" sz="1800" i="0" kern="1200" dirty="0">
            <a:solidFill>
              <a:srgbClr val="0F5494"/>
            </a:solidFill>
          </a:endParaRPr>
        </a:p>
        <a:p>
          <a:pPr marL="171450" lvl="1" indent="-171450" algn="l" defTabSz="800100">
            <a:lnSpc>
              <a:spcPct val="90000"/>
            </a:lnSpc>
            <a:spcBef>
              <a:spcPct val="0"/>
            </a:spcBef>
            <a:spcAft>
              <a:spcPct val="15000"/>
            </a:spcAft>
            <a:buChar char="••"/>
          </a:pPr>
          <a:r>
            <a:rPr lang="en-US" sz="1800" i="0" kern="1200" dirty="0" smtClean="0">
              <a:solidFill>
                <a:srgbClr val="0F5494"/>
              </a:solidFill>
            </a:rPr>
            <a:t>hotel  invoices and receipts;</a:t>
          </a:r>
          <a:endParaRPr lang="it-IT" sz="1800" i="0" kern="1200" dirty="0">
            <a:solidFill>
              <a:srgbClr val="0F5494"/>
            </a:solidFill>
          </a:endParaRPr>
        </a:p>
        <a:p>
          <a:pPr marL="177800" lvl="2" indent="-177800" algn="l" defTabSz="800100">
            <a:lnSpc>
              <a:spcPct val="90000"/>
            </a:lnSpc>
            <a:spcBef>
              <a:spcPct val="0"/>
            </a:spcBef>
            <a:spcAft>
              <a:spcPct val="15000"/>
            </a:spcAft>
            <a:buChar char="••"/>
          </a:pPr>
          <a:r>
            <a:rPr lang="en-GB" sz="1800" kern="1200" dirty="0" smtClean="0">
              <a:solidFill>
                <a:schemeClr val="accent2">
                  <a:lumMod val="75000"/>
                </a:schemeClr>
              </a:solidFill>
            </a:rPr>
            <a:t>agendas</a:t>
          </a:r>
          <a:r>
            <a:rPr lang="en-GB" sz="1800" kern="1200" dirty="0">
              <a:solidFill>
                <a:schemeClr val="accent2">
                  <a:lumMod val="75000"/>
                </a:schemeClr>
              </a:solidFill>
            </a:rPr>
            <a:t>, tangible outputs/products, </a:t>
          </a:r>
          <a:r>
            <a:rPr lang="en-GB" sz="1800" kern="1200" dirty="0" smtClean="0">
              <a:solidFill>
                <a:schemeClr val="accent2">
                  <a:lumMod val="75000"/>
                </a:schemeClr>
              </a:solidFill>
            </a:rPr>
            <a:t>minutes*</a:t>
          </a:r>
          <a:endParaRPr lang="en-GB" sz="1800" kern="1200" dirty="0">
            <a:solidFill>
              <a:schemeClr val="accent2">
                <a:lumMod val="75000"/>
              </a:schemeClr>
            </a:solidFill>
          </a:endParaRPr>
        </a:p>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dsp:txBody>
      <dsp:txXfrm rot="-5400000">
        <a:off x="2736306" y="112485"/>
        <a:ext cx="5157936" cy="2079284"/>
      </dsp:txXfrm>
    </dsp:sp>
    <dsp:sp modelId="{38984889-B8F5-45D9-969C-1FED934F4122}">
      <dsp:nvSpPr>
        <dsp:cNvPr id="0" name=""/>
        <dsp:cNvSpPr/>
      </dsp:nvSpPr>
      <dsp:spPr>
        <a:xfrm>
          <a:off x="0" y="0"/>
          <a:ext cx="2577730" cy="182012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Travel and Costs of Stay </a:t>
          </a:r>
          <a:endParaRPr lang="en-GB" sz="2000" kern="1200" dirty="0"/>
        </a:p>
      </dsp:txBody>
      <dsp:txXfrm>
        <a:off x="88851" y="88851"/>
        <a:ext cx="2400028" cy="1642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4417581" y="-1623670"/>
          <a:ext cx="1301469" cy="4623206"/>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smtClean="0">
              <a:solidFill>
                <a:srgbClr val="2D5EC1"/>
              </a:solidFill>
            </a:rPr>
            <a:t>Invoice(s) and proofs of payment </a:t>
          </a:r>
          <a:endParaRPr lang="en-GB" sz="1400" b="1" kern="1200" dirty="0">
            <a:solidFill>
              <a:srgbClr val="2D5EC1"/>
            </a:solidFill>
          </a:endParaRPr>
        </a:p>
        <a:p>
          <a:pPr marL="114300" lvl="1" indent="-114300" algn="l" defTabSz="622300">
            <a:lnSpc>
              <a:spcPct val="90000"/>
            </a:lnSpc>
            <a:spcBef>
              <a:spcPct val="0"/>
            </a:spcBef>
            <a:spcAft>
              <a:spcPct val="15000"/>
            </a:spcAft>
            <a:buChar char="••"/>
          </a:pPr>
          <a:r>
            <a:rPr lang="en-GB" sz="1400" kern="1200" dirty="0" smtClean="0">
              <a:solidFill>
                <a:srgbClr val="2D5EC1"/>
              </a:solidFill>
            </a:rPr>
            <a:t>&gt; EUR 25.000 &lt; EUR 134.000: tendering procedure and three quotations from different suppliers</a:t>
          </a:r>
          <a:endParaRPr lang="en-GB" sz="1400" kern="1200" dirty="0">
            <a:solidFill>
              <a:srgbClr val="2D5EC1"/>
            </a:solidFill>
          </a:endParaRPr>
        </a:p>
        <a:p>
          <a:pPr marL="114300" lvl="1" indent="-114300" algn="l" defTabSz="622300">
            <a:lnSpc>
              <a:spcPct val="90000"/>
            </a:lnSpc>
            <a:spcBef>
              <a:spcPct val="0"/>
            </a:spcBef>
            <a:spcAft>
              <a:spcPct val="15000"/>
            </a:spcAft>
            <a:buChar char="••"/>
          </a:pPr>
          <a:r>
            <a:rPr lang="en-GB" sz="1400" kern="1200" dirty="0" smtClean="0">
              <a:solidFill>
                <a:srgbClr val="2D5EC1"/>
              </a:solidFill>
            </a:rPr>
            <a:t>EUR 134.000: procedure according to national legislation</a:t>
          </a:r>
          <a:endParaRPr lang="en-GB" sz="1400" kern="1200" dirty="0">
            <a:solidFill>
              <a:srgbClr val="2D5EC1"/>
            </a:solidFill>
          </a:endParaRPr>
        </a:p>
        <a:p>
          <a:pPr marL="114300" lvl="1" indent="-114300" algn="l" defTabSz="622300">
            <a:lnSpc>
              <a:spcPct val="90000"/>
            </a:lnSpc>
            <a:spcBef>
              <a:spcPct val="0"/>
            </a:spcBef>
            <a:spcAft>
              <a:spcPct val="15000"/>
            </a:spcAft>
            <a:buChar char="••"/>
          </a:pPr>
          <a:r>
            <a:rPr lang="en-GB" sz="1400" b="1" kern="1200" dirty="0" smtClean="0">
              <a:solidFill>
                <a:srgbClr val="2D5EC1"/>
              </a:solidFill>
            </a:rPr>
            <a:t>Registration in the inventory </a:t>
          </a:r>
          <a:endParaRPr lang="en-GB" sz="1400" b="1" kern="1200" dirty="0">
            <a:solidFill>
              <a:srgbClr val="2D5EC1"/>
            </a:solidFill>
          </a:endParaRPr>
        </a:p>
      </dsp:txBody>
      <dsp:txXfrm rot="-5400000">
        <a:off x="2756713" y="100730"/>
        <a:ext cx="4559674" cy="1174405"/>
      </dsp:txXfrm>
    </dsp:sp>
    <dsp:sp modelId="{38984889-B8F5-45D9-969C-1FED934F4122}">
      <dsp:nvSpPr>
        <dsp:cNvPr id="0" name=""/>
        <dsp:cNvSpPr/>
      </dsp:nvSpPr>
      <dsp:spPr>
        <a:xfrm>
          <a:off x="35312" y="0"/>
          <a:ext cx="2656770" cy="143513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Equipment</a:t>
          </a:r>
          <a:endParaRPr lang="en-GB" sz="2800" kern="1200" dirty="0"/>
        </a:p>
      </dsp:txBody>
      <dsp:txXfrm>
        <a:off x="105369" y="70057"/>
        <a:ext cx="2516656" cy="1295018"/>
      </dsp:txXfrm>
    </dsp:sp>
    <dsp:sp modelId="{2503487A-F987-466F-943E-82029B83C061}">
      <dsp:nvSpPr>
        <dsp:cNvPr id="0" name=""/>
        <dsp:cNvSpPr/>
      </dsp:nvSpPr>
      <dsp:spPr>
        <a:xfrm rot="5400000">
          <a:off x="4041665" y="152951"/>
          <a:ext cx="2021389" cy="4655118"/>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smtClean="0">
              <a:solidFill>
                <a:srgbClr val="2D5EC1"/>
              </a:solidFill>
            </a:rPr>
            <a:t>Invoice(s)</a:t>
          </a:r>
          <a:r>
            <a:rPr lang="en-US" sz="1400" b="1" kern="1200" dirty="0" smtClean="0">
              <a:solidFill>
                <a:srgbClr val="2D5EC1"/>
              </a:solidFill>
            </a:rPr>
            <a:t>, subcontracts and </a:t>
          </a:r>
          <a:r>
            <a:rPr lang="en-GB" sz="1400" b="1" kern="1200" dirty="0" smtClean="0">
              <a:solidFill>
                <a:srgbClr val="2D5EC1"/>
              </a:solidFill>
            </a:rPr>
            <a:t>proofs of payment </a:t>
          </a:r>
          <a:endParaRPr lang="en-GB" sz="1400" b="1" kern="1200" dirty="0">
            <a:solidFill>
              <a:srgbClr val="2D5EC1"/>
            </a:solidFill>
          </a:endParaRPr>
        </a:p>
        <a:p>
          <a:pPr marL="114300" lvl="1" indent="-114300" algn="l" defTabSz="622300">
            <a:lnSpc>
              <a:spcPct val="90000"/>
            </a:lnSpc>
            <a:spcBef>
              <a:spcPct val="0"/>
            </a:spcBef>
            <a:spcAft>
              <a:spcPct val="15000"/>
            </a:spcAft>
            <a:buChar char="••"/>
          </a:pPr>
          <a:r>
            <a:rPr lang="en-GB" sz="1400" kern="1200" dirty="0" smtClean="0">
              <a:solidFill>
                <a:srgbClr val="2D5EC1"/>
              </a:solidFill>
            </a:rPr>
            <a:t>&gt; EUR 25.000 &lt; EUR 134.000: tendering procedure and three quotations from different suppliers</a:t>
          </a:r>
          <a:endParaRPr lang="en-GB" sz="1400" kern="1200" dirty="0">
            <a:solidFill>
              <a:srgbClr val="2D5EC1"/>
            </a:solidFill>
          </a:endParaRPr>
        </a:p>
        <a:p>
          <a:pPr marL="114300" lvl="1" indent="-114300" algn="l" defTabSz="622300">
            <a:lnSpc>
              <a:spcPct val="90000"/>
            </a:lnSpc>
            <a:spcBef>
              <a:spcPct val="0"/>
            </a:spcBef>
            <a:spcAft>
              <a:spcPct val="15000"/>
            </a:spcAft>
            <a:buChar char="••"/>
          </a:pPr>
          <a:r>
            <a:rPr lang="en-GB" sz="1400" kern="1200" dirty="0" smtClean="0">
              <a:solidFill>
                <a:srgbClr val="2D5EC1"/>
              </a:solidFill>
            </a:rPr>
            <a:t>EUR 134.000: procedure according to national legislation</a:t>
          </a:r>
          <a:endParaRPr lang="en-GB" sz="1400" kern="1200" dirty="0">
            <a:solidFill>
              <a:srgbClr val="2D5EC1"/>
            </a:solidFill>
          </a:endParaRPr>
        </a:p>
        <a:p>
          <a:pPr marL="114300" lvl="1" indent="-114300" algn="l" defTabSz="622300">
            <a:lnSpc>
              <a:spcPct val="90000"/>
            </a:lnSpc>
            <a:spcBef>
              <a:spcPct val="0"/>
            </a:spcBef>
            <a:spcAft>
              <a:spcPct val="15000"/>
            </a:spcAft>
            <a:buChar char="••"/>
          </a:pPr>
          <a:r>
            <a:rPr lang="en-GB" sz="1400" b="1" kern="1200" dirty="0" smtClean="0">
              <a:solidFill>
                <a:srgbClr val="2D5EC1"/>
              </a:solidFill>
            </a:rPr>
            <a:t>Travel activities of subcontracted service provider: copies of travel tickets, boarding passes, invoices and receipts</a:t>
          </a:r>
          <a:endParaRPr lang="en-GB" sz="1400" b="1" kern="1200" dirty="0">
            <a:solidFill>
              <a:srgbClr val="2D5EC1"/>
            </a:solidFill>
          </a:endParaRPr>
        </a:p>
        <a:p>
          <a:pPr marL="57150" lvl="1" indent="-57150" algn="l" defTabSz="355600">
            <a:lnSpc>
              <a:spcPct val="90000"/>
            </a:lnSpc>
            <a:spcBef>
              <a:spcPct val="0"/>
            </a:spcBef>
            <a:spcAft>
              <a:spcPct val="15000"/>
            </a:spcAft>
            <a:buChar char="••"/>
          </a:pPr>
          <a:endParaRPr lang="en-GB" sz="800" kern="1200" dirty="0"/>
        </a:p>
      </dsp:txBody>
      <dsp:txXfrm rot="-5400000">
        <a:off x="2724801" y="1568491"/>
        <a:ext cx="4556442" cy="1824037"/>
      </dsp:txXfrm>
    </dsp:sp>
    <dsp:sp modelId="{DFB9F11B-6C80-4484-805E-524E384162F8}">
      <dsp:nvSpPr>
        <dsp:cNvPr id="0" name=""/>
        <dsp:cNvSpPr/>
      </dsp:nvSpPr>
      <dsp:spPr>
        <a:xfrm>
          <a:off x="35312" y="1656460"/>
          <a:ext cx="2654176" cy="1722359"/>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Subcontracting</a:t>
          </a:r>
          <a:endParaRPr lang="en-GB" sz="2800" kern="1200" dirty="0"/>
        </a:p>
      </dsp:txBody>
      <dsp:txXfrm>
        <a:off x="119391" y="1740539"/>
        <a:ext cx="2486018" cy="1554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4925405" y="-1366179"/>
          <a:ext cx="656198" cy="4085689"/>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r>
            <a:rPr lang="en-GB" sz="1800" b="1" i="1" kern="1200" dirty="0" smtClean="0">
              <a:solidFill>
                <a:srgbClr val="C00000"/>
              </a:solidFill>
            </a:rPr>
            <a:t>No prior authorization</a:t>
          </a:r>
          <a:endParaRPr lang="en-GB" sz="1800" kern="1200" dirty="0"/>
        </a:p>
      </dsp:txBody>
      <dsp:txXfrm rot="-5400000">
        <a:off x="3210660" y="380599"/>
        <a:ext cx="4053656" cy="592132"/>
      </dsp:txXfrm>
    </dsp:sp>
    <dsp:sp modelId="{AB449213-CBE0-48DB-8C89-B228B78A746A}">
      <dsp:nvSpPr>
        <dsp:cNvPr id="0" name=""/>
        <dsp:cNvSpPr/>
      </dsp:nvSpPr>
      <dsp:spPr>
        <a:xfrm>
          <a:off x="8404" y="99802"/>
          <a:ext cx="2839212" cy="1113481"/>
        </a:xfrm>
        <a:prstGeom prst="roundRect">
          <a:avLst/>
        </a:prstGeom>
        <a:solidFill>
          <a:schemeClr val="accent1">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Increase </a:t>
          </a:r>
        </a:p>
        <a:p>
          <a:pPr lvl="0" algn="ctr" defTabSz="889000">
            <a:lnSpc>
              <a:spcPct val="90000"/>
            </a:lnSpc>
            <a:spcBef>
              <a:spcPct val="0"/>
            </a:spcBef>
            <a:spcAft>
              <a:spcPct val="35000"/>
            </a:spcAft>
          </a:pPr>
          <a:r>
            <a:rPr lang="en-GB" sz="2000" b="1" kern="1200" dirty="0" smtClean="0">
              <a:solidFill>
                <a:schemeClr val="accent1">
                  <a:lumMod val="50000"/>
                </a:schemeClr>
              </a:solidFill>
            </a:rPr>
            <a:t>UP to 10% </a:t>
          </a:r>
          <a:endParaRPr lang="en-GB" sz="2000" b="1" kern="1200" dirty="0">
            <a:solidFill>
              <a:schemeClr val="accent1">
                <a:lumMod val="50000"/>
              </a:schemeClr>
            </a:solidFill>
          </a:endParaRPr>
        </a:p>
      </dsp:txBody>
      <dsp:txXfrm>
        <a:off x="62760" y="154158"/>
        <a:ext cx="2730500" cy="1004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5196351" y="-1685584"/>
          <a:ext cx="656198" cy="4724499"/>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r>
            <a:rPr lang="en-GB" sz="1800" b="1" i="1" kern="1200" dirty="0" smtClean="0">
              <a:solidFill>
                <a:srgbClr val="C00000"/>
              </a:solidFill>
            </a:rPr>
            <a:t> To be confirmed by EU Project Officer</a:t>
          </a:r>
          <a:endParaRPr lang="en-GB" sz="1800" kern="1200" dirty="0"/>
        </a:p>
      </dsp:txBody>
      <dsp:txXfrm rot="-5400000">
        <a:off x="3162201" y="380599"/>
        <a:ext cx="4692466" cy="592132"/>
      </dsp:txXfrm>
    </dsp:sp>
    <dsp:sp modelId="{AB449213-CBE0-48DB-8C89-B228B78A746A}">
      <dsp:nvSpPr>
        <dsp:cNvPr id="0" name=""/>
        <dsp:cNvSpPr/>
      </dsp:nvSpPr>
      <dsp:spPr>
        <a:xfrm>
          <a:off x="0" y="99802"/>
          <a:ext cx="2839212" cy="1113481"/>
        </a:xfrm>
        <a:prstGeom prst="roundRect">
          <a:avLst/>
        </a:prstGeom>
        <a:solidFill>
          <a:schemeClr val="accent1">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Austrian Organisation Exchange Payments’ Service</a:t>
          </a:r>
          <a:endParaRPr lang="en-GB" sz="2000" b="1" kern="1200" dirty="0">
            <a:solidFill>
              <a:schemeClr val="accent1">
                <a:lumMod val="50000"/>
              </a:schemeClr>
            </a:solidFill>
          </a:endParaRPr>
        </a:p>
      </dsp:txBody>
      <dsp:txXfrm>
        <a:off x="54356" y="154158"/>
        <a:ext cx="2730500" cy="10047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5"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776873"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5"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776873"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lgn="r">
              <a:defRPr>
                <a:solidFill>
                  <a:schemeClr val="tx1"/>
                </a:solidFill>
                <a:latin typeface="Arial" charset="0"/>
              </a:defRPr>
            </a:lvl1pPr>
          </a:lstStyle>
          <a:p>
            <a:fld id="{8E6B12B6-30F9-4D6E-9909-B8F746D8B87C}" type="slidenum">
              <a:rPr lang="en-GB" altLang="en-US"/>
              <a:pPr/>
              <a:t>‹N›</a:t>
            </a:fld>
            <a:endParaRPr lang="en-GB" altLang="en-US"/>
          </a:p>
        </p:txBody>
      </p:sp>
    </p:spTree>
    <p:extLst>
      <p:ext uri="{BB962C8B-B14F-4D97-AF65-F5344CB8AC3E}">
        <p14:creationId xmlns:p14="http://schemas.microsoft.com/office/powerpoint/2010/main" val="10832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5"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776873"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6603" y="4714875"/>
            <a:ext cx="5335893" cy="446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5"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776873"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lgn="r">
              <a:defRPr>
                <a:solidFill>
                  <a:schemeClr val="tx1"/>
                </a:solidFill>
                <a:latin typeface="Arial" charset="0"/>
              </a:defRPr>
            </a:lvl1pPr>
          </a:lstStyle>
          <a:p>
            <a:fld id="{0092B2D2-748F-4979-AEA9-D42BA039DA45}" type="slidenum">
              <a:rPr lang="en-GB" altLang="en-US"/>
              <a:pPr/>
              <a:t>‹N›</a:t>
            </a:fld>
            <a:endParaRPr lang="en-GB" altLang="en-US"/>
          </a:p>
        </p:txBody>
      </p:sp>
    </p:spTree>
    <p:extLst>
      <p:ext uri="{BB962C8B-B14F-4D97-AF65-F5344CB8AC3E}">
        <p14:creationId xmlns:p14="http://schemas.microsoft.com/office/powerpoint/2010/main" val="3668340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854075" y="744538"/>
            <a:ext cx="4962525" cy="3722687"/>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98498">
              <a:defRPr/>
            </a:pPr>
            <a:endParaRPr lang="fr-BE" sz="1100" dirty="0"/>
          </a:p>
        </p:txBody>
      </p:sp>
      <p:sp>
        <p:nvSpPr>
          <p:cNvPr id="4" name="Slide Number Placeholder 3"/>
          <p:cNvSpPr>
            <a:spLocks noGrp="1"/>
          </p:cNvSpPr>
          <p:nvPr>
            <p:ph type="sldNum" sz="quarter" idx="5"/>
          </p:nvPr>
        </p:nvSpPr>
        <p:spPr/>
        <p:txBody>
          <a:bodyPr/>
          <a:lstStyle/>
          <a:p>
            <a:pPr>
              <a:defRPr/>
            </a:pPr>
            <a:fld id="{A829242D-06DE-4A82-B5D0-5D7DA4F56266}" type="slidenum">
              <a:rPr lang="en-GB"/>
              <a:pPr>
                <a:defRPr/>
              </a:pPr>
              <a:t>1</a:t>
            </a:fld>
            <a:endParaRPr lang="en-GB"/>
          </a:p>
        </p:txBody>
      </p:sp>
    </p:spTree>
    <p:extLst>
      <p:ext uri="{BB962C8B-B14F-4D97-AF65-F5344CB8AC3E}">
        <p14:creationId xmlns:p14="http://schemas.microsoft.com/office/powerpoint/2010/main" val="38845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10</a:t>
            </a:fld>
            <a:endParaRPr lang="en-GB" altLang="en-US"/>
          </a:p>
        </p:txBody>
      </p:sp>
    </p:spTree>
    <p:extLst>
      <p:ext uri="{BB962C8B-B14F-4D97-AF65-F5344CB8AC3E}">
        <p14:creationId xmlns:p14="http://schemas.microsoft.com/office/powerpoint/2010/main" val="230377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196" y="4597727"/>
            <a:ext cx="6336704" cy="4584375"/>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11</a:t>
            </a:fld>
            <a:endParaRPr lang="en-GB" altLang="en-US"/>
          </a:p>
        </p:txBody>
      </p:sp>
    </p:spTree>
    <p:extLst>
      <p:ext uri="{BB962C8B-B14F-4D97-AF65-F5344CB8AC3E}">
        <p14:creationId xmlns:p14="http://schemas.microsoft.com/office/powerpoint/2010/main" val="325931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196" y="4597727"/>
            <a:ext cx="6336704" cy="4584375"/>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12</a:t>
            </a:fld>
            <a:endParaRPr lang="en-GB" altLang="en-US"/>
          </a:p>
        </p:txBody>
      </p:sp>
    </p:spTree>
    <p:extLst>
      <p:ext uri="{BB962C8B-B14F-4D97-AF65-F5344CB8AC3E}">
        <p14:creationId xmlns:p14="http://schemas.microsoft.com/office/powerpoint/2010/main" val="212002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13</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14</a:t>
            </a:fld>
            <a:endParaRPr lang="en-GB"/>
          </a:p>
        </p:txBody>
      </p:sp>
    </p:spTree>
    <p:extLst>
      <p:ext uri="{BB962C8B-B14F-4D97-AF65-F5344CB8AC3E}">
        <p14:creationId xmlns:p14="http://schemas.microsoft.com/office/powerpoint/2010/main" val="242335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15</a:t>
            </a:fld>
            <a:endParaRPr lang="en-GB"/>
          </a:p>
        </p:txBody>
      </p:sp>
    </p:spTree>
    <p:extLst>
      <p:ext uri="{BB962C8B-B14F-4D97-AF65-F5344CB8AC3E}">
        <p14:creationId xmlns:p14="http://schemas.microsoft.com/office/powerpoint/2010/main" val="44887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16</a:t>
            </a:fld>
            <a:endParaRPr lang="en-GB"/>
          </a:p>
        </p:txBody>
      </p:sp>
    </p:spTree>
    <p:extLst>
      <p:ext uri="{BB962C8B-B14F-4D97-AF65-F5344CB8AC3E}">
        <p14:creationId xmlns:p14="http://schemas.microsoft.com/office/powerpoint/2010/main" val="2854714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071" y="4714875"/>
            <a:ext cx="6209180" cy="4467226"/>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17</a:t>
            </a:fld>
            <a:endParaRPr lang="en-GB" altLang="en-US"/>
          </a:p>
        </p:txBody>
      </p:sp>
    </p:spTree>
    <p:extLst>
      <p:ext uri="{BB962C8B-B14F-4D97-AF65-F5344CB8AC3E}">
        <p14:creationId xmlns:p14="http://schemas.microsoft.com/office/powerpoint/2010/main" val="325266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18</a:t>
            </a:fld>
            <a:endParaRPr lang="en-GB" altLang="en-US"/>
          </a:p>
        </p:txBody>
      </p:sp>
    </p:spTree>
    <p:extLst>
      <p:ext uri="{BB962C8B-B14F-4D97-AF65-F5344CB8AC3E}">
        <p14:creationId xmlns:p14="http://schemas.microsoft.com/office/powerpoint/2010/main" val="354414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19</a:t>
            </a:fld>
            <a:endParaRPr lang="en-GB" altLang="en-US"/>
          </a:p>
        </p:txBody>
      </p:sp>
    </p:spTree>
    <p:extLst>
      <p:ext uri="{BB962C8B-B14F-4D97-AF65-F5344CB8AC3E}">
        <p14:creationId xmlns:p14="http://schemas.microsoft.com/office/powerpoint/2010/main" val="232082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20</a:t>
            </a:fld>
            <a:endParaRPr lang="en-GB" altLang="en-US"/>
          </a:p>
        </p:txBody>
      </p:sp>
    </p:spTree>
    <p:extLst>
      <p:ext uri="{BB962C8B-B14F-4D97-AF65-F5344CB8AC3E}">
        <p14:creationId xmlns:p14="http://schemas.microsoft.com/office/powerpoint/2010/main" val="40754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21</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22</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23</a:t>
            </a:fld>
            <a:endParaRPr lang="en-GB" altLang="en-US"/>
          </a:p>
        </p:txBody>
      </p:sp>
    </p:spTree>
    <p:extLst>
      <p:ext uri="{BB962C8B-B14F-4D97-AF65-F5344CB8AC3E}">
        <p14:creationId xmlns:p14="http://schemas.microsoft.com/office/powerpoint/2010/main" val="864956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8" y="4714875"/>
            <a:ext cx="6278945" cy="4467226"/>
          </a:xfrm>
        </p:spPr>
        <p:txBody>
          <a:bodyPr/>
          <a:lstStyle/>
          <a:p>
            <a:pPr algn="just" defTabSz="898498">
              <a:defRPr/>
            </a:pPr>
            <a:r>
              <a:rPr lang="en-US" sz="1100" dirty="0" smtClean="0"/>
              <a:t>Equipment should be instrumental to the objectives of the project and should therefore be purchased at the beginning of the project implementation period. The procurement and delivery of equipment to Partner Country institutions is often a rather complex procedure that should be taken into consideration at the planning stage. In addition, as above mentioned, VAT is not considered as an eligible project cost. Therefore, the measures for the exemption should be launched sufficiently in advance to the purchase of the equipment. </a:t>
            </a:r>
          </a:p>
          <a:p>
            <a:pPr algn="just" defTabSz="898498">
              <a:defRPr/>
            </a:pPr>
            <a:r>
              <a:rPr lang="en-US" sz="1100" dirty="0" smtClean="0"/>
              <a:t> </a:t>
            </a: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24</a:t>
            </a:fld>
            <a:endParaRPr lang="en-GB" altLang="en-US"/>
          </a:p>
        </p:txBody>
      </p:sp>
    </p:spTree>
    <p:extLst>
      <p:ext uri="{BB962C8B-B14F-4D97-AF65-F5344CB8AC3E}">
        <p14:creationId xmlns:p14="http://schemas.microsoft.com/office/powerpoint/2010/main" val="3050173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8" y="4714875"/>
            <a:ext cx="6278945" cy="4467226"/>
          </a:xfrm>
        </p:spPr>
        <p:txBody>
          <a:bodyPr/>
          <a:lstStyle/>
          <a:p>
            <a:pPr algn="just" defTabSz="898498">
              <a:defRPr/>
            </a:pPr>
            <a:r>
              <a:rPr lang="en-US" sz="1100" dirty="0" smtClean="0"/>
              <a:t>Equipment should be instrumental to the objectives of the project and should therefore be purchased at the beginning of the project implementation period. The procurement and delivery of equipment to Partner Country institutions is often a rather complex procedure that should be taken into consideration at the planning stage. In addition, as above mentioned, VAT is not considered as an eligible project cost. Therefore, the measures for the exemption should be launched sufficiently in advance to the purchase of the equipment. </a:t>
            </a:r>
          </a:p>
          <a:p>
            <a:pPr algn="just" defTabSz="898498">
              <a:defRPr/>
            </a:pPr>
            <a:r>
              <a:rPr lang="en-US" sz="1100" dirty="0" smtClean="0"/>
              <a:t> </a:t>
            </a: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25</a:t>
            </a:fld>
            <a:endParaRPr lang="en-GB" altLang="en-US"/>
          </a:p>
        </p:txBody>
      </p:sp>
    </p:spTree>
    <p:extLst>
      <p:ext uri="{BB962C8B-B14F-4D97-AF65-F5344CB8AC3E}">
        <p14:creationId xmlns:p14="http://schemas.microsoft.com/office/powerpoint/2010/main" val="96110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373" y="4714875"/>
            <a:ext cx="5930115" cy="4467226"/>
          </a:xfrm>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26</a:t>
            </a:fld>
            <a:endParaRPr lang="en-GB" altLang="en-US"/>
          </a:p>
        </p:txBody>
      </p:sp>
    </p:spTree>
    <p:extLst>
      <p:ext uri="{BB962C8B-B14F-4D97-AF65-F5344CB8AC3E}">
        <p14:creationId xmlns:p14="http://schemas.microsoft.com/office/powerpoint/2010/main" val="775961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r>
              <a:rPr lang="en-US" sz="1100" dirty="0" smtClean="0"/>
              <a:t>where the value of a contract awarded in accordance with those Articles is over EUR 25.000 and less than EUR 134.000, the beneficiaries shall launch a tendering procedure and obtain competitive offers from at least three suppliers and retain the one offering best value for money, observing the principles of transparency and equal treatment of potential contractors and taking care to avoid conflicts of interests. </a:t>
            </a:r>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27</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r>
              <a:rPr lang="en-US" sz="1100" dirty="0" smtClean="0"/>
              <a:t>where the value of a contract awarded in accordance with those Articles is over EUR 25.000 and less than EUR 134.000, the beneficiaries shall launch a tendering procedure and obtain competitive offers from at least three suppliers and retain the one offering best value for money, observing the principles of transparency and equal treatment of potential contractors and taking care to avoid conflicts of interests. </a:t>
            </a:r>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28</a:t>
            </a:fld>
            <a:endParaRPr lang="en-GB"/>
          </a:p>
        </p:txBody>
      </p:sp>
    </p:spTree>
    <p:extLst>
      <p:ext uri="{BB962C8B-B14F-4D97-AF65-F5344CB8AC3E}">
        <p14:creationId xmlns:p14="http://schemas.microsoft.com/office/powerpoint/2010/main" val="2300690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07"/>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29</a:t>
            </a:fld>
            <a:endParaRPr lang="en-GB" altLang="en-US"/>
          </a:p>
        </p:txBody>
      </p:sp>
    </p:spTree>
    <p:extLst>
      <p:ext uri="{BB962C8B-B14F-4D97-AF65-F5344CB8AC3E}">
        <p14:creationId xmlns:p14="http://schemas.microsoft.com/office/powerpoint/2010/main" val="195863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r>
              <a:rPr lang="en-GB" dirty="0" smtClean="0"/>
              <a:t>Documents on which this presentation</a:t>
            </a:r>
            <a:r>
              <a:rPr lang="en-GB" baseline="0" dirty="0" smtClean="0"/>
              <a:t> is based and key documents and links for reporting of costs</a:t>
            </a: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07"/>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30</a:t>
            </a:fld>
            <a:endParaRPr lang="en-GB" altLang="en-US"/>
          </a:p>
        </p:txBody>
      </p:sp>
    </p:spTree>
    <p:extLst>
      <p:ext uri="{BB962C8B-B14F-4D97-AF65-F5344CB8AC3E}">
        <p14:creationId xmlns:p14="http://schemas.microsoft.com/office/powerpoint/2010/main" val="4219959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31</a:t>
            </a:fld>
            <a:endParaRPr lang="en-GB" altLang="en-US"/>
          </a:p>
        </p:txBody>
      </p:sp>
    </p:spTree>
    <p:extLst>
      <p:ext uri="{BB962C8B-B14F-4D97-AF65-F5344CB8AC3E}">
        <p14:creationId xmlns:p14="http://schemas.microsoft.com/office/powerpoint/2010/main" val="1301507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32</a:t>
            </a:fld>
            <a:endParaRPr lang="en-GB" altLang="en-US"/>
          </a:p>
        </p:txBody>
      </p:sp>
    </p:spTree>
    <p:extLst>
      <p:ext uri="{BB962C8B-B14F-4D97-AF65-F5344CB8AC3E}">
        <p14:creationId xmlns:p14="http://schemas.microsoft.com/office/powerpoint/2010/main" val="583822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i="1"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33</a:t>
            </a:fld>
            <a:endParaRPr lang="en-GB" altLang="en-US"/>
          </a:p>
        </p:txBody>
      </p:sp>
    </p:spTree>
    <p:extLst>
      <p:ext uri="{BB962C8B-B14F-4D97-AF65-F5344CB8AC3E}">
        <p14:creationId xmlns:p14="http://schemas.microsoft.com/office/powerpoint/2010/main" val="163455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34</a:t>
            </a:fld>
            <a:endParaRPr lang="en-GB" altLang="en-US"/>
          </a:p>
        </p:txBody>
      </p:sp>
    </p:spTree>
    <p:extLst>
      <p:ext uri="{BB962C8B-B14F-4D97-AF65-F5344CB8AC3E}">
        <p14:creationId xmlns:p14="http://schemas.microsoft.com/office/powerpoint/2010/main" val="3291786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35</a:t>
            </a:fld>
            <a:endParaRPr lang="en-GB"/>
          </a:p>
        </p:txBody>
      </p:sp>
    </p:spTree>
    <p:extLst>
      <p:ext uri="{BB962C8B-B14F-4D97-AF65-F5344CB8AC3E}">
        <p14:creationId xmlns:p14="http://schemas.microsoft.com/office/powerpoint/2010/main" val="3548694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0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36</a:t>
            </a:fld>
            <a:endParaRPr lang="en-GB" altLang="en-US"/>
          </a:p>
        </p:txBody>
      </p:sp>
    </p:spTree>
    <p:extLst>
      <p:ext uri="{BB962C8B-B14F-4D97-AF65-F5344CB8AC3E}">
        <p14:creationId xmlns:p14="http://schemas.microsoft.com/office/powerpoint/2010/main" val="172662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0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37</a:t>
            </a:fld>
            <a:endParaRPr lang="en-GB" altLang="en-US"/>
          </a:p>
        </p:txBody>
      </p:sp>
    </p:spTree>
    <p:extLst>
      <p:ext uri="{BB962C8B-B14F-4D97-AF65-F5344CB8AC3E}">
        <p14:creationId xmlns:p14="http://schemas.microsoft.com/office/powerpoint/2010/main" val="3913195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38</a:t>
            </a:fld>
            <a:endParaRPr lang="en-GB"/>
          </a:p>
        </p:txBody>
      </p:sp>
    </p:spTree>
    <p:extLst>
      <p:ext uri="{BB962C8B-B14F-4D97-AF65-F5344CB8AC3E}">
        <p14:creationId xmlns:p14="http://schemas.microsoft.com/office/powerpoint/2010/main" val="5359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39</a:t>
            </a:fld>
            <a:endParaRPr lang="en-GB"/>
          </a:p>
        </p:txBody>
      </p:sp>
    </p:spTree>
    <p:extLst>
      <p:ext uri="{BB962C8B-B14F-4D97-AF65-F5344CB8AC3E}">
        <p14:creationId xmlns:p14="http://schemas.microsoft.com/office/powerpoint/2010/main" val="9899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498" rtl="0" eaLnBrk="0" fontAlgn="base" latinLnBrk="0" hangingPunct="0">
              <a:lnSpc>
                <a:spcPct val="100000"/>
              </a:lnSpc>
              <a:spcBef>
                <a:spcPct val="30000"/>
              </a:spcBef>
              <a:spcAft>
                <a:spcPct val="0"/>
              </a:spcAft>
              <a:buClrTx/>
              <a:buSzTx/>
              <a:buFontTx/>
              <a:buNone/>
              <a:tabLst/>
              <a:defRPr/>
            </a:pPr>
            <a:r>
              <a:rPr lang="it-IT" sz="1200" b="1" dirty="0" smtClean="0">
                <a:solidFill>
                  <a:srgbClr val="FF0000"/>
                </a:solidFill>
              </a:rPr>
              <a:t>TEMPLATES TO BE PROVIDED BY MID MARCH ON DRIVE</a:t>
            </a:r>
            <a:r>
              <a:rPr lang="en-GB" sz="1200" b="0" dirty="0" smtClean="0">
                <a:solidFill>
                  <a:schemeClr val="tx1"/>
                </a:solidFill>
              </a:rPr>
              <a:t>.</a:t>
            </a:r>
            <a:r>
              <a:rPr lang="en-GB" sz="1200" b="0" baseline="0" dirty="0" smtClean="0">
                <a:solidFill>
                  <a:schemeClr val="tx1"/>
                </a:solidFill>
              </a:rPr>
              <a:t> Each partner must fill in the document but the WP leader will have the task to provide an overview of their </a:t>
            </a:r>
            <a:r>
              <a:rPr lang="en-GB" sz="1200" b="0" baseline="0" dirty="0" err="1" smtClean="0">
                <a:solidFill>
                  <a:schemeClr val="tx1"/>
                </a:solidFill>
              </a:rPr>
              <a:t>wP</a:t>
            </a:r>
            <a:endParaRPr lang="it-IT" sz="1200" b="1" dirty="0" smtClean="0">
              <a:solidFill>
                <a:srgbClr val="FF0000"/>
              </a:solidFill>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40</a:t>
            </a:fld>
            <a:endParaRPr lang="en-GB" altLang="en-US"/>
          </a:p>
        </p:txBody>
      </p:sp>
    </p:spTree>
    <p:extLst>
      <p:ext uri="{BB962C8B-B14F-4D97-AF65-F5344CB8AC3E}">
        <p14:creationId xmlns:p14="http://schemas.microsoft.com/office/powerpoint/2010/main" val="2019434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5" y="4674688"/>
            <a:ext cx="6139413" cy="4467226"/>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41</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5" y="4674688"/>
            <a:ext cx="6139413" cy="4467226"/>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42</a:t>
            </a:fld>
            <a:endParaRPr lang="en-GB" altLang="en-US"/>
          </a:p>
        </p:txBody>
      </p:sp>
    </p:spTree>
    <p:extLst>
      <p:ext uri="{BB962C8B-B14F-4D97-AF65-F5344CB8AC3E}">
        <p14:creationId xmlns:p14="http://schemas.microsoft.com/office/powerpoint/2010/main" val="3279525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43</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44</a:t>
            </a:fld>
            <a:endParaRPr lang="en-GB" altLang="en-US"/>
          </a:p>
        </p:txBody>
      </p:sp>
    </p:spTree>
    <p:extLst>
      <p:ext uri="{BB962C8B-B14F-4D97-AF65-F5344CB8AC3E}">
        <p14:creationId xmlns:p14="http://schemas.microsoft.com/office/powerpoint/2010/main" val="96843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t>The word "grant" refers to the amount of financing that may be requested from the </a:t>
            </a:r>
            <a:r>
              <a:rPr lang="en-US" sz="1100" dirty="0" err="1" smtClean="0"/>
              <a:t>programme</a:t>
            </a:r>
            <a:r>
              <a:rPr lang="en-US" sz="1100" dirty="0" smtClean="0"/>
              <a:t>, representing the European Union financial contribution to the project, and should not be mistaken with the total costs of a project which also includes co-funding .</a:t>
            </a:r>
          </a:p>
          <a:p>
            <a:pPr algn="just"/>
            <a:r>
              <a:rPr lang="en-US" sz="1100" dirty="0" smtClean="0"/>
              <a:t>The EU grant to the projects has to be considered as a contribution to cover part of the actual costs incurred by the partner institutions in carrying out the activities foreseen in the application/project. Participation in a Capacity-building project necessarily requires co-funding from the beneficiary institutions. </a:t>
            </a: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6</a:t>
            </a:fld>
            <a:endParaRPr lang="en-GB" altLang="en-US"/>
          </a:p>
        </p:txBody>
      </p:sp>
    </p:spTree>
    <p:extLst>
      <p:ext uri="{BB962C8B-B14F-4D97-AF65-F5344CB8AC3E}">
        <p14:creationId xmlns:p14="http://schemas.microsoft.com/office/powerpoint/2010/main" val="175333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8498">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7</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8</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9</a:t>
            </a:fld>
            <a:endParaRPr lang="en-GB" altLang="en-US"/>
          </a:p>
        </p:txBody>
      </p:sp>
    </p:spTree>
    <p:extLst>
      <p:ext uri="{BB962C8B-B14F-4D97-AF65-F5344CB8AC3E}">
        <p14:creationId xmlns:p14="http://schemas.microsoft.com/office/powerpoint/2010/main" val="247715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094449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25404548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1710112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8337863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8157379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en-GB" altLang="en-US"/>
          </a:p>
        </p:txBody>
      </p:sp>
      <p:sp>
        <p:nvSpPr>
          <p:cNvPr id="6" name="Segnaposto piè di pagina 5"/>
          <p:cNvSpPr>
            <a:spLocks noGrp="1"/>
          </p:cNvSpPr>
          <p:nvPr>
            <p:ph type="ftr" sz="quarter" idx="11"/>
          </p:nvPr>
        </p:nvSpPr>
        <p:spPr/>
        <p:txBody>
          <a:bodyPr/>
          <a:lstStyle/>
          <a:p>
            <a:endParaRPr lang="en-GB" altLang="en-US"/>
          </a:p>
        </p:txBody>
      </p:sp>
      <p:sp>
        <p:nvSpPr>
          <p:cNvPr id="7" name="Segnaposto numero diapositiva 6"/>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449899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en-GB" altLang="en-US"/>
          </a:p>
        </p:txBody>
      </p:sp>
      <p:sp>
        <p:nvSpPr>
          <p:cNvPr id="8" name="Segnaposto piè di pagina 7"/>
          <p:cNvSpPr>
            <a:spLocks noGrp="1"/>
          </p:cNvSpPr>
          <p:nvPr>
            <p:ph type="ftr" sz="quarter" idx="11"/>
          </p:nvPr>
        </p:nvSpPr>
        <p:spPr/>
        <p:txBody>
          <a:bodyPr/>
          <a:lstStyle/>
          <a:p>
            <a:endParaRPr lang="en-GB" altLang="en-US"/>
          </a:p>
        </p:txBody>
      </p:sp>
      <p:sp>
        <p:nvSpPr>
          <p:cNvPr id="9" name="Segnaposto numero diapositiva 8"/>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264436814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en-GB" altLang="en-US"/>
          </a:p>
        </p:txBody>
      </p:sp>
      <p:sp>
        <p:nvSpPr>
          <p:cNvPr id="4" name="Segnaposto piè di pagina 3"/>
          <p:cNvSpPr>
            <a:spLocks noGrp="1"/>
          </p:cNvSpPr>
          <p:nvPr>
            <p:ph type="ftr" sz="quarter" idx="11"/>
          </p:nvPr>
        </p:nvSpPr>
        <p:spPr/>
        <p:txBody>
          <a:bodyPr/>
          <a:lstStyle/>
          <a:p>
            <a:endParaRPr lang="en-GB" altLang="en-US"/>
          </a:p>
        </p:txBody>
      </p:sp>
      <p:sp>
        <p:nvSpPr>
          <p:cNvPr id="5" name="Segnaposto numero diapositiva 4"/>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3830310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ltLang="en-US"/>
          </a:p>
        </p:txBody>
      </p:sp>
      <p:sp>
        <p:nvSpPr>
          <p:cNvPr id="3" name="Segnaposto piè di pagina 2"/>
          <p:cNvSpPr>
            <a:spLocks noGrp="1"/>
          </p:cNvSpPr>
          <p:nvPr>
            <p:ph type="ftr" sz="quarter" idx="11"/>
          </p:nvPr>
        </p:nvSpPr>
        <p:spPr/>
        <p:txBody>
          <a:bodyPr/>
          <a:lstStyle/>
          <a:p>
            <a:endParaRPr lang="en-GB" altLang="en-US"/>
          </a:p>
        </p:txBody>
      </p:sp>
      <p:sp>
        <p:nvSpPr>
          <p:cNvPr id="4" name="Segnaposto numero diapositiva 3"/>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16139323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ltLang="en-US"/>
          </a:p>
        </p:txBody>
      </p:sp>
      <p:sp>
        <p:nvSpPr>
          <p:cNvPr id="6" name="Segnaposto piè di pagina 5"/>
          <p:cNvSpPr>
            <a:spLocks noGrp="1"/>
          </p:cNvSpPr>
          <p:nvPr>
            <p:ph type="ftr" sz="quarter" idx="11"/>
          </p:nvPr>
        </p:nvSpPr>
        <p:spPr/>
        <p:txBody>
          <a:bodyPr/>
          <a:lstStyle/>
          <a:p>
            <a:endParaRPr lang="en-GB" altLang="en-US"/>
          </a:p>
        </p:txBody>
      </p:sp>
      <p:sp>
        <p:nvSpPr>
          <p:cNvPr id="7" name="Segnaposto numero diapositiva 6"/>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27755388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ltLang="en-US"/>
          </a:p>
        </p:txBody>
      </p:sp>
      <p:sp>
        <p:nvSpPr>
          <p:cNvPr id="6" name="Segnaposto piè di pagina 5"/>
          <p:cNvSpPr>
            <a:spLocks noGrp="1"/>
          </p:cNvSpPr>
          <p:nvPr>
            <p:ph type="ftr" sz="quarter" idx="11"/>
          </p:nvPr>
        </p:nvSpPr>
        <p:spPr/>
        <p:txBody>
          <a:bodyPr/>
          <a:lstStyle/>
          <a:p>
            <a:endParaRPr lang="en-GB" altLang="en-US"/>
          </a:p>
        </p:txBody>
      </p:sp>
      <p:sp>
        <p:nvSpPr>
          <p:cNvPr id="7" name="Segnaposto numero diapositiva 6"/>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13260967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ltLang="en-US"/>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ltLang="en-US"/>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734978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 TargetMode="External"/><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QG6hebwP5qCZb-2z4UNrpeGWMIEDjKpV?usp=sharing"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eacea.ec.europa.eu/erasmus-plus/beneficiaries-space/capacity-building-in-field-higher-education-2020_en" TargetMode="External"/><Relationship Id="rId4" Type="http://schemas.openxmlformats.org/officeDocument/2006/relationships/hyperlink" Target="http://eacea.ec.europa.eu/erasmus-plus/funding/key-action-3-initiatives-for-policy-innovation-social-inclusion-through-education-training-and-youth_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mailto:i.reggiani@unimarconi.it"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2583" y="1988840"/>
            <a:ext cx="7975798" cy="4104456"/>
          </a:xfrm>
        </p:spPr>
        <p:txBody>
          <a:bodyPr>
            <a:normAutofit/>
          </a:bodyPr>
          <a:lstStyle/>
          <a:p>
            <a:pPr marL="0" indent="0" algn="ctr">
              <a:buFontTx/>
              <a:buNone/>
              <a:defRPr/>
            </a:pPr>
            <a:r>
              <a:rPr lang="en-GB" sz="3600" b="1" i="0" dirty="0" smtClean="0">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ADMINISTRATIVE AND FINANCIAL </a:t>
            </a:r>
          </a:p>
          <a:p>
            <a:pPr marL="0" indent="0" algn="ctr">
              <a:buFontTx/>
              <a:buNone/>
              <a:defRPr/>
            </a:pPr>
            <a:r>
              <a:rPr lang="en-GB" sz="3600" b="1" i="0" dirty="0" smtClean="0">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ARRANGEMENTS</a:t>
            </a:r>
          </a:p>
          <a:p>
            <a:pPr marL="457200" lvl="1" indent="0" algn="ctr">
              <a:buFontTx/>
              <a:buNone/>
              <a:defRPr/>
            </a:pPr>
            <a:endParaRPr lang="en-GB" sz="2100" b="1" i="1" dirty="0" smtClean="0">
              <a:ea typeface="Tahoma" panose="020B0604030504040204" pitchFamily="34" charset="0"/>
              <a:cs typeface="Tahoma" panose="020B0604030504040204" pitchFamily="34" charset="0"/>
            </a:endParaRPr>
          </a:p>
          <a:p>
            <a:pPr marL="457200" lvl="1" indent="0" algn="ctr">
              <a:lnSpc>
                <a:spcPct val="110000"/>
              </a:lnSpc>
              <a:spcBef>
                <a:spcPts val="0"/>
              </a:spcBef>
              <a:buFontTx/>
              <a:buNone/>
              <a:defRPr/>
            </a:pPr>
            <a:r>
              <a:rPr lang="en-GB" sz="2100" b="1" i="1" dirty="0" smtClean="0">
                <a:solidFill>
                  <a:schemeClr val="accent2">
                    <a:lumMod val="75000"/>
                  </a:schemeClr>
                </a:solidFill>
                <a:ea typeface="Tahoma" panose="020B0604030504040204" pitchFamily="34" charset="0"/>
                <a:cs typeface="Tahoma" panose="020B0604030504040204" pitchFamily="34" charset="0"/>
              </a:rPr>
              <a:t>Ilaria Reggiani</a:t>
            </a:r>
          </a:p>
          <a:p>
            <a:pPr marL="457200" lvl="1" indent="0" algn="ctr">
              <a:lnSpc>
                <a:spcPct val="110000"/>
              </a:lnSpc>
              <a:spcBef>
                <a:spcPts val="0"/>
              </a:spcBef>
              <a:buFontTx/>
              <a:buNone/>
              <a:defRPr/>
            </a:pPr>
            <a:r>
              <a:rPr lang="en-GB" sz="2100" b="1" i="1" dirty="0" err="1" smtClean="0">
                <a:solidFill>
                  <a:schemeClr val="accent2">
                    <a:lumMod val="75000"/>
                  </a:schemeClr>
                </a:solidFill>
                <a:ea typeface="Tahoma" panose="020B0604030504040204" pitchFamily="34" charset="0"/>
                <a:cs typeface="Tahoma" panose="020B0604030504040204" pitchFamily="34" charset="0"/>
              </a:rPr>
              <a:t>Università</a:t>
            </a:r>
            <a:r>
              <a:rPr lang="en-GB" sz="2100" b="1" i="1" dirty="0" smtClean="0">
                <a:solidFill>
                  <a:schemeClr val="accent2">
                    <a:lumMod val="75000"/>
                  </a:schemeClr>
                </a:solidFill>
                <a:ea typeface="Tahoma" panose="020B0604030504040204" pitchFamily="34" charset="0"/>
                <a:cs typeface="Tahoma" panose="020B0604030504040204" pitchFamily="34" charset="0"/>
              </a:rPr>
              <a:t> </a:t>
            </a:r>
            <a:r>
              <a:rPr lang="en-GB" sz="2100" b="1" i="1" dirty="0" err="1" smtClean="0">
                <a:solidFill>
                  <a:schemeClr val="accent2">
                    <a:lumMod val="75000"/>
                  </a:schemeClr>
                </a:solidFill>
                <a:ea typeface="Tahoma" panose="020B0604030504040204" pitchFamily="34" charset="0"/>
                <a:cs typeface="Tahoma" panose="020B0604030504040204" pitchFamily="34" charset="0"/>
              </a:rPr>
              <a:t>degli</a:t>
            </a:r>
            <a:r>
              <a:rPr lang="en-GB" sz="2100" b="1" i="1" dirty="0" smtClean="0">
                <a:solidFill>
                  <a:schemeClr val="accent2">
                    <a:lumMod val="75000"/>
                  </a:schemeClr>
                </a:solidFill>
                <a:ea typeface="Tahoma" panose="020B0604030504040204" pitchFamily="34" charset="0"/>
                <a:cs typeface="Tahoma" panose="020B0604030504040204" pitchFamily="34" charset="0"/>
              </a:rPr>
              <a:t> </a:t>
            </a:r>
            <a:r>
              <a:rPr lang="en-GB" sz="2100" b="1" i="1" dirty="0" err="1" smtClean="0">
                <a:solidFill>
                  <a:schemeClr val="accent2">
                    <a:lumMod val="75000"/>
                  </a:schemeClr>
                </a:solidFill>
                <a:ea typeface="Tahoma" panose="020B0604030504040204" pitchFamily="34" charset="0"/>
                <a:cs typeface="Tahoma" panose="020B0604030504040204" pitchFamily="34" charset="0"/>
              </a:rPr>
              <a:t>Studi</a:t>
            </a:r>
            <a:r>
              <a:rPr lang="en-GB" sz="2100" b="1" i="1" dirty="0" smtClean="0">
                <a:solidFill>
                  <a:schemeClr val="accent2">
                    <a:lumMod val="75000"/>
                  </a:schemeClr>
                </a:solidFill>
                <a:ea typeface="Tahoma" panose="020B0604030504040204" pitchFamily="34" charset="0"/>
                <a:cs typeface="Tahoma" panose="020B0604030504040204" pitchFamily="34" charset="0"/>
              </a:rPr>
              <a:t> </a:t>
            </a:r>
            <a:r>
              <a:rPr lang="en-GB" sz="2100" b="1" i="1" dirty="0" err="1" smtClean="0">
                <a:solidFill>
                  <a:schemeClr val="accent2">
                    <a:lumMod val="75000"/>
                  </a:schemeClr>
                </a:solidFill>
                <a:ea typeface="Tahoma" panose="020B0604030504040204" pitchFamily="34" charset="0"/>
                <a:cs typeface="Tahoma" panose="020B0604030504040204" pitchFamily="34" charset="0"/>
              </a:rPr>
              <a:t>Guglielmo</a:t>
            </a:r>
            <a:r>
              <a:rPr lang="en-GB" sz="2100" b="1" i="1" dirty="0" smtClean="0">
                <a:solidFill>
                  <a:schemeClr val="accent2">
                    <a:lumMod val="75000"/>
                  </a:schemeClr>
                </a:solidFill>
                <a:ea typeface="Tahoma" panose="020B0604030504040204" pitchFamily="34" charset="0"/>
                <a:cs typeface="Tahoma" panose="020B0604030504040204" pitchFamily="34" charset="0"/>
              </a:rPr>
              <a:t> Marconi</a:t>
            </a:r>
          </a:p>
          <a:p>
            <a:pPr marL="457200" lvl="1" indent="0">
              <a:buFontTx/>
              <a:buNone/>
              <a:defRPr/>
            </a:pPr>
            <a:endParaRPr lang="en-GB" sz="2100" b="1" i="1" dirty="0" smtClean="0">
              <a:ea typeface="Tahoma" panose="020B0604030504040204" pitchFamily="34" charset="0"/>
              <a:cs typeface="Tahoma" panose="020B0604030504040204" pitchFamily="34" charset="0"/>
            </a:endParaRPr>
          </a:p>
          <a:p>
            <a:pPr marL="457200" lvl="1" indent="0" algn="ctr">
              <a:lnSpc>
                <a:spcPct val="110000"/>
              </a:lnSpc>
              <a:buFontTx/>
              <a:buNone/>
              <a:defRPr/>
            </a:pPr>
            <a:r>
              <a:rPr lang="en-GB" sz="2400" b="1" i="1" dirty="0" smtClean="0">
                <a:solidFill>
                  <a:schemeClr val="accent1">
                    <a:lumMod val="75000"/>
                  </a:schemeClr>
                </a:solidFill>
                <a:ea typeface="Tahoma" panose="020B0604030504040204" pitchFamily="34" charset="0"/>
                <a:cs typeface="Tahoma" panose="020B0604030504040204" pitchFamily="34" charset="0"/>
              </a:rPr>
              <a:t>UNI-TEL Kick-off Meeting </a:t>
            </a:r>
          </a:p>
          <a:p>
            <a:pPr marL="457200" lvl="1" indent="0" algn="ctr">
              <a:lnSpc>
                <a:spcPct val="110000"/>
              </a:lnSpc>
              <a:buFontTx/>
              <a:buNone/>
              <a:defRPr/>
            </a:pPr>
            <a:r>
              <a:rPr lang="en-GB" sz="2400" b="1" i="1" dirty="0" smtClean="0">
                <a:solidFill>
                  <a:schemeClr val="accent1">
                    <a:lumMod val="75000"/>
                  </a:schemeClr>
                </a:solidFill>
                <a:ea typeface="Tahoma" panose="020B0604030504040204" pitchFamily="34" charset="0"/>
                <a:cs typeface="Tahoma" panose="020B0604030504040204" pitchFamily="34" charset="0"/>
              </a:rPr>
              <a:t>01 - 02 </a:t>
            </a:r>
            <a:r>
              <a:rPr lang="en-GB" sz="2400" b="1" i="1" dirty="0">
                <a:solidFill>
                  <a:schemeClr val="accent1">
                    <a:lumMod val="75000"/>
                  </a:schemeClr>
                </a:solidFill>
                <a:ea typeface="Tahoma" panose="020B0604030504040204" pitchFamily="34" charset="0"/>
                <a:cs typeface="Tahoma" panose="020B0604030504040204" pitchFamily="34" charset="0"/>
              </a:rPr>
              <a:t>February </a:t>
            </a:r>
            <a:r>
              <a:rPr lang="en-GB" sz="2400" b="1" i="1" dirty="0" smtClean="0">
                <a:solidFill>
                  <a:schemeClr val="accent1">
                    <a:lumMod val="75000"/>
                  </a:schemeClr>
                </a:solidFill>
                <a:ea typeface="Tahoma" panose="020B0604030504040204" pitchFamily="34" charset="0"/>
                <a:cs typeface="Tahoma" panose="020B0604030504040204" pitchFamily="34" charset="0"/>
              </a:rPr>
              <a:t>2021</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457200" lvl="1" indent="0" algn="r">
              <a:buFontTx/>
              <a:buNone/>
              <a:defRPr/>
            </a:pPr>
            <a:endParaRPr lang="en-GB" sz="2500" b="1" i="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r">
              <a:buFontTx/>
              <a:buNone/>
              <a:defRPr/>
            </a:pPr>
            <a:endParaRPr lang="en-GB" sz="2000" b="1" dirty="0">
              <a:latin typeface="Tahoma" panose="020B0604030504040204" pitchFamily="34" charset="0"/>
              <a:ea typeface="Tahoma" panose="020B0604030504040204" pitchFamily="34" charset="0"/>
              <a:cs typeface="Tahoma" panose="020B0604030504040204" pitchFamily="34"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482" y="260648"/>
            <a:ext cx="4585505" cy="1008112"/>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07358"/>
            <a:ext cx="1127913" cy="1435787"/>
          </a:xfrm>
          <a:prstGeom prst="rect">
            <a:avLst/>
          </a:prstGeom>
        </p:spPr>
      </p:pic>
    </p:spTree>
    <p:extLst>
      <p:ext uri="{BB962C8B-B14F-4D97-AF65-F5344CB8AC3E}">
        <p14:creationId xmlns:p14="http://schemas.microsoft.com/office/powerpoint/2010/main" val="332558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ctr">
              <a:buClr>
                <a:schemeClr val="bg1"/>
              </a:buClr>
            </a:pPr>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 COST - DEFINITION</a:t>
            </a:r>
            <a:endParaRPr lang="en-US" altLang="en-US"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10</a:t>
            </a:fld>
            <a:endParaRPr lang="en-GB" altLang="en-US"/>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23655"/>
            <a:ext cx="769803" cy="979928"/>
          </a:xfrm>
          <a:prstGeom prst="rect">
            <a:avLst/>
          </a:prstGeom>
        </p:spPr>
      </p:pic>
      <p:sp>
        <p:nvSpPr>
          <p:cNvPr id="2" name="Segnaposto contenuto 1"/>
          <p:cNvSpPr>
            <a:spLocks noGrp="1"/>
          </p:cNvSpPr>
          <p:nvPr>
            <p:ph idx="1"/>
          </p:nvPr>
        </p:nvSpPr>
        <p:spPr/>
        <p:txBody>
          <a:bodyPr/>
          <a:lstStyle/>
          <a:p>
            <a:endParaRPr lang="it-IT" dirty="0"/>
          </a:p>
        </p:txBody>
      </p:sp>
      <p:pic>
        <p:nvPicPr>
          <p:cNvPr id="4" name="Immagin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02568" y="1452077"/>
            <a:ext cx="7127957" cy="5048971"/>
          </a:xfrm>
          <a:prstGeom prst="rect">
            <a:avLst/>
          </a:prstGeom>
        </p:spPr>
      </p:pic>
    </p:spTree>
    <p:extLst>
      <p:ext uri="{BB962C8B-B14F-4D97-AF65-F5344CB8AC3E}">
        <p14:creationId xmlns:p14="http://schemas.microsoft.com/office/powerpoint/2010/main" val="1304387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365126"/>
            <a:ext cx="7039694" cy="1156295"/>
          </a:xfrm>
        </p:spPr>
        <p:txBody>
          <a:bodyPr>
            <a:normAutofit/>
          </a:bodyPr>
          <a:lstStyle/>
          <a:p>
            <a:pPr algn="ct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UNIT COSTS - STAFF COSTS</a:t>
            </a:r>
            <a:endParaRPr lang="en-US" altLang="en-US" dirty="0"/>
          </a:p>
        </p:txBody>
      </p:sp>
      <p:sp>
        <p:nvSpPr>
          <p:cNvPr id="83971" name="Rectangle 3"/>
          <p:cNvSpPr>
            <a:spLocks noGrp="1" noChangeArrowheads="1"/>
          </p:cNvSpPr>
          <p:nvPr>
            <p:ph idx="1"/>
          </p:nvPr>
        </p:nvSpPr>
        <p:spPr>
          <a:xfrm>
            <a:off x="484634" y="2643777"/>
            <a:ext cx="8208912" cy="2745458"/>
          </a:xfrm>
        </p:spPr>
        <p:txBody>
          <a:bodyPr>
            <a:noAutofit/>
          </a:bodyPr>
          <a:lstStyle/>
          <a:p>
            <a:pPr marL="0" indent="0">
              <a:buNone/>
            </a:pPr>
            <a:r>
              <a:rPr lang="en-GB" sz="2000" b="1" i="0" dirty="0" smtClean="0">
                <a:solidFill>
                  <a:schemeClr val="accent1">
                    <a:lumMod val="50000"/>
                  </a:schemeClr>
                </a:solidFill>
              </a:rPr>
              <a:t>Unit </a:t>
            </a:r>
            <a:r>
              <a:rPr lang="en-GB" sz="2000" b="1" i="0" dirty="0">
                <a:solidFill>
                  <a:schemeClr val="accent1">
                    <a:lumMod val="50000"/>
                  </a:schemeClr>
                </a:solidFill>
              </a:rPr>
              <a:t>cost </a:t>
            </a:r>
            <a:r>
              <a:rPr lang="en-GB" sz="2000" i="0" dirty="0">
                <a:solidFill>
                  <a:schemeClr val="accent1">
                    <a:lumMod val="50000"/>
                  </a:schemeClr>
                </a:solidFill>
              </a:rPr>
              <a:t>= amount in Euro per working day per </a:t>
            </a:r>
            <a:r>
              <a:rPr lang="en-GB" sz="2000" i="0" dirty="0" smtClean="0">
                <a:solidFill>
                  <a:schemeClr val="accent1">
                    <a:lumMod val="50000"/>
                  </a:schemeClr>
                </a:solidFill>
              </a:rPr>
              <a:t>staff (not linked to the actual level of remuneration in the salary slip)</a:t>
            </a:r>
            <a:endParaRPr lang="en-GB" sz="2000" i="0" dirty="0">
              <a:solidFill>
                <a:schemeClr val="accent1">
                  <a:lumMod val="50000"/>
                </a:schemeClr>
              </a:solidFill>
            </a:endParaRPr>
          </a:p>
          <a:p>
            <a:pPr marL="0" indent="0">
              <a:lnSpc>
                <a:spcPct val="120000"/>
              </a:lnSpc>
              <a:buNone/>
            </a:pPr>
            <a:r>
              <a:rPr lang="en-GB" sz="2000" b="1" i="0" dirty="0" smtClean="0">
                <a:solidFill>
                  <a:schemeClr val="accent1">
                    <a:lumMod val="50000"/>
                  </a:schemeClr>
                </a:solidFill>
              </a:rPr>
              <a:t>Calculation          3 variables</a:t>
            </a:r>
            <a:r>
              <a:rPr lang="en-GB" sz="2000" i="0" dirty="0" smtClean="0">
                <a:solidFill>
                  <a:schemeClr val="accent1">
                    <a:lumMod val="50000"/>
                  </a:schemeClr>
                </a:solidFill>
              </a:rPr>
              <a:t>: staff category, country, number of days </a:t>
            </a:r>
            <a:endParaRPr lang="en-GB" sz="2000" i="0" dirty="0">
              <a:solidFill>
                <a:schemeClr val="accent1">
                  <a:lumMod val="50000"/>
                </a:schemeClr>
              </a:solidFill>
            </a:endParaRPr>
          </a:p>
          <a:p>
            <a:pPr marL="0" indent="0">
              <a:lnSpc>
                <a:spcPct val="120000"/>
              </a:lnSpc>
              <a:buNone/>
            </a:pPr>
            <a:r>
              <a:rPr lang="en-GB" sz="2000" b="1" i="0" dirty="0" smtClean="0">
                <a:solidFill>
                  <a:schemeClr val="accent1">
                    <a:lumMod val="50000"/>
                  </a:schemeClr>
                </a:solidFill>
              </a:rPr>
              <a:t>Categories</a:t>
            </a:r>
            <a:r>
              <a:rPr lang="en-GB" sz="2000" b="1" i="0" dirty="0">
                <a:solidFill>
                  <a:schemeClr val="accent1">
                    <a:lumMod val="50000"/>
                  </a:schemeClr>
                </a:solidFill>
              </a:rPr>
              <a:t>: </a:t>
            </a:r>
            <a:r>
              <a:rPr lang="en-GB" sz="2000" i="0" dirty="0" smtClean="0">
                <a:solidFill>
                  <a:schemeClr val="accent1">
                    <a:lumMod val="50000"/>
                  </a:schemeClr>
                </a:solidFill>
              </a:rPr>
              <a:t>Managers, Researchers/Teachers/Trainers, Technical, Administrative </a:t>
            </a:r>
          </a:p>
          <a:p>
            <a:pPr marL="0" indent="0">
              <a:lnSpc>
                <a:spcPct val="120000"/>
              </a:lnSpc>
              <a:buNone/>
            </a:pPr>
            <a:r>
              <a:rPr lang="en-GB" sz="2000" dirty="0">
                <a:solidFill>
                  <a:schemeClr val="accent1">
                    <a:lumMod val="50000"/>
                  </a:schemeClr>
                </a:solidFill>
              </a:rPr>
              <a:t>*Formal contractual relationship with a beneficiary organisation</a:t>
            </a:r>
            <a:r>
              <a:rPr lang="en-GB" sz="2000" b="1" dirty="0">
                <a:solidFill>
                  <a:schemeClr val="accent1">
                    <a:lumMod val="50000"/>
                  </a:schemeClr>
                </a:solidFill>
              </a:rPr>
              <a:t> </a:t>
            </a:r>
            <a:endParaRPr lang="en-GB" sz="2000" b="1" dirty="0"/>
          </a:p>
          <a:p>
            <a:pPr marL="0" indent="0">
              <a:lnSpc>
                <a:spcPct val="120000"/>
              </a:lnSpc>
              <a:buNone/>
            </a:pPr>
            <a:endParaRPr lang="en-GB" sz="2000" i="0" dirty="0" smtClean="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11</a:t>
            </a:fld>
            <a:endParaRPr lang="en-GB" altLang="en-US"/>
          </a:p>
        </p:txBody>
      </p:sp>
      <p:sp>
        <p:nvSpPr>
          <p:cNvPr id="2" name="Right Arrow 1"/>
          <p:cNvSpPr/>
          <p:nvPr/>
        </p:nvSpPr>
        <p:spPr bwMode="auto">
          <a:xfrm>
            <a:off x="1907704" y="3423817"/>
            <a:ext cx="288032"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effectLst/>
              <a:latin typeface="Verdana" pitchFamily="34" charset="0"/>
            </a:endParaRPr>
          </a:p>
        </p:txBody>
      </p:sp>
      <p:sp>
        <p:nvSpPr>
          <p:cNvPr id="8" name="Round Diagonal Corner Rectangle 7"/>
          <p:cNvSpPr/>
          <p:nvPr/>
        </p:nvSpPr>
        <p:spPr bwMode="auto">
          <a:xfrm>
            <a:off x="628650" y="1408418"/>
            <a:ext cx="7920880" cy="1080119"/>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3175" lvl="1" algn="ctr"/>
            <a:r>
              <a:rPr lang="en-GB" sz="2000" dirty="0" smtClean="0">
                <a:solidFill>
                  <a:srgbClr val="0F5494"/>
                </a:solidFill>
              </a:rPr>
              <a:t>Contribution to Institutions for </a:t>
            </a:r>
            <a:r>
              <a:rPr lang="en-GB" sz="2000" b="1" dirty="0" smtClean="0">
                <a:solidFill>
                  <a:srgbClr val="0F5494"/>
                </a:solidFill>
              </a:rPr>
              <a:t>Staff</a:t>
            </a:r>
            <a:r>
              <a:rPr lang="en-GB" sz="2000" dirty="0" smtClean="0">
                <a:solidFill>
                  <a:srgbClr val="0F5494"/>
                </a:solidFill>
              </a:rPr>
              <a:t>* performing tasks necessary to achieve the objectives of the project</a:t>
            </a:r>
            <a:endParaRPr lang="en-GB" sz="2000" i="1" dirty="0">
              <a:solidFill>
                <a:srgbClr val="0F5494"/>
              </a:solidFill>
              <a:latin typeface="Verdana" pitchFamily="34" charset="0"/>
            </a:endParaRP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3237623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365126"/>
            <a:ext cx="7039694" cy="1156295"/>
          </a:xfrm>
        </p:spPr>
        <p:txBody>
          <a:bodyPr>
            <a:normAutofit/>
          </a:bodyPr>
          <a:lstStyle/>
          <a:p>
            <a:pPr algn="ct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UNIT COSTS - STAFF COSTS</a:t>
            </a:r>
            <a:endParaRPr lang="en-US" altLang="en-US"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12</a:t>
            </a:fld>
            <a:endParaRPr lang="en-GB" altLang="en-US"/>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graphicFrame>
        <p:nvGraphicFramePr>
          <p:cNvPr id="10" name="Segnaposto contenuto 9"/>
          <p:cNvGraphicFramePr>
            <a:graphicFrameLocks noGrp="1"/>
          </p:cNvGraphicFramePr>
          <p:nvPr>
            <p:ph idx="1"/>
            <p:extLst>
              <p:ext uri="{D42A27DB-BD31-4B8C-83A1-F6EECF244321}">
                <p14:modId xmlns:p14="http://schemas.microsoft.com/office/powerpoint/2010/main" val="172232640"/>
              </p:ext>
            </p:extLst>
          </p:nvPr>
        </p:nvGraphicFramePr>
        <p:xfrm>
          <a:off x="628650" y="1636296"/>
          <a:ext cx="7886700" cy="2011680"/>
        </p:xfrm>
        <a:graphic>
          <a:graphicData uri="http://schemas.openxmlformats.org/drawingml/2006/table">
            <a:tbl>
              <a:tblPr firstRow="1" bandRow="1">
                <a:tableStyleId>{5C22544A-7EE6-4342-B048-85BDC9FD1C3A}</a:tableStyleId>
              </a:tblPr>
              <a:tblGrid>
                <a:gridCol w="1855118">
                  <a:extLst>
                    <a:ext uri="{9D8B030D-6E8A-4147-A177-3AD203B41FA5}">
                      <a16:colId xmlns:a16="http://schemas.microsoft.com/office/drawing/2014/main" val="20000"/>
                    </a:ext>
                  </a:extLst>
                </a:gridCol>
                <a:gridCol w="1299562">
                  <a:extLst>
                    <a:ext uri="{9D8B030D-6E8A-4147-A177-3AD203B41FA5}">
                      <a16:colId xmlns:a16="http://schemas.microsoft.com/office/drawing/2014/main" val="20001"/>
                    </a:ext>
                  </a:extLst>
                </a:gridCol>
                <a:gridCol w="1868790">
                  <a:extLst>
                    <a:ext uri="{9D8B030D-6E8A-4147-A177-3AD203B41FA5}">
                      <a16:colId xmlns:a16="http://schemas.microsoft.com/office/drawing/2014/main" val="20002"/>
                    </a:ext>
                  </a:extLst>
                </a:gridCol>
                <a:gridCol w="128589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777685">
                <a:tc>
                  <a:txBody>
                    <a:bodyPr/>
                    <a:lstStyle/>
                    <a:p>
                      <a:endParaRPr lang="it-IT" dirty="0"/>
                    </a:p>
                  </a:txBody>
                  <a:tcPr/>
                </a:tc>
                <a:tc>
                  <a:txBody>
                    <a:bodyPr/>
                    <a:lstStyle/>
                    <a:p>
                      <a:r>
                        <a:rPr lang="it-IT" sz="1800" dirty="0" smtClean="0"/>
                        <a:t>Manager</a:t>
                      </a:r>
                      <a:endParaRPr lang="it-IT" sz="1800" dirty="0"/>
                    </a:p>
                  </a:txBody>
                  <a:tcPr/>
                </a:tc>
                <a:tc>
                  <a:txBody>
                    <a:bodyPr/>
                    <a:lstStyle/>
                    <a:p>
                      <a:r>
                        <a:rPr lang="it-IT" sz="1800" dirty="0" err="1" smtClean="0"/>
                        <a:t>Reacher</a:t>
                      </a:r>
                      <a:r>
                        <a:rPr lang="it-IT" sz="1800" dirty="0" smtClean="0"/>
                        <a:t>/Trainer/</a:t>
                      </a:r>
                    </a:p>
                    <a:p>
                      <a:r>
                        <a:rPr lang="it-IT" sz="1800" dirty="0" err="1" smtClean="0"/>
                        <a:t>Researcher</a:t>
                      </a:r>
                      <a:r>
                        <a:rPr lang="it-IT" sz="1800" dirty="0" smtClean="0"/>
                        <a:t>/</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1" i="0" u="none" strike="noStrike" kern="1200" baseline="0" dirty="0" err="1" smtClean="0">
                          <a:solidFill>
                            <a:schemeClr val="lt1"/>
                          </a:solidFill>
                          <a:latin typeface="+mn-lt"/>
                          <a:ea typeface="+mn-ea"/>
                          <a:cs typeface="+mn-cs"/>
                        </a:rPr>
                        <a:t>Technician</a:t>
                      </a:r>
                      <a:r>
                        <a:rPr lang="it-IT" sz="1800" b="1" i="0" u="none" strike="noStrike" kern="1200" baseline="0" dirty="0" smtClean="0">
                          <a:solidFill>
                            <a:schemeClr val="lt1"/>
                          </a:solidFill>
                          <a:latin typeface="+mn-lt"/>
                          <a:ea typeface="+mn-ea"/>
                          <a:cs typeface="+mn-cs"/>
                        </a:rPr>
                        <a:t> </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1" i="0" u="none" strike="noStrike" kern="1200" baseline="0" dirty="0" err="1" smtClean="0">
                          <a:solidFill>
                            <a:schemeClr val="lt1"/>
                          </a:solidFill>
                          <a:latin typeface="+mn-lt"/>
                          <a:ea typeface="+mn-ea"/>
                          <a:cs typeface="+mn-cs"/>
                        </a:rPr>
                        <a:t>Administrative</a:t>
                      </a:r>
                      <a:r>
                        <a:rPr lang="it-IT" sz="1800" b="1" i="0" u="none" strike="noStrike" kern="1200" baseline="0" dirty="0" smtClean="0">
                          <a:solidFill>
                            <a:schemeClr val="lt1"/>
                          </a:solidFill>
                          <a:latin typeface="+mn-lt"/>
                          <a:ea typeface="+mn-ea"/>
                          <a:cs typeface="+mn-cs"/>
                        </a:rPr>
                        <a:t> staff</a:t>
                      </a:r>
                      <a:endParaRPr lang="it-IT" sz="1800" b="0" i="0" u="none" strike="noStrike" kern="1200" baseline="0" dirty="0" smtClean="0">
                        <a:solidFill>
                          <a:schemeClr val="lt1"/>
                        </a:solidFill>
                        <a:latin typeface="+mn-lt"/>
                        <a:ea typeface="+mn-ea"/>
                        <a:cs typeface="+mn-cs"/>
                      </a:endParaRPr>
                    </a:p>
                    <a:p>
                      <a:endParaRPr lang="it-IT" sz="1800" dirty="0"/>
                    </a:p>
                  </a:txBody>
                  <a:tcPr/>
                </a:tc>
                <a:extLst>
                  <a:ext uri="{0D108BD9-81ED-4DB2-BD59-A6C34878D82A}">
                    <a16:rowId xmlns:a16="http://schemas.microsoft.com/office/drawing/2014/main" val="10000"/>
                  </a:ext>
                </a:extLst>
              </a:tr>
              <a:tr h="350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1" i="0" u="none" strike="noStrike" kern="1200" baseline="0" dirty="0" err="1" smtClean="0">
                          <a:solidFill>
                            <a:schemeClr val="dk1"/>
                          </a:solidFill>
                          <a:latin typeface="+mn-lt"/>
                          <a:ea typeface="+mn-ea"/>
                          <a:cs typeface="+mn-cs"/>
                        </a:rPr>
                        <a:t>Italy</a:t>
                      </a:r>
                      <a:r>
                        <a:rPr lang="it-IT" sz="1800" b="1" i="0" u="none" strike="noStrike" kern="1200" baseline="0" dirty="0" smtClean="0">
                          <a:solidFill>
                            <a:schemeClr val="dk1"/>
                          </a:solidFill>
                          <a:latin typeface="+mn-lt"/>
                          <a:ea typeface="+mn-ea"/>
                          <a:cs typeface="+mn-cs"/>
                        </a:rPr>
                        <a:t>, </a:t>
                      </a:r>
                      <a:r>
                        <a:rPr lang="it-IT" sz="1800" b="1" i="0" u="none" strike="noStrike" kern="1200" baseline="0" dirty="0" err="1" smtClean="0">
                          <a:solidFill>
                            <a:schemeClr val="dk1"/>
                          </a:solidFill>
                          <a:latin typeface="+mn-lt"/>
                          <a:ea typeface="+mn-ea"/>
                          <a:cs typeface="+mn-cs"/>
                        </a:rPr>
                        <a:t>Finland</a:t>
                      </a:r>
                      <a:r>
                        <a:rPr lang="it-IT" sz="1800" b="1" i="0" u="none" strike="noStrike" kern="1200" baseline="0" dirty="0" smtClean="0">
                          <a:solidFill>
                            <a:schemeClr val="dk1"/>
                          </a:solidFill>
                          <a:latin typeface="+mn-lt"/>
                          <a:ea typeface="+mn-ea"/>
                          <a:cs typeface="+mn-cs"/>
                        </a:rPr>
                        <a:t> </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280 	</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214 </a:t>
                      </a:r>
                      <a:endParaRPr lang="it-IT" sz="1800" dirty="0"/>
                    </a:p>
                  </a:txBody>
                  <a:tcPr/>
                </a:tc>
                <a:tc>
                  <a:txBody>
                    <a:bodyPr/>
                    <a:lstStyle/>
                    <a:p>
                      <a:r>
                        <a:rPr lang="it-IT" sz="1800" dirty="0" smtClean="0"/>
                        <a:t>162</a:t>
                      </a:r>
                      <a:endParaRPr lang="it-IT" sz="1800" dirty="0"/>
                    </a:p>
                  </a:txBody>
                  <a:tcPr/>
                </a:tc>
                <a:tc>
                  <a:txBody>
                    <a:bodyPr/>
                    <a:lstStyle/>
                    <a:p>
                      <a:r>
                        <a:rPr lang="it-IT" sz="1800" dirty="0" smtClean="0"/>
                        <a:t>131</a:t>
                      </a:r>
                      <a:endParaRPr lang="it-IT" sz="1800" dirty="0"/>
                    </a:p>
                  </a:txBody>
                  <a:tcPr/>
                </a:tc>
                <a:extLst>
                  <a:ext uri="{0D108BD9-81ED-4DB2-BD59-A6C34878D82A}">
                    <a16:rowId xmlns:a16="http://schemas.microsoft.com/office/drawing/2014/main" val="10001"/>
                  </a:ext>
                </a:extLst>
              </a:tr>
              <a:tr h="350438">
                <a:tc>
                  <a:txBody>
                    <a:bodyPr/>
                    <a:lstStyle/>
                    <a:p>
                      <a:r>
                        <a:rPr lang="it-IT" sz="1800" b="1" i="0" u="none" strike="noStrike" kern="1200" baseline="0" dirty="0" smtClean="0">
                          <a:solidFill>
                            <a:schemeClr val="dk1"/>
                          </a:solidFill>
                          <a:latin typeface="+mn-lt"/>
                          <a:ea typeface="+mn-ea"/>
                          <a:cs typeface="+mn-cs"/>
                        </a:rPr>
                        <a:t>Portugal, </a:t>
                      </a:r>
                      <a:r>
                        <a:rPr lang="it-IT" sz="1800" b="1" i="0" u="none" strike="noStrike" kern="1200" baseline="0" dirty="0" err="1" smtClean="0">
                          <a:solidFill>
                            <a:schemeClr val="dk1"/>
                          </a:solidFill>
                          <a:latin typeface="+mn-lt"/>
                          <a:ea typeface="+mn-ea"/>
                          <a:cs typeface="+mn-cs"/>
                        </a:rPr>
                        <a:t>Greece</a:t>
                      </a:r>
                      <a:endParaRPr lang="it-IT" sz="1800" b="1" i="0" u="none" strike="noStrike" kern="1200" baseline="0" dirty="0">
                        <a:solidFill>
                          <a:schemeClr val="dk1"/>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164 	</a:t>
                      </a:r>
                      <a:endParaRPr lang="it-IT" sz="1800" dirty="0"/>
                    </a:p>
                  </a:txBody>
                  <a:tcPr/>
                </a:tc>
                <a:tc>
                  <a:txBody>
                    <a:bodyPr/>
                    <a:lstStyle/>
                    <a:p>
                      <a:r>
                        <a:rPr lang="it-IT" sz="1800" dirty="0" smtClean="0"/>
                        <a:t>137</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102 	</a:t>
                      </a:r>
                      <a:endParaRPr lang="it-IT" sz="1800" dirty="0"/>
                    </a:p>
                  </a:txBody>
                  <a:tcPr/>
                </a:tc>
                <a:tc>
                  <a:txBody>
                    <a:bodyPr/>
                    <a:lstStyle/>
                    <a:p>
                      <a:r>
                        <a:rPr lang="it-IT" sz="1800" dirty="0" smtClean="0"/>
                        <a:t>78</a:t>
                      </a:r>
                      <a:endParaRPr lang="it-IT" sz="1800" dirty="0"/>
                    </a:p>
                  </a:txBody>
                  <a:tcPr/>
                </a:tc>
                <a:extLst>
                  <a:ext uri="{0D108BD9-81ED-4DB2-BD59-A6C34878D82A}">
                    <a16:rowId xmlns:a16="http://schemas.microsoft.com/office/drawing/2014/main" val="10002"/>
                  </a:ext>
                </a:extLst>
              </a:tr>
              <a:tr h="350438">
                <a:tc>
                  <a:txBody>
                    <a:bodyPr/>
                    <a:lstStyle/>
                    <a:p>
                      <a:r>
                        <a:rPr lang="it-IT" sz="1800" b="1" i="0" u="none" strike="noStrike" kern="1200" baseline="0" dirty="0" smtClean="0">
                          <a:solidFill>
                            <a:schemeClr val="dk1"/>
                          </a:solidFill>
                          <a:latin typeface="+mn-lt"/>
                          <a:ea typeface="+mn-ea"/>
                          <a:cs typeface="+mn-cs"/>
                        </a:rPr>
                        <a:t>Iran</a:t>
                      </a:r>
                      <a:endParaRPr lang="it-IT" sz="1800" b="1" i="0" u="none" strike="noStrike" kern="1200" baseline="0" dirty="0">
                        <a:solidFill>
                          <a:schemeClr val="dk1"/>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77 </a:t>
                      </a:r>
                      <a:endParaRPr lang="it-IT" sz="1800" dirty="0"/>
                    </a:p>
                  </a:txBody>
                  <a:tcPr/>
                </a:tc>
                <a:tc>
                  <a:txBody>
                    <a:bodyPr/>
                    <a:lstStyle/>
                    <a:p>
                      <a:r>
                        <a:rPr lang="it-IT" sz="1800" dirty="0" smtClean="0"/>
                        <a:t>57</a:t>
                      </a:r>
                      <a:endParaRPr lang="it-IT" sz="1800" dirty="0"/>
                    </a:p>
                  </a:txBody>
                  <a:tcPr/>
                </a:tc>
                <a:tc>
                  <a:txBody>
                    <a:bodyPr/>
                    <a:lstStyle/>
                    <a:p>
                      <a:r>
                        <a:rPr lang="it-IT" sz="1800" dirty="0" smtClean="0"/>
                        <a:t>40</a:t>
                      </a:r>
                      <a:endParaRPr lang="it-IT" sz="1800" dirty="0"/>
                    </a:p>
                  </a:txBody>
                  <a:tcPr/>
                </a:tc>
                <a:tc>
                  <a:txBody>
                    <a:bodyPr/>
                    <a:lstStyle/>
                    <a:p>
                      <a:r>
                        <a:rPr lang="it-IT" sz="1800" dirty="0" smtClean="0"/>
                        <a:t>32</a:t>
                      </a:r>
                      <a:endParaRPr lang="it-IT" sz="1800" dirty="0"/>
                    </a:p>
                  </a:txBody>
                  <a:tcPr/>
                </a:tc>
                <a:extLst>
                  <a:ext uri="{0D108BD9-81ED-4DB2-BD59-A6C34878D82A}">
                    <a16:rowId xmlns:a16="http://schemas.microsoft.com/office/drawing/2014/main" val="10003"/>
                  </a:ext>
                </a:extLst>
              </a:tr>
            </a:tbl>
          </a:graphicData>
        </a:graphic>
      </p:graphicFrame>
      <p:sp>
        <p:nvSpPr>
          <p:cNvPr id="13" name="Rettangolo 12"/>
          <p:cNvSpPr/>
          <p:nvPr/>
        </p:nvSpPr>
        <p:spPr>
          <a:xfrm>
            <a:off x="628650" y="4048027"/>
            <a:ext cx="8036512" cy="2308324"/>
          </a:xfrm>
          <a:prstGeom prst="rect">
            <a:avLst/>
          </a:prstGeom>
        </p:spPr>
        <p:txBody>
          <a:bodyPr wrap="square">
            <a:spAutoFit/>
          </a:bodyPr>
          <a:lstStyle/>
          <a:p>
            <a:pPr>
              <a:lnSpc>
                <a:spcPct val="120000"/>
              </a:lnSpc>
            </a:pPr>
            <a:r>
              <a:rPr lang="en-GB" sz="2000" b="1" dirty="0" smtClean="0">
                <a:solidFill>
                  <a:schemeClr val="accent1">
                    <a:lumMod val="50000"/>
                  </a:schemeClr>
                </a:solidFill>
                <a:effectLst>
                  <a:outerShdw blurRad="38100" dist="38100" dir="2700000" algn="tl">
                    <a:srgbClr val="000000">
                      <a:alpha val="43137"/>
                    </a:srgbClr>
                  </a:outerShdw>
                </a:effectLst>
              </a:rPr>
              <a:t>It is relevant the nature </a:t>
            </a:r>
            <a:r>
              <a:rPr lang="en-GB" sz="2000" b="1" dirty="0">
                <a:solidFill>
                  <a:schemeClr val="accent1">
                    <a:lumMod val="50000"/>
                  </a:schemeClr>
                </a:solidFill>
                <a:effectLst>
                  <a:outerShdw blurRad="38100" dist="38100" dir="2700000" algn="tl">
                    <a:srgbClr val="000000">
                      <a:alpha val="43137"/>
                    </a:srgbClr>
                  </a:outerShdw>
                </a:effectLst>
              </a:rPr>
              <a:t>of work performed</a:t>
            </a:r>
            <a:r>
              <a:rPr lang="en-GB" sz="2000" dirty="0">
                <a:solidFill>
                  <a:schemeClr val="accent1">
                    <a:lumMod val="50000"/>
                  </a:schemeClr>
                </a:solidFill>
              </a:rPr>
              <a:t>, </a:t>
            </a:r>
            <a:r>
              <a:rPr lang="en-GB" sz="2000" b="1" dirty="0">
                <a:solidFill>
                  <a:schemeClr val="accent1">
                    <a:lumMod val="50000"/>
                  </a:schemeClr>
                </a:solidFill>
                <a:effectLst>
                  <a:outerShdw blurRad="38100" dist="38100" dir="2700000" algn="tl">
                    <a:srgbClr val="000000">
                      <a:alpha val="43137"/>
                    </a:srgbClr>
                  </a:outerShdw>
                </a:effectLst>
              </a:rPr>
              <a:t>not status of individual </a:t>
            </a:r>
            <a:r>
              <a:rPr lang="en-GB" sz="2000" dirty="0">
                <a:solidFill>
                  <a:schemeClr val="accent1">
                    <a:lumMod val="50000"/>
                  </a:schemeClr>
                </a:solidFill>
              </a:rPr>
              <a:t>(</a:t>
            </a:r>
            <a:r>
              <a:rPr lang="en-GB" sz="2000" dirty="0">
                <a:solidFill>
                  <a:srgbClr val="FF0000"/>
                </a:solidFill>
              </a:rPr>
              <a:t>not a huge discrepancy from the contractual role and the tasks/roles performed)</a:t>
            </a:r>
          </a:p>
          <a:p>
            <a:pPr>
              <a:lnSpc>
                <a:spcPct val="120000"/>
              </a:lnSpc>
            </a:pPr>
            <a:r>
              <a:rPr lang="en-GB" sz="2000" b="1" dirty="0" smtClean="0">
                <a:solidFill>
                  <a:schemeClr val="accent1">
                    <a:lumMod val="50000"/>
                  </a:schemeClr>
                </a:solidFill>
              </a:rPr>
              <a:t>Country</a:t>
            </a:r>
            <a:r>
              <a:rPr lang="en-GB" sz="2000" dirty="0" smtClean="0">
                <a:solidFill>
                  <a:schemeClr val="accent1">
                    <a:lumMod val="50000"/>
                  </a:schemeClr>
                </a:solidFill>
              </a:rPr>
              <a:t> </a:t>
            </a:r>
            <a:r>
              <a:rPr lang="en-GB" sz="2000" dirty="0">
                <a:solidFill>
                  <a:schemeClr val="accent1">
                    <a:lumMod val="50000"/>
                  </a:schemeClr>
                </a:solidFill>
              </a:rPr>
              <a:t>in which staff is employed, independently of where tasks are executed</a:t>
            </a:r>
          </a:p>
          <a:p>
            <a:pPr>
              <a:lnSpc>
                <a:spcPct val="120000"/>
              </a:lnSpc>
            </a:pPr>
            <a:r>
              <a:rPr lang="en-GB" sz="2000" b="1" dirty="0" smtClean="0">
                <a:solidFill>
                  <a:schemeClr val="accent1">
                    <a:lumMod val="50000"/>
                  </a:schemeClr>
                </a:solidFill>
              </a:rPr>
              <a:t>Number </a:t>
            </a:r>
            <a:r>
              <a:rPr lang="en-GB" sz="2000" b="1" dirty="0">
                <a:solidFill>
                  <a:schemeClr val="accent1">
                    <a:lumMod val="50000"/>
                  </a:schemeClr>
                </a:solidFill>
              </a:rPr>
              <a:t>of days proportioned to the work carried out </a:t>
            </a:r>
            <a:r>
              <a:rPr lang="en-GB" sz="2000" dirty="0">
                <a:solidFill>
                  <a:schemeClr val="accent1">
                    <a:lumMod val="50000"/>
                  </a:schemeClr>
                </a:solidFill>
              </a:rPr>
              <a:t>(</a:t>
            </a:r>
            <a:r>
              <a:rPr lang="en-GB" sz="2000" dirty="0">
                <a:solidFill>
                  <a:srgbClr val="FF0000"/>
                </a:solidFill>
              </a:rPr>
              <a:t>not more than 20 DD per month/240 DD per year</a:t>
            </a:r>
            <a:r>
              <a:rPr lang="en-GB" sz="2000" dirty="0" smtClean="0">
                <a:solidFill>
                  <a:srgbClr val="FF0000"/>
                </a:solidFill>
              </a:rPr>
              <a:t>)</a:t>
            </a:r>
            <a:endParaRPr lang="en-GB" sz="2000" dirty="0">
              <a:solidFill>
                <a:srgbClr val="FF0000"/>
              </a:solidFill>
            </a:endParaRPr>
          </a:p>
        </p:txBody>
      </p:sp>
    </p:spTree>
    <p:extLst>
      <p:ext uri="{BB962C8B-B14F-4D97-AF65-F5344CB8AC3E}">
        <p14:creationId xmlns:p14="http://schemas.microsoft.com/office/powerpoint/2010/main" val="2270067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STAFF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 Supporting 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13</a:t>
            </a:fld>
            <a:endParaRPr lang="en-GB" dirty="0"/>
          </a:p>
        </p:txBody>
      </p:sp>
      <p:graphicFrame>
        <p:nvGraphicFramePr>
          <p:cNvPr id="3" name="Diagram 2"/>
          <p:cNvGraphicFramePr/>
          <p:nvPr>
            <p:extLst>
              <p:ext uri="{D42A27DB-BD31-4B8C-83A1-F6EECF244321}">
                <p14:modId xmlns:p14="http://schemas.microsoft.com/office/powerpoint/2010/main" val="2775522762"/>
              </p:ext>
            </p:extLst>
          </p:nvPr>
        </p:nvGraphicFramePr>
        <p:xfrm>
          <a:off x="628650" y="1939183"/>
          <a:ext cx="7890333" cy="263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77418" y="1336746"/>
            <a:ext cx="6912768" cy="707886"/>
          </a:xfrm>
          <a:prstGeom prst="rect">
            <a:avLst/>
          </a:prstGeom>
        </p:spPr>
        <p:txBody>
          <a:bodyPr wrap="square">
            <a:spAutoFit/>
          </a:bodyPr>
          <a:lstStyle/>
          <a:p>
            <a:pPr algn="ctr"/>
            <a:r>
              <a:rPr lang="en-GB" sz="2000" b="1" i="1" dirty="0" smtClean="0">
                <a:solidFill>
                  <a:srgbClr val="C00000"/>
                </a:solidFill>
              </a:rPr>
              <a:t>       </a:t>
            </a:r>
            <a:r>
              <a:rPr lang="en-GB" sz="2000" b="1" i="1" dirty="0">
                <a:solidFill>
                  <a:srgbClr val="C00000"/>
                </a:solidFill>
              </a:rPr>
              <a:t>To keep with project accounts:</a:t>
            </a:r>
          </a:p>
          <a:p>
            <a:pPr algn="ctr"/>
            <a:endParaRPr lang="en-GB" sz="2000" b="1" i="1" dirty="0">
              <a:solidFill>
                <a:srgbClr val="C00000"/>
              </a:solidFill>
            </a:endParaRPr>
          </a:p>
        </p:txBody>
      </p:sp>
      <p:sp>
        <p:nvSpPr>
          <p:cNvPr id="8" name="Round Diagonal Corner Rectangle 7"/>
          <p:cNvSpPr/>
          <p:nvPr/>
        </p:nvSpPr>
        <p:spPr bwMode="auto">
          <a:xfrm>
            <a:off x="677418" y="5013176"/>
            <a:ext cx="7920880" cy="706356"/>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GB" b="1" i="1" dirty="0" smtClean="0">
                <a:solidFill>
                  <a:srgbClr val="FF0000"/>
                </a:solidFill>
              </a:rPr>
              <a:t>To </a:t>
            </a:r>
            <a:r>
              <a:rPr lang="en-GB" b="1" i="1" dirty="0">
                <a:solidFill>
                  <a:srgbClr val="FF0000"/>
                </a:solidFill>
              </a:rPr>
              <a:t>send with </a:t>
            </a:r>
            <a:r>
              <a:rPr lang="en-GB" b="1" i="1" dirty="0" smtClean="0">
                <a:solidFill>
                  <a:srgbClr val="FF0000"/>
                </a:solidFill>
              </a:rPr>
              <a:t>periodical reporting</a:t>
            </a:r>
            <a:endParaRPr lang="en-GB" b="1" i="1" dirty="0">
              <a:solidFill>
                <a:srgbClr val="FF0000"/>
              </a:solidFill>
            </a:endParaRPr>
          </a:p>
        </p:txBody>
      </p:sp>
      <p:pic>
        <p:nvPicPr>
          <p:cNvPr id="9" name="Immagin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291559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STAFF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 Supporting 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14</a:t>
            </a:fld>
            <a:endParaRPr lang="en-GB"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6" name="Immagin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544" y="1526962"/>
            <a:ext cx="7773863" cy="5042507"/>
          </a:xfrm>
          <a:prstGeom prst="rect">
            <a:avLst/>
          </a:prstGeom>
        </p:spPr>
      </p:pic>
    </p:spTree>
    <p:extLst>
      <p:ext uri="{BB962C8B-B14F-4D97-AF65-F5344CB8AC3E}">
        <p14:creationId xmlns:p14="http://schemas.microsoft.com/office/powerpoint/2010/main" val="785404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STAFF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 Supporting 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15</a:t>
            </a:fld>
            <a:endParaRPr lang="en-GB"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3" name="Immagin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17503" y="1533834"/>
            <a:ext cx="7508994" cy="5073646"/>
          </a:xfrm>
          <a:prstGeom prst="rect">
            <a:avLst/>
          </a:prstGeom>
        </p:spPr>
      </p:pic>
    </p:spTree>
    <p:extLst>
      <p:ext uri="{BB962C8B-B14F-4D97-AF65-F5344CB8AC3E}">
        <p14:creationId xmlns:p14="http://schemas.microsoft.com/office/powerpoint/2010/main" val="673089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STAFF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 Supporting 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16</a:t>
            </a:fld>
            <a:endParaRPr lang="en-GB"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5" name="Immagine 4"/>
          <p:cNvPicPr>
            <a:picLocks noChangeAspect="1"/>
          </p:cNvPicPr>
          <p:nvPr/>
        </p:nvPicPr>
        <p:blipFill rotWithShape="1">
          <a:blip r:embed="rId5"/>
          <a:srcRect l="19288" t="19185" r="24012" b="13582"/>
          <a:stretch/>
        </p:blipFill>
        <p:spPr>
          <a:xfrm>
            <a:off x="855613" y="1345054"/>
            <a:ext cx="7661393" cy="5107597"/>
          </a:xfrm>
          <a:prstGeom prst="rect">
            <a:avLst/>
          </a:prstGeom>
        </p:spPr>
      </p:pic>
    </p:spTree>
    <p:extLst>
      <p:ext uri="{BB962C8B-B14F-4D97-AF65-F5344CB8AC3E}">
        <p14:creationId xmlns:p14="http://schemas.microsoft.com/office/powerpoint/2010/main" val="2429195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664877"/>
            <a:ext cx="7886700" cy="920214"/>
          </a:xfrm>
        </p:spPr>
        <p:txBody>
          <a:bodyPr>
            <a:normAutofit/>
          </a:bodyPr>
          <a:lstStyle/>
          <a:p>
            <a:pPr algn="ct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a:t>
            </a: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and Costs of </a:t>
            </a: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Stay</a:t>
            </a:r>
            <a:endParaRPr lang="en-US" altLang="en-US" dirty="0"/>
          </a:p>
        </p:txBody>
      </p:sp>
      <p:sp>
        <p:nvSpPr>
          <p:cNvPr id="83971" name="Rectangle 3"/>
          <p:cNvSpPr>
            <a:spLocks noGrp="1" noChangeArrowheads="1"/>
          </p:cNvSpPr>
          <p:nvPr>
            <p:ph idx="1"/>
          </p:nvPr>
        </p:nvSpPr>
        <p:spPr>
          <a:xfrm>
            <a:off x="628650" y="1825625"/>
            <a:ext cx="8335838" cy="4145718"/>
          </a:xfrm>
        </p:spPr>
        <p:txBody>
          <a:bodyPr>
            <a:normAutofit/>
          </a:bodyPr>
          <a:lstStyle/>
          <a:p>
            <a:pPr algn="ctr"/>
            <a:endParaRPr lang="en-GB" sz="1400" i="0" dirty="0" smtClean="0"/>
          </a:p>
          <a:p>
            <a:pPr algn="ctr"/>
            <a:endParaRPr lang="en-GB" sz="1400" i="0" dirty="0" smtClean="0"/>
          </a:p>
          <a:p>
            <a:pPr algn="ctr"/>
            <a:endParaRPr lang="en-GB" sz="1400" i="0" dirty="0"/>
          </a:p>
          <a:p>
            <a:pPr algn="ctr"/>
            <a:endParaRPr lang="en-GB" sz="1400" i="0" dirty="0" smtClean="0"/>
          </a:p>
          <a:p>
            <a:pPr algn="ctr"/>
            <a:endParaRPr lang="en-GB" sz="1600" i="0" dirty="0" smtClean="0"/>
          </a:p>
          <a:p>
            <a:pPr marL="457200" lvl="1" indent="0" algn="just">
              <a:buNone/>
            </a:pPr>
            <a:r>
              <a:rPr lang="en-GB" sz="2400" dirty="0" smtClean="0">
                <a:solidFill>
                  <a:schemeClr val="accent1">
                    <a:lumMod val="75000"/>
                  </a:schemeClr>
                </a:solidFill>
              </a:rPr>
              <a:t>Calculation: 3 variables       travel distance (travel costs), duration (costs of stay) and type of participant</a:t>
            </a:r>
          </a:p>
          <a:p>
            <a:pPr marL="457200" lvl="1" indent="0" algn="just">
              <a:spcBef>
                <a:spcPts val="0"/>
              </a:spcBef>
              <a:buNone/>
            </a:pPr>
            <a:endParaRPr lang="en-GB" sz="2400" b="1" i="1" kern="1200" dirty="0" smtClean="0">
              <a:solidFill>
                <a:schemeClr val="accent1">
                  <a:lumMod val="75000"/>
                </a:schemeClr>
              </a:solidFill>
              <a:latin typeface="Arial" charset="0"/>
            </a:endParaRPr>
          </a:p>
          <a:p>
            <a:r>
              <a:rPr lang="en-GB" sz="2400" b="1" u="sng" dirty="0" smtClean="0">
                <a:solidFill>
                  <a:schemeClr val="accent1">
                    <a:lumMod val="75000"/>
                  </a:schemeClr>
                </a:solidFill>
              </a:rPr>
              <a:t>UNI-TEL: Staff</a:t>
            </a:r>
            <a:endParaRPr lang="en-GB" sz="2400" b="1" u="sng" dirty="0">
              <a:solidFill>
                <a:schemeClr val="accent1">
                  <a:lumMod val="75000"/>
                </a:schemeClr>
              </a:solidFill>
            </a:endParaRPr>
          </a:p>
          <a:p>
            <a:pPr lvl="1" algn="just"/>
            <a:r>
              <a:rPr lang="en-GB" sz="2400" b="1" dirty="0" smtClean="0">
                <a:solidFill>
                  <a:schemeClr val="accent1">
                    <a:lumMod val="75000"/>
                  </a:schemeClr>
                </a:solidFill>
              </a:rPr>
              <a:t>Under contract </a:t>
            </a:r>
            <a:r>
              <a:rPr lang="en-GB" sz="2400" b="1" dirty="0">
                <a:solidFill>
                  <a:schemeClr val="accent1">
                    <a:lumMod val="75000"/>
                  </a:schemeClr>
                </a:solidFill>
              </a:rPr>
              <a:t>with </a:t>
            </a:r>
            <a:r>
              <a:rPr lang="en-GB" sz="2400" b="1" dirty="0" smtClean="0">
                <a:solidFill>
                  <a:schemeClr val="accent1">
                    <a:lumMod val="75000"/>
                  </a:schemeClr>
                </a:solidFill>
              </a:rPr>
              <a:t>beneficiary</a:t>
            </a:r>
          </a:p>
          <a:p>
            <a:pPr lvl="1" algn="just"/>
            <a:r>
              <a:rPr lang="en-GB" sz="2400" dirty="0" smtClean="0">
                <a:solidFill>
                  <a:schemeClr val="accent1">
                    <a:lumMod val="75000"/>
                  </a:schemeClr>
                </a:solidFill>
              </a:rPr>
              <a:t>Travels intended </a:t>
            </a:r>
            <a:r>
              <a:rPr lang="en-GB" sz="2400" dirty="0">
                <a:solidFill>
                  <a:schemeClr val="accent1">
                    <a:lumMod val="75000"/>
                  </a:schemeClr>
                </a:solidFill>
              </a:rPr>
              <a:t>for </a:t>
            </a:r>
            <a:r>
              <a:rPr lang="en-GB" sz="2400" dirty="0" smtClean="0">
                <a:solidFill>
                  <a:schemeClr val="accent1">
                    <a:lumMod val="75000"/>
                  </a:schemeClr>
                </a:solidFill>
              </a:rPr>
              <a:t>the activities listed in the E+ Programme Guide</a:t>
            </a:r>
            <a:endParaRPr lang="en-GB" sz="1400" dirty="0"/>
          </a:p>
          <a:p>
            <a:pPr marL="457200" lvl="1" indent="0">
              <a:buNone/>
            </a:pPr>
            <a:endParaRPr lang="en-GB" sz="1300" i="1" dirty="0" smtClean="0"/>
          </a:p>
          <a:p>
            <a:pPr lvl="1"/>
            <a:endParaRPr lang="en-GB" sz="1300" dirty="0"/>
          </a:p>
          <a:p>
            <a:pPr marL="342900" lvl="1" indent="-342900">
              <a:buClr>
                <a:schemeClr val="bg1"/>
              </a:buClr>
            </a:pPr>
            <a:endParaRPr lang="en-GB" sz="1300" i="1" dirty="0">
              <a:ea typeface="+mn-ea"/>
              <a:cs typeface="+mn-cs"/>
            </a:endParaRPr>
          </a:p>
          <a:p>
            <a:pPr marL="457200" lvl="1" indent="0">
              <a:buNone/>
            </a:pPr>
            <a:endParaRPr lang="en-GB" sz="1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17</a:t>
            </a:fld>
            <a:endParaRPr lang="en-GB" altLang="en-US"/>
          </a:p>
        </p:txBody>
      </p:sp>
      <p:sp>
        <p:nvSpPr>
          <p:cNvPr id="10" name="Round Diagonal Corner Rectangle 9"/>
          <p:cNvSpPr/>
          <p:nvPr/>
        </p:nvSpPr>
        <p:spPr bwMode="auto">
          <a:xfrm>
            <a:off x="784693" y="1585091"/>
            <a:ext cx="7920880" cy="1200669"/>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0" indent="0" algn="ctr">
              <a:buNone/>
            </a:pPr>
            <a:r>
              <a:rPr lang="en-GB" sz="2000" dirty="0" smtClean="0">
                <a:solidFill>
                  <a:srgbClr val="0F5494"/>
                </a:solidFill>
              </a:rPr>
              <a:t>Travel/stay </a:t>
            </a:r>
            <a:r>
              <a:rPr lang="en-GB" sz="2000" dirty="0">
                <a:solidFill>
                  <a:srgbClr val="0F5494"/>
                </a:solidFill>
              </a:rPr>
              <a:t>for </a:t>
            </a:r>
            <a:r>
              <a:rPr lang="en-GB" sz="2000" dirty="0" smtClean="0">
                <a:solidFill>
                  <a:srgbClr val="0F5494"/>
                </a:solidFill>
              </a:rPr>
              <a:t>staff </a:t>
            </a:r>
            <a:r>
              <a:rPr lang="en-GB" sz="2000" dirty="0">
                <a:solidFill>
                  <a:srgbClr val="0F5494"/>
                </a:solidFill>
              </a:rPr>
              <a:t>participating in eligible activities related to the achievement of the </a:t>
            </a:r>
            <a:r>
              <a:rPr lang="en-GB" sz="2000" dirty="0" smtClean="0">
                <a:solidFill>
                  <a:srgbClr val="0F5494"/>
                </a:solidFill>
              </a:rPr>
              <a:t>project</a:t>
            </a:r>
          </a:p>
          <a:p>
            <a:r>
              <a:rPr lang="en-US" sz="2000" b="1" dirty="0" smtClean="0">
                <a:solidFill>
                  <a:srgbClr val="2D5EC1"/>
                </a:solidFill>
              </a:rPr>
              <a:t>Based on the duration of the stay (including travel) of the </a:t>
            </a:r>
            <a:r>
              <a:rPr lang="it-IT" sz="2000" b="1" dirty="0" err="1" smtClean="0">
                <a:solidFill>
                  <a:srgbClr val="2D5EC1"/>
                </a:solidFill>
              </a:rPr>
              <a:t>participants</a:t>
            </a:r>
            <a:r>
              <a:rPr lang="it-IT" sz="2000" b="1" dirty="0" smtClean="0">
                <a:solidFill>
                  <a:srgbClr val="2D5EC1"/>
                </a:solidFill>
              </a:rPr>
              <a:t>.</a:t>
            </a:r>
            <a:endParaRPr lang="en-GB" sz="2000" b="1" dirty="0">
              <a:solidFill>
                <a:srgbClr val="2D5EC1"/>
              </a:solidFill>
            </a:endParaRPr>
          </a:p>
          <a:p>
            <a:pPr marL="3175" algn="ctr"/>
            <a:endParaRPr lang="en-GB" sz="2000" i="1" dirty="0">
              <a:solidFill>
                <a:srgbClr val="0F5494"/>
              </a:solidFill>
              <a:latin typeface="Verdana" pitchFamily="34" charset="0"/>
            </a:endParaRPr>
          </a:p>
        </p:txBody>
      </p:sp>
      <p:sp>
        <p:nvSpPr>
          <p:cNvPr id="11" name="Right Arrow 10"/>
          <p:cNvSpPr/>
          <p:nvPr/>
        </p:nvSpPr>
        <p:spPr bwMode="auto">
          <a:xfrm>
            <a:off x="4572000" y="3356992"/>
            <a:ext cx="288032"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effectLst/>
              <a:latin typeface="Verdana" pitchFamily="34" charset="0"/>
            </a:endParaRPr>
          </a:p>
        </p:txBody>
      </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3777078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35696" y="180404"/>
            <a:ext cx="5688632" cy="1325563"/>
          </a:xfrm>
        </p:spPr>
        <p:txBody>
          <a:bodyPr>
            <a:normAutofit/>
          </a:bodyPr>
          <a:lstStyle/>
          <a:p>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a:t>
            </a: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a:t>
            </a: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rules</a:t>
            </a:r>
            <a:endParaRPr lang="en-US" altLang="en-US"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28650" y="1825625"/>
            <a:ext cx="7886700" cy="3187551"/>
          </a:xfrm>
        </p:spPr>
        <p:txBody>
          <a:bodyPr>
            <a:normAutofit fontScale="92500" lnSpcReduction="10000"/>
          </a:bodyPr>
          <a:lstStyle/>
          <a:p>
            <a:pPr marL="266700" lvl="1" indent="0">
              <a:buNone/>
            </a:pPr>
            <a:endParaRPr lang="en-GB" sz="1400" b="0" dirty="0" smtClean="0"/>
          </a:p>
          <a:p>
            <a:pPr marL="266700" lvl="1" indent="0">
              <a:buNone/>
            </a:pPr>
            <a:endParaRPr lang="en-GB" sz="1400" b="0" dirty="0" smtClean="0"/>
          </a:p>
          <a:p>
            <a:pPr marL="266700" lvl="1" indent="0">
              <a:buNone/>
            </a:pPr>
            <a:endParaRPr lang="en-GB" sz="1500" b="0" dirty="0" smtClean="0"/>
          </a:p>
          <a:p>
            <a:pPr marL="266700" lvl="1" indent="0">
              <a:buNone/>
            </a:pPr>
            <a:endParaRPr lang="en-GB" sz="1500" b="0" dirty="0" smtClean="0">
              <a:solidFill>
                <a:schemeClr val="accent6">
                  <a:lumMod val="75000"/>
                </a:schemeClr>
              </a:solidFill>
            </a:endParaRPr>
          </a:p>
          <a:p>
            <a:pPr marL="266700" lvl="1" indent="0">
              <a:buNone/>
            </a:pPr>
            <a:endParaRPr lang="en-GB" sz="1500" b="0" dirty="0">
              <a:solidFill>
                <a:schemeClr val="accent6">
                  <a:lumMod val="75000"/>
                </a:schemeClr>
              </a:solidFill>
            </a:endParaRPr>
          </a:p>
          <a:p>
            <a:pPr marL="266700" lvl="1" indent="0">
              <a:buNone/>
            </a:pPr>
            <a:endParaRPr lang="en-GB" sz="1500" b="0" dirty="0" smtClean="0">
              <a:solidFill>
                <a:schemeClr val="accent6">
                  <a:lumMod val="75000"/>
                </a:schemeClr>
              </a:solidFill>
            </a:endParaRPr>
          </a:p>
          <a:p>
            <a:pPr marL="266700" lvl="1" indent="0">
              <a:buNone/>
            </a:pPr>
            <a:r>
              <a:rPr lang="en-GB" sz="1900" b="0" dirty="0" smtClean="0">
                <a:solidFill>
                  <a:schemeClr val="accent6">
                    <a:lumMod val="75000"/>
                  </a:schemeClr>
                </a:solidFill>
              </a:rPr>
              <a:t>Travel </a:t>
            </a:r>
            <a:r>
              <a:rPr lang="en-GB" sz="1900" b="0" dirty="0">
                <a:solidFill>
                  <a:schemeClr val="accent6">
                    <a:lumMod val="75000"/>
                  </a:schemeClr>
                </a:solidFill>
              </a:rPr>
              <a:t>distance </a:t>
            </a:r>
            <a:r>
              <a:rPr lang="en-GB" sz="1900" b="0" dirty="0" smtClean="0">
                <a:solidFill>
                  <a:schemeClr val="accent6">
                    <a:lumMod val="75000"/>
                  </a:schemeClr>
                </a:solidFill>
              </a:rPr>
              <a:t>calculator (one-way travel):</a:t>
            </a:r>
            <a:endParaRPr lang="en-GB" sz="1900" b="0" dirty="0"/>
          </a:p>
          <a:p>
            <a:pPr marL="266700" lvl="1" indent="0">
              <a:buNone/>
            </a:pPr>
            <a:r>
              <a:rPr lang="en-GB" sz="1900" dirty="0">
                <a:hlinkClick r:id="rId3"/>
              </a:rPr>
              <a:t>https://</a:t>
            </a:r>
            <a:r>
              <a:rPr lang="en-GB" sz="1900" dirty="0" smtClean="0">
                <a:hlinkClick r:id="rId3"/>
              </a:rPr>
              <a:t>ec.europa.eu/programmes/erasmus-plus/resources/distance-calculator</a:t>
            </a:r>
            <a:endParaRPr lang="en-GB" sz="1900" dirty="0" smtClean="0"/>
          </a:p>
          <a:p>
            <a:pPr marL="266700" lvl="1" indent="0">
              <a:buNone/>
            </a:pPr>
            <a:endParaRPr lang="en-GB" dirty="0" smtClean="0">
              <a:solidFill>
                <a:srgbClr val="FF0000"/>
              </a:solidFill>
            </a:endParaRPr>
          </a:p>
          <a:p>
            <a:pPr marL="266700" lvl="1" indent="0">
              <a:buNone/>
            </a:pPr>
            <a:endParaRPr lang="en-GB" dirty="0" smtClean="0">
              <a:solidFill>
                <a:srgbClr val="FF0000"/>
              </a:solidFill>
            </a:endParaRPr>
          </a:p>
          <a:p>
            <a:pPr marL="266700" lvl="1" indent="0">
              <a:buNone/>
            </a:pPr>
            <a:r>
              <a:rPr lang="en-GB" dirty="0" smtClean="0"/>
              <a:t>Calculation</a:t>
            </a:r>
            <a:r>
              <a:rPr lang="en-GB" dirty="0" smtClean="0">
                <a:solidFill>
                  <a:srgbClr val="FF0000"/>
                </a:solidFill>
              </a:rPr>
              <a:t>           </a:t>
            </a:r>
          </a:p>
          <a:p>
            <a:pPr marL="266700" lvl="1" indent="0">
              <a:buNone/>
            </a:pPr>
            <a:r>
              <a:rPr lang="en-GB" b="0" dirty="0" smtClean="0"/>
              <a:t>unit </a:t>
            </a:r>
            <a:r>
              <a:rPr lang="en-GB" b="0" dirty="0"/>
              <a:t>cost corresponding to applicable </a:t>
            </a:r>
            <a:endParaRPr lang="en-GB" b="0" dirty="0" smtClean="0"/>
          </a:p>
          <a:p>
            <a:pPr marL="266700" lvl="1" indent="0">
              <a:buNone/>
            </a:pPr>
            <a:r>
              <a:rPr lang="en-GB" b="0" dirty="0" smtClean="0"/>
              <a:t>distance </a:t>
            </a:r>
            <a:r>
              <a:rPr lang="en-GB" b="0" dirty="0"/>
              <a:t>band</a:t>
            </a:r>
          </a:p>
          <a:p>
            <a:pPr marL="266700" lvl="1" indent="0">
              <a:buNone/>
            </a:pPr>
            <a:endParaRPr lang="en-GB" sz="1400" dirty="0" smtClean="0">
              <a:solidFill>
                <a:srgbClr val="FF0000"/>
              </a:solidFill>
            </a:endParaRPr>
          </a:p>
          <a:p>
            <a:pPr marL="266700" lvl="1" indent="0">
              <a:buNone/>
            </a:pPr>
            <a:endParaRPr lang="en-GB" sz="1500" b="0" dirty="0" smtClean="0"/>
          </a:p>
          <a:p>
            <a:pPr marL="266700" lvl="1" indent="0">
              <a:buNone/>
            </a:pPr>
            <a:endParaRPr lang="fr-BE" sz="1500" b="0" dirty="0"/>
          </a:p>
          <a:p>
            <a:pPr marL="266700" lvl="1" indent="0">
              <a:buNone/>
            </a:pPr>
            <a:endParaRPr lang="en-GB" sz="1500" b="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18</a:t>
            </a:fld>
            <a:endParaRPr lang="en-GB" altLang="en-US"/>
          </a:p>
        </p:txBody>
      </p:sp>
      <p:sp>
        <p:nvSpPr>
          <p:cNvPr id="2" name="Right Arrow 1"/>
          <p:cNvSpPr/>
          <p:nvPr/>
        </p:nvSpPr>
        <p:spPr bwMode="auto">
          <a:xfrm>
            <a:off x="2147156" y="4221088"/>
            <a:ext cx="385192" cy="235509"/>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032" y="897516"/>
            <a:ext cx="27908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 Diagonal Corner Rectangle 6"/>
          <p:cNvSpPr/>
          <p:nvPr/>
        </p:nvSpPr>
        <p:spPr bwMode="auto">
          <a:xfrm>
            <a:off x="467544" y="1799741"/>
            <a:ext cx="8474820" cy="1008112"/>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0" indent="0" algn="ctr">
              <a:buNone/>
            </a:pPr>
            <a:endParaRPr lang="en-GB" sz="1700" dirty="0" smtClean="0">
              <a:solidFill>
                <a:srgbClr val="0F5494"/>
              </a:solidFill>
            </a:endParaRPr>
          </a:p>
          <a:p>
            <a:pPr marL="0" indent="0" algn="ctr">
              <a:buNone/>
            </a:pPr>
            <a:r>
              <a:rPr lang="en-GB" sz="1700" i="1" dirty="0" smtClean="0">
                <a:solidFill>
                  <a:srgbClr val="0F5494"/>
                </a:solidFill>
              </a:rPr>
              <a:t> </a:t>
            </a:r>
            <a:r>
              <a:rPr lang="en-GB" sz="2000" i="1" dirty="0" smtClean="0">
                <a:solidFill>
                  <a:srgbClr val="0F5494"/>
                </a:solidFill>
              </a:rPr>
              <a:t>From </a:t>
            </a:r>
            <a:r>
              <a:rPr lang="en-GB" sz="2000" i="1" dirty="0">
                <a:solidFill>
                  <a:srgbClr val="0F5494"/>
                </a:solidFill>
              </a:rPr>
              <a:t>home institution to venue of activity </a:t>
            </a:r>
            <a:endParaRPr lang="en-GB" sz="2000" i="1" dirty="0" smtClean="0">
              <a:solidFill>
                <a:srgbClr val="0F5494"/>
              </a:solidFill>
            </a:endParaRPr>
          </a:p>
          <a:p>
            <a:pPr marL="0" indent="0" algn="ctr">
              <a:buNone/>
            </a:pPr>
            <a:r>
              <a:rPr lang="en-GB" sz="2000" i="1" dirty="0" smtClean="0">
                <a:solidFill>
                  <a:srgbClr val="0F5494"/>
                </a:solidFill>
              </a:rPr>
              <a:t>(</a:t>
            </a:r>
            <a:r>
              <a:rPr lang="en-GB" sz="2000" i="1" dirty="0">
                <a:solidFill>
                  <a:srgbClr val="0F5494"/>
                </a:solidFill>
              </a:rPr>
              <a:t>project beneficiaries' </a:t>
            </a:r>
            <a:r>
              <a:rPr lang="en-GB" sz="2000" i="1" dirty="0" smtClean="0">
                <a:solidFill>
                  <a:srgbClr val="0F5494"/>
                </a:solidFill>
              </a:rPr>
              <a:t>countries) and </a:t>
            </a:r>
            <a:r>
              <a:rPr lang="en-GB" sz="2000" i="1" dirty="0">
                <a:solidFill>
                  <a:srgbClr val="0F5494"/>
                </a:solidFill>
              </a:rPr>
              <a:t>return</a:t>
            </a:r>
          </a:p>
          <a:p>
            <a:pPr marL="266700" lvl="1" indent="0">
              <a:buNone/>
            </a:pPr>
            <a:r>
              <a:rPr lang="en-GB" sz="1500" i="1" dirty="0"/>
              <a:t> </a:t>
            </a:r>
          </a:p>
          <a:p>
            <a:pPr marL="3175" algn="ctr"/>
            <a:endParaRPr lang="en-GB" sz="2000" i="1" dirty="0">
              <a:solidFill>
                <a:srgbClr val="0F5494"/>
              </a:solidFill>
              <a:latin typeface="Verdana" pitchFamily="34" charset="0"/>
            </a:endParaRPr>
          </a:p>
        </p:txBody>
      </p:sp>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4" name="Immagine 3"/>
          <p:cNvPicPr>
            <a:picLocks noChangeAspect="1"/>
          </p:cNvPicPr>
          <p:nvPr/>
        </p:nvPicPr>
        <p:blipFill rotWithShape="1">
          <a:blip r:embed="rId7"/>
          <a:srcRect l="33200" t="29840" r="16401" b="30680"/>
          <a:stretch/>
        </p:blipFill>
        <p:spPr>
          <a:xfrm>
            <a:off x="4572000" y="3976543"/>
            <a:ext cx="4234755" cy="2073265"/>
          </a:xfrm>
          <a:prstGeom prst="rect">
            <a:avLst/>
          </a:prstGeom>
          <a:ln>
            <a:solidFill>
              <a:schemeClr val="tx2"/>
            </a:solidFill>
          </a:ln>
        </p:spPr>
      </p:pic>
    </p:spTree>
    <p:extLst>
      <p:ext uri="{BB962C8B-B14F-4D97-AF65-F5344CB8AC3E}">
        <p14:creationId xmlns:p14="http://schemas.microsoft.com/office/powerpoint/2010/main" val="4066809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35696" y="180404"/>
            <a:ext cx="5688632" cy="1325563"/>
          </a:xfrm>
        </p:spPr>
        <p:txBody>
          <a:bodyPr>
            <a:normAutofit/>
          </a:bodyPr>
          <a:lstStyle/>
          <a:p>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a:t>
            </a: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a:t>
            </a: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rules</a:t>
            </a:r>
            <a:endParaRPr lang="en-US" altLang="en-US"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28650" y="1825625"/>
            <a:ext cx="7886700" cy="3187551"/>
          </a:xfrm>
        </p:spPr>
        <p:txBody>
          <a:bodyPr>
            <a:normAutofit/>
          </a:bodyPr>
          <a:lstStyle/>
          <a:p>
            <a:pPr marL="266700" lvl="1" indent="0">
              <a:buNone/>
            </a:pPr>
            <a:endParaRPr lang="en-GB" sz="1400" b="0" dirty="0" smtClean="0"/>
          </a:p>
          <a:p>
            <a:pPr marL="266700" lvl="1" indent="0">
              <a:buNone/>
            </a:pPr>
            <a:endParaRPr lang="en-GB" sz="1400" b="0" dirty="0" smtClean="0"/>
          </a:p>
          <a:p>
            <a:pPr marL="266700" lvl="1" indent="0">
              <a:buNone/>
            </a:pPr>
            <a:endParaRPr lang="en-GB" sz="1500" b="0" dirty="0" smtClean="0"/>
          </a:p>
          <a:p>
            <a:pPr marL="266700" lvl="1" indent="0">
              <a:buNone/>
            </a:pPr>
            <a:endParaRPr lang="en-GB" sz="1500" b="0" dirty="0" smtClean="0">
              <a:solidFill>
                <a:schemeClr val="accent6">
                  <a:lumMod val="75000"/>
                </a:schemeClr>
              </a:solidFill>
            </a:endParaRPr>
          </a:p>
          <a:p>
            <a:pPr marL="266700" lvl="1" indent="0">
              <a:buNone/>
            </a:pPr>
            <a:endParaRPr lang="en-GB" sz="1500" b="0" dirty="0">
              <a:solidFill>
                <a:schemeClr val="accent6">
                  <a:lumMod val="75000"/>
                </a:schemeClr>
              </a:solidFill>
            </a:endParaRPr>
          </a:p>
          <a:p>
            <a:pPr marL="266700" lvl="1" indent="0">
              <a:buNone/>
            </a:pPr>
            <a:endParaRPr lang="en-GB" sz="1500" b="0" dirty="0" smtClean="0">
              <a:solidFill>
                <a:schemeClr val="accent6">
                  <a:lumMod val="75000"/>
                </a:schemeClr>
              </a:solidFill>
            </a:endParaRPr>
          </a:p>
          <a:p>
            <a:pPr marL="266700" lvl="1" indent="0">
              <a:buNone/>
            </a:pPr>
            <a:endParaRPr lang="en-GB" sz="1400" dirty="0" smtClean="0">
              <a:solidFill>
                <a:srgbClr val="FF0000"/>
              </a:solidFill>
            </a:endParaRPr>
          </a:p>
          <a:p>
            <a:pPr marL="266700" lvl="1" indent="0">
              <a:buNone/>
            </a:pPr>
            <a:endParaRPr lang="en-GB" sz="1500" b="0" dirty="0" smtClean="0"/>
          </a:p>
          <a:p>
            <a:pPr marL="266700" lvl="1" indent="0">
              <a:buNone/>
            </a:pPr>
            <a:endParaRPr lang="fr-BE" sz="1500" b="0" dirty="0"/>
          </a:p>
          <a:p>
            <a:pPr marL="266700" lvl="1" indent="0">
              <a:buNone/>
            </a:pPr>
            <a:endParaRPr lang="en-GB" sz="1500" b="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19</a:t>
            </a:fld>
            <a:endParaRPr lang="en-GB" altLang="en-US"/>
          </a:p>
        </p:txBody>
      </p:sp>
      <p:sp>
        <p:nvSpPr>
          <p:cNvPr id="7" name="Round Diagonal Corner Rectangle 6"/>
          <p:cNvSpPr/>
          <p:nvPr/>
        </p:nvSpPr>
        <p:spPr bwMode="auto">
          <a:xfrm>
            <a:off x="345812" y="1505967"/>
            <a:ext cx="8474820" cy="1008112"/>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0" indent="0" algn="ctr">
              <a:buNone/>
            </a:pPr>
            <a:endParaRPr lang="en-GB" sz="1700" dirty="0" smtClean="0">
              <a:solidFill>
                <a:srgbClr val="0F5494"/>
              </a:solidFill>
            </a:endParaRPr>
          </a:p>
          <a:p>
            <a:pPr algn="ctr"/>
            <a:r>
              <a:rPr lang="en-GB" sz="1700" i="1" dirty="0" smtClean="0">
                <a:solidFill>
                  <a:srgbClr val="0F5494"/>
                </a:solidFill>
              </a:rPr>
              <a:t> </a:t>
            </a:r>
            <a:r>
              <a:rPr lang="en-US" sz="2000" i="1" dirty="0">
                <a:solidFill>
                  <a:srgbClr val="0F5494"/>
                </a:solidFill>
              </a:rPr>
              <a:t>Financial support will be provided only for travels that are directly related to the achievement of the objectives of the project</a:t>
            </a:r>
            <a:r>
              <a:rPr lang="en-GB" sz="2000" i="1" dirty="0">
                <a:solidFill>
                  <a:srgbClr val="0F5494"/>
                </a:solidFill>
              </a:rPr>
              <a:t> </a:t>
            </a:r>
          </a:p>
          <a:p>
            <a:pPr marL="3175" algn="ctr"/>
            <a:endParaRPr lang="en-GB" sz="2000" i="1" dirty="0">
              <a:solidFill>
                <a:srgbClr val="0F5494"/>
              </a:solidFill>
              <a:latin typeface="Verdana" pitchFamily="34"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
        <p:nvSpPr>
          <p:cNvPr id="5" name="Rettangolo 4"/>
          <p:cNvSpPr/>
          <p:nvPr/>
        </p:nvSpPr>
        <p:spPr>
          <a:xfrm>
            <a:off x="404990" y="3188916"/>
            <a:ext cx="8767886" cy="2554545"/>
          </a:xfrm>
          <a:prstGeom prst="rect">
            <a:avLst/>
          </a:prstGeom>
        </p:spPr>
        <p:txBody>
          <a:bodyPr wrap="square">
            <a:spAutoFit/>
          </a:bodyPr>
          <a:lstStyle/>
          <a:p>
            <a:r>
              <a:rPr lang="en-US" sz="2000" dirty="0">
                <a:solidFill>
                  <a:srgbClr val="000000"/>
                </a:solidFill>
                <a:latin typeface="Calibri" panose="020F0502020204030204" pitchFamily="34" charset="0"/>
              </a:rPr>
              <a:t>Contribution to unit </a:t>
            </a:r>
            <a:r>
              <a:rPr lang="en-US" sz="2000" dirty="0" smtClean="0">
                <a:solidFill>
                  <a:srgbClr val="000000"/>
                </a:solidFill>
                <a:latin typeface="Calibri" panose="020F0502020204030204" pitchFamily="34" charset="0"/>
              </a:rPr>
              <a:t>costs: </a:t>
            </a:r>
          </a:p>
          <a:p>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r>
              <a:rPr lang="en-US" sz="2000" dirty="0" smtClean="0">
                <a:solidFill>
                  <a:srgbClr val="000000"/>
                </a:solidFill>
                <a:latin typeface="Calibri" panose="020F0502020204030204" pitchFamily="34" charset="0"/>
              </a:rPr>
              <a:t>For </a:t>
            </a:r>
            <a:r>
              <a:rPr lang="en-US" sz="2000" dirty="0">
                <a:solidFill>
                  <a:srgbClr val="000000"/>
                </a:solidFill>
                <a:latin typeface="Calibri" panose="020F0502020204030204" pitchFamily="34" charset="0"/>
              </a:rPr>
              <a:t>travel distances between 10 and 99KM: </a:t>
            </a:r>
            <a:r>
              <a:rPr lang="en-US" sz="2000" dirty="0" smtClean="0">
                <a:solidFill>
                  <a:srgbClr val="000000"/>
                </a:solidFill>
                <a:latin typeface="Calibri" panose="020F0502020204030204" pitchFamily="34" charset="0"/>
              </a:rPr>
              <a:t>20 </a:t>
            </a:r>
            <a:r>
              <a:rPr lang="en-US" sz="2000" dirty="0">
                <a:solidFill>
                  <a:srgbClr val="000000"/>
                </a:solidFill>
                <a:latin typeface="Calibri" panose="020F0502020204030204" pitchFamily="34" charset="0"/>
              </a:rPr>
              <a:t>EUR per participant 	</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	</a:t>
            </a:r>
          </a:p>
          <a:p>
            <a:r>
              <a:rPr lang="en-US" sz="2000" b="1" dirty="0">
                <a:solidFill>
                  <a:srgbClr val="000000"/>
                </a:solidFill>
                <a:latin typeface="Calibri" panose="020F0502020204030204" pitchFamily="34" charset="0"/>
              </a:rPr>
              <a:t>For travel distances between 100 and 499 KM: </a:t>
            </a:r>
            <a:r>
              <a:rPr lang="it-IT" sz="2000" b="1" dirty="0" smtClean="0">
                <a:solidFill>
                  <a:srgbClr val="000000"/>
                </a:solidFill>
                <a:latin typeface="Calibri" panose="020F0502020204030204" pitchFamily="34" charset="0"/>
              </a:rPr>
              <a:t>180 </a:t>
            </a:r>
            <a:r>
              <a:rPr lang="it-IT" sz="2000" b="1" dirty="0">
                <a:solidFill>
                  <a:srgbClr val="000000"/>
                </a:solidFill>
                <a:latin typeface="Calibri" panose="020F0502020204030204" pitchFamily="34" charset="0"/>
              </a:rPr>
              <a:t>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r>
              <a:rPr lang="it-IT" sz="2000" dirty="0">
                <a:solidFill>
                  <a:srgbClr val="000000"/>
                </a:solidFill>
                <a:latin typeface="Calibri" panose="020F0502020204030204" pitchFamily="34" charset="0"/>
              </a:rPr>
              <a:t>	</a:t>
            </a:r>
          </a:p>
          <a:p>
            <a:r>
              <a:rPr lang="en-US" sz="2000" b="1" dirty="0">
                <a:solidFill>
                  <a:srgbClr val="000000"/>
                </a:solidFill>
                <a:latin typeface="Calibri" panose="020F0502020204030204" pitchFamily="34" charset="0"/>
              </a:rPr>
              <a:t>For travel distances between 500 and 1999 KM: </a:t>
            </a:r>
            <a:r>
              <a:rPr lang="it-IT" sz="2000" b="1" dirty="0" smtClean="0">
                <a:solidFill>
                  <a:srgbClr val="000000"/>
                </a:solidFill>
                <a:latin typeface="Calibri" panose="020F0502020204030204" pitchFamily="34" charset="0"/>
              </a:rPr>
              <a:t>275 </a:t>
            </a:r>
            <a:r>
              <a:rPr lang="it-IT" sz="2000" b="1" dirty="0">
                <a:solidFill>
                  <a:srgbClr val="000000"/>
                </a:solidFill>
                <a:latin typeface="Calibri" panose="020F0502020204030204" pitchFamily="34" charset="0"/>
              </a:rPr>
              <a:t>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r>
              <a:rPr lang="it-IT" sz="2000" dirty="0">
                <a:solidFill>
                  <a:srgbClr val="000000"/>
                </a:solidFill>
                <a:latin typeface="Calibri" panose="020F0502020204030204" pitchFamily="34" charset="0"/>
              </a:rPr>
              <a:t>	</a:t>
            </a:r>
          </a:p>
          <a:p>
            <a:r>
              <a:rPr lang="en-US" sz="2000" b="1" dirty="0">
                <a:solidFill>
                  <a:srgbClr val="000000"/>
                </a:solidFill>
                <a:latin typeface="Calibri" panose="020F0502020204030204" pitchFamily="34" charset="0"/>
              </a:rPr>
              <a:t>For travel distances between 2000 and 2999 KM: </a:t>
            </a:r>
            <a:r>
              <a:rPr lang="it-IT" sz="2000" b="1" dirty="0" smtClean="0">
                <a:solidFill>
                  <a:srgbClr val="000000"/>
                </a:solidFill>
                <a:latin typeface="Calibri" panose="020F0502020204030204" pitchFamily="34" charset="0"/>
              </a:rPr>
              <a:t>360 </a:t>
            </a:r>
            <a:r>
              <a:rPr lang="it-IT" sz="2000" b="1" dirty="0">
                <a:solidFill>
                  <a:srgbClr val="000000"/>
                </a:solidFill>
                <a:latin typeface="Calibri" panose="020F0502020204030204" pitchFamily="34" charset="0"/>
              </a:rPr>
              <a:t>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r>
              <a:rPr lang="it-IT" sz="2000" dirty="0">
                <a:solidFill>
                  <a:srgbClr val="000000"/>
                </a:solidFill>
                <a:latin typeface="Calibri" panose="020F0502020204030204" pitchFamily="34" charset="0"/>
              </a:rPr>
              <a:t>	</a:t>
            </a:r>
          </a:p>
          <a:p>
            <a:r>
              <a:rPr lang="en-US" sz="2000" b="1" dirty="0">
                <a:solidFill>
                  <a:srgbClr val="000000"/>
                </a:solidFill>
                <a:latin typeface="Calibri" panose="020F0502020204030204" pitchFamily="34" charset="0"/>
              </a:rPr>
              <a:t>For travel distances between 3000 and 3999 KM: 530 EUR per participant 	</a:t>
            </a:r>
          </a:p>
          <a:p>
            <a:r>
              <a:rPr lang="en-US" sz="2000" b="1" dirty="0">
                <a:solidFill>
                  <a:srgbClr val="000000"/>
                </a:solidFill>
                <a:latin typeface="Calibri" panose="020F0502020204030204" pitchFamily="34" charset="0"/>
              </a:rPr>
              <a:t>For travel distances between 4000 and 7999 KM: </a:t>
            </a:r>
            <a:r>
              <a:rPr lang="it-IT" sz="2000" b="1" dirty="0" smtClean="0">
                <a:solidFill>
                  <a:srgbClr val="000000"/>
                </a:solidFill>
                <a:latin typeface="Calibri" panose="020F0502020204030204" pitchFamily="34" charset="0"/>
              </a:rPr>
              <a:t>820 </a:t>
            </a:r>
            <a:r>
              <a:rPr lang="it-IT" sz="2000" b="1" dirty="0">
                <a:solidFill>
                  <a:srgbClr val="000000"/>
                </a:solidFill>
                <a:latin typeface="Calibri" panose="020F0502020204030204" pitchFamily="34" charset="0"/>
              </a:rPr>
              <a:t>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3033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555776" y="363467"/>
            <a:ext cx="3655318" cy="1325563"/>
          </a:xfrm>
        </p:spPr>
        <p:txBody>
          <a:bodyPr/>
          <a:lstStyle/>
          <a:p>
            <a:r>
              <a:rPr lang="fr-BE"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OVERVIEW</a:t>
            </a:r>
            <a:endParaRPr lang="it-IT"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5" name="Rectangle 2"/>
          <p:cNvSpPr>
            <a:spLocks noGrp="1" noChangeArrowheads="1"/>
          </p:cNvSpPr>
          <p:nvPr>
            <p:ph idx="1"/>
          </p:nvPr>
        </p:nvSpPr>
        <p:spPr>
          <a:xfrm>
            <a:off x="628650" y="1633121"/>
            <a:ext cx="7886700" cy="4145718"/>
          </a:xfrm>
        </p:spPr>
        <p:txBody>
          <a:bodyPr>
            <a:normAutofit/>
          </a:bodyPr>
          <a:lstStyle/>
          <a:p>
            <a:pPr marL="742950" lvl="1" indent="-342900">
              <a:buFont typeface="Wingdings" panose="05000000000000000000" pitchFamily="2" charset="2"/>
              <a:buChar char="q"/>
            </a:pPr>
            <a:endParaRPr lang="en-GB" sz="2200" b="1" dirty="0" smtClean="0">
              <a:solidFill>
                <a:srgbClr val="0F5494"/>
              </a:solidFill>
            </a:endParaRPr>
          </a:p>
          <a:p>
            <a:pPr marL="742950" lvl="1" indent="-342900">
              <a:buFont typeface="Wingdings" panose="05000000000000000000" pitchFamily="2" charset="2"/>
              <a:buChar char="q"/>
            </a:pPr>
            <a:r>
              <a:rPr lang="en-GB" sz="2800" b="1" dirty="0" smtClean="0">
                <a:solidFill>
                  <a:srgbClr val="0F5494"/>
                </a:solidFill>
              </a:rPr>
              <a:t>Key Documents</a:t>
            </a:r>
          </a:p>
          <a:p>
            <a:pPr marL="742950" lvl="1" indent="-342900">
              <a:buFont typeface="Wingdings" panose="05000000000000000000" pitchFamily="2" charset="2"/>
              <a:buChar char="q"/>
            </a:pPr>
            <a:r>
              <a:rPr lang="en-GB" sz="2800" b="1" dirty="0" smtClean="0">
                <a:solidFill>
                  <a:srgbClr val="0F5494"/>
                </a:solidFill>
              </a:rPr>
              <a:t>Financial basic statements and terms</a:t>
            </a:r>
          </a:p>
          <a:p>
            <a:pPr marL="742950" lvl="1" indent="-342900">
              <a:buFont typeface="Wingdings" panose="05000000000000000000" pitchFamily="2" charset="2"/>
              <a:buChar char="q"/>
            </a:pPr>
            <a:r>
              <a:rPr lang="en-GB" sz="2800" b="1" dirty="0" smtClean="0">
                <a:solidFill>
                  <a:srgbClr val="0F5494"/>
                </a:solidFill>
              </a:rPr>
              <a:t>Unit costs (Staff, Travel &amp; Cost of stay)</a:t>
            </a:r>
          </a:p>
          <a:p>
            <a:pPr marL="742950" lvl="1" indent="-342900">
              <a:buFont typeface="Wingdings" panose="05000000000000000000" pitchFamily="2" charset="2"/>
              <a:buChar char="q"/>
            </a:pPr>
            <a:r>
              <a:rPr lang="en-GB" sz="2800" b="1" dirty="0" smtClean="0">
                <a:solidFill>
                  <a:srgbClr val="0F5494"/>
                </a:solidFill>
              </a:rPr>
              <a:t>Actual costs (Equipment &amp; Subcontracting)</a:t>
            </a:r>
          </a:p>
          <a:p>
            <a:pPr marL="742950" lvl="1" indent="-342900">
              <a:buFont typeface="Wingdings" panose="05000000000000000000" pitchFamily="2" charset="2"/>
              <a:buChar char="q"/>
            </a:pPr>
            <a:r>
              <a:rPr lang="en-GB" sz="2800" b="1" dirty="0" smtClean="0">
                <a:solidFill>
                  <a:srgbClr val="0F5494"/>
                </a:solidFill>
              </a:rPr>
              <a:t>Reporting and scheduling of payments</a:t>
            </a:r>
          </a:p>
          <a:p>
            <a:pPr marL="742950" lvl="1" indent="-342900">
              <a:buFont typeface="Wingdings" panose="05000000000000000000" pitchFamily="2" charset="2"/>
              <a:buChar char="q"/>
            </a:pPr>
            <a:r>
              <a:rPr lang="en-GB" sz="2800" b="1" dirty="0" smtClean="0">
                <a:solidFill>
                  <a:srgbClr val="0F5494"/>
                </a:solidFill>
              </a:rPr>
              <a:t>Amendments</a:t>
            </a:r>
          </a:p>
          <a:p>
            <a:pPr marL="742950" lvl="1" indent="-342900">
              <a:buFont typeface="Wingdings" panose="05000000000000000000" pitchFamily="2" charset="2"/>
              <a:buChar char="q"/>
            </a:pPr>
            <a:r>
              <a:rPr lang="en-GB" sz="2800" b="1" dirty="0" smtClean="0">
                <a:solidFill>
                  <a:srgbClr val="0F5494"/>
                </a:solidFill>
              </a:rPr>
              <a:t>Financial reporting by EC</a:t>
            </a:r>
          </a:p>
          <a:p>
            <a:pPr marL="742950" lvl="1" indent="-342900">
              <a:buFont typeface="Wingdings" panose="05000000000000000000" pitchFamily="2" charset="2"/>
              <a:buChar char="q"/>
            </a:pPr>
            <a:r>
              <a:rPr lang="en-GB" sz="2800" b="1" dirty="0" smtClean="0">
                <a:solidFill>
                  <a:srgbClr val="0F5494"/>
                </a:solidFill>
              </a:rPr>
              <a:t>Checks &amp; Audits</a:t>
            </a:r>
            <a:r>
              <a:rPr lang="en-GB" sz="2800" b="1" dirty="0" smtClean="0"/>
              <a:t>    </a:t>
            </a:r>
            <a:endParaRPr lang="en-GB" sz="28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971343"/>
            <a:ext cx="565674" cy="72008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05" y="237535"/>
            <a:ext cx="866668" cy="1103233"/>
          </a:xfrm>
          <a:prstGeom prst="rect">
            <a:avLst/>
          </a:prstGeom>
        </p:spPr>
      </p:pic>
    </p:spTree>
    <p:extLst>
      <p:ext uri="{BB962C8B-B14F-4D97-AF65-F5344CB8AC3E}">
        <p14:creationId xmlns:p14="http://schemas.microsoft.com/office/powerpoint/2010/main" val="2610161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40285" y="439046"/>
            <a:ext cx="4663430" cy="952849"/>
          </a:xfrm>
        </p:spPr>
        <p:txBody>
          <a:bodyPr>
            <a:normAutofit/>
          </a:bodyPr>
          <a:lstStyle/>
          <a:p>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a:t>
            </a: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of stay: specific </a:t>
            </a: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rules</a:t>
            </a:r>
            <a:endParaRPr lang="en-US" altLang="en-US" dirty="0"/>
          </a:p>
        </p:txBody>
      </p:sp>
      <p:sp>
        <p:nvSpPr>
          <p:cNvPr id="83971" name="Rectangle 3"/>
          <p:cNvSpPr>
            <a:spLocks noGrp="1" noChangeArrowheads="1"/>
          </p:cNvSpPr>
          <p:nvPr>
            <p:ph idx="1"/>
          </p:nvPr>
        </p:nvSpPr>
        <p:spPr/>
        <p:txBody>
          <a:bodyPr>
            <a:normAutofit/>
          </a:bodyPr>
          <a:lstStyle/>
          <a:p>
            <a:pPr marL="88900" lvl="1" indent="0" algn="just">
              <a:buNone/>
            </a:pPr>
            <a:endParaRPr lang="en-GB" sz="1400" b="0" dirty="0" smtClean="0"/>
          </a:p>
          <a:p>
            <a:pPr marL="88900" lvl="1" indent="0" algn="just">
              <a:buNone/>
            </a:pPr>
            <a:endParaRPr lang="en-GB" sz="1400" b="0" dirty="0"/>
          </a:p>
          <a:p>
            <a:pPr marL="88900" lvl="1" indent="0" algn="just">
              <a:buNone/>
            </a:pPr>
            <a:endParaRPr lang="en-GB" sz="1400" b="0" dirty="0" smtClean="0"/>
          </a:p>
          <a:p>
            <a:pPr marL="88900" lvl="1" indent="0" algn="just">
              <a:buNone/>
            </a:pPr>
            <a:endParaRPr lang="en-GB" sz="1400" b="0" dirty="0"/>
          </a:p>
          <a:p>
            <a:pPr marL="0" indent="0">
              <a:buNone/>
            </a:pPr>
            <a:r>
              <a:rPr lang="en-GB" sz="1600" b="1" i="0" dirty="0" smtClean="0"/>
              <a:t>Calculation: </a:t>
            </a:r>
          </a:p>
          <a:p>
            <a:pPr marL="0" indent="0">
              <a:buNone/>
            </a:pPr>
            <a:r>
              <a:rPr lang="en-GB" sz="1600" b="1" i="0" dirty="0" smtClean="0"/>
              <a:t>number of days of activities (including travel) </a:t>
            </a:r>
            <a:r>
              <a:rPr lang="en-GB" sz="1600" b="1" dirty="0" smtClean="0"/>
              <a:t>= </a:t>
            </a:r>
            <a:r>
              <a:rPr lang="en-GB" sz="1600" b="1" i="0" dirty="0" smtClean="0"/>
              <a:t>Number of unit costs</a:t>
            </a:r>
          </a:p>
          <a:p>
            <a:pPr marL="0" indent="0">
              <a:buNone/>
            </a:pPr>
            <a:endParaRPr lang="en-GB" sz="1600" b="1" i="0" dirty="0" smtClean="0"/>
          </a:p>
          <a:p>
            <a:pPr marL="0" indent="0" algn="ctr">
              <a:buNone/>
            </a:pPr>
            <a:r>
              <a:rPr lang="en-GB" sz="1600" dirty="0" smtClean="0"/>
              <a:t>Unit costs for </a:t>
            </a:r>
            <a:r>
              <a:rPr lang="en-GB" sz="1600" b="1" dirty="0" smtClean="0"/>
              <a:t>staff</a:t>
            </a:r>
            <a:endParaRPr lang="en-GB" sz="1600" b="1" i="0" dirty="0" smtClean="0"/>
          </a:p>
          <a:p>
            <a:pPr marL="0" lvl="0" indent="0">
              <a:buNone/>
            </a:pPr>
            <a:r>
              <a:rPr lang="en-GB" sz="1400" dirty="0" smtClean="0"/>
              <a:t>	</a:t>
            </a:r>
            <a:endParaRPr lang="en-GB" sz="1400" b="1" dirty="0" smtClean="0">
              <a:solidFill>
                <a:srgbClr val="FF0000"/>
              </a:solidFill>
            </a:endParaRPr>
          </a:p>
          <a:p>
            <a:pPr marL="0" lvl="0" indent="0" algn="ctr">
              <a:buNone/>
            </a:pPr>
            <a:endParaRPr lang="en-GB" sz="1400" b="1" dirty="0" smtClean="0">
              <a:solidFill>
                <a:srgbClr val="FF0000"/>
              </a:solidFill>
            </a:endParaRPr>
          </a:p>
          <a:p>
            <a:endParaRPr lang="en-GB" sz="1400" dirty="0"/>
          </a:p>
        </p:txBody>
      </p:sp>
      <p:sp>
        <p:nvSpPr>
          <p:cNvPr id="3" name="Slide Number Placeholder 2"/>
          <p:cNvSpPr>
            <a:spLocks noGrp="1"/>
          </p:cNvSpPr>
          <p:nvPr>
            <p:ph type="sldNum" sz="quarter" idx="12"/>
          </p:nvPr>
        </p:nvSpPr>
        <p:spPr/>
        <p:txBody>
          <a:bodyPr/>
          <a:lstStyle/>
          <a:p>
            <a:endParaRPr lang="en-GB" altLang="en-US" dirty="0" smtClean="0"/>
          </a:p>
          <a:p>
            <a:fld id="{14F0E55B-1EBF-4C63-9883-404455EB20A7}" type="slidenum">
              <a:rPr lang="en-GB" altLang="en-US" smtClean="0"/>
              <a:pPr/>
              <a:t>20</a:t>
            </a:fld>
            <a:endParaRPr lang="en-GB" altLang="en-US" dirty="0"/>
          </a:p>
        </p:txBody>
      </p:sp>
      <p:sp>
        <p:nvSpPr>
          <p:cNvPr id="7" name="Round Diagonal Corner Rectangle 6"/>
          <p:cNvSpPr/>
          <p:nvPr/>
        </p:nvSpPr>
        <p:spPr bwMode="auto">
          <a:xfrm>
            <a:off x="637585" y="1497490"/>
            <a:ext cx="7920880" cy="1211429"/>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8900" lvl="1" indent="0" algn="just">
              <a:buNone/>
            </a:pPr>
            <a:r>
              <a:rPr lang="en-GB" sz="2000" dirty="0" smtClean="0">
                <a:solidFill>
                  <a:srgbClr val="0F5494"/>
                </a:solidFill>
              </a:rPr>
              <a:t>Staff activities </a:t>
            </a:r>
            <a:r>
              <a:rPr lang="en-GB" sz="2000" dirty="0">
                <a:solidFill>
                  <a:srgbClr val="0F5494"/>
                </a:solidFill>
              </a:rPr>
              <a:t>outside city </a:t>
            </a:r>
            <a:r>
              <a:rPr lang="en-GB" sz="2000" dirty="0" smtClean="0">
                <a:solidFill>
                  <a:srgbClr val="0F5494"/>
                </a:solidFill>
              </a:rPr>
              <a:t>of their </a:t>
            </a:r>
            <a:r>
              <a:rPr lang="en-GB" sz="2000" dirty="0">
                <a:solidFill>
                  <a:srgbClr val="0F5494"/>
                </a:solidFill>
              </a:rPr>
              <a:t>home </a:t>
            </a:r>
            <a:r>
              <a:rPr lang="en-GB" sz="2000" dirty="0" smtClean="0">
                <a:solidFill>
                  <a:srgbClr val="0F5494"/>
                </a:solidFill>
              </a:rPr>
              <a:t>institution.</a:t>
            </a:r>
          </a:p>
          <a:p>
            <a:pPr marL="88900" lvl="1" indent="0" algn="just">
              <a:buNone/>
            </a:pPr>
            <a:r>
              <a:rPr lang="en-US" sz="2000" dirty="0">
                <a:solidFill>
                  <a:srgbClr val="0F5494"/>
                </a:solidFill>
              </a:rPr>
              <a:t>Costs for subsistence, accommodation, local and public transport such as bus and taxi, personal or optional health insurance.</a:t>
            </a:r>
            <a:r>
              <a:rPr lang="en-GB" sz="2000" dirty="0" smtClean="0">
                <a:solidFill>
                  <a:srgbClr val="0F5494"/>
                </a:solidFill>
              </a:rPr>
              <a:t> </a:t>
            </a:r>
            <a:endParaRPr lang="en-GB" sz="2000" dirty="0">
              <a:solidFill>
                <a:srgbClr val="0F5494"/>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83352511"/>
              </p:ext>
            </p:extLst>
          </p:nvPr>
        </p:nvGraphicFramePr>
        <p:xfrm>
          <a:off x="730713" y="4437112"/>
          <a:ext cx="7560840" cy="895157"/>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7197">
                <a:tc>
                  <a:txBody>
                    <a:bodyPr/>
                    <a:lstStyle/>
                    <a:p>
                      <a:r>
                        <a:rPr lang="en-GB" sz="2000" b="0" dirty="0" smtClean="0">
                          <a:solidFill>
                            <a:schemeClr val="tx1"/>
                          </a:solidFill>
                        </a:rPr>
                        <a:t>Staff</a:t>
                      </a:r>
                      <a:endParaRPr lang="en-GB" sz="2000" b="0" dirty="0">
                        <a:solidFill>
                          <a:schemeClr val="tx1"/>
                        </a:solidFill>
                      </a:endParaRPr>
                    </a:p>
                  </a:txBody>
                  <a:tcPr>
                    <a:solidFill>
                      <a:srgbClr val="DDF0C8"/>
                    </a:solidFill>
                  </a:tcPr>
                </a:tc>
                <a:tc>
                  <a:txBody>
                    <a:bodyPr/>
                    <a:lstStyle/>
                    <a:p>
                      <a:pPr marL="0" algn="ctr" defTabSz="914400" rtl="0" eaLnBrk="1" latinLnBrk="0" hangingPunct="1"/>
                      <a:r>
                        <a:rPr lang="en-GB" sz="2000" b="1" kern="1200" dirty="0" smtClean="0">
                          <a:solidFill>
                            <a:schemeClr val="tx1"/>
                          </a:solidFill>
                          <a:latin typeface="+mn-lt"/>
                          <a:ea typeface="+mn-ea"/>
                          <a:cs typeface="+mn-cs"/>
                        </a:rPr>
                        <a:t>120 €</a:t>
                      </a:r>
                      <a:endParaRPr lang="en-GB" sz="2000" b="1" kern="1200" dirty="0">
                        <a:solidFill>
                          <a:schemeClr val="tx1"/>
                        </a:solidFill>
                        <a:latin typeface="+mn-lt"/>
                        <a:ea typeface="+mn-ea"/>
                        <a:cs typeface="+mn-cs"/>
                      </a:endParaRPr>
                    </a:p>
                  </a:txBody>
                  <a:tcPr>
                    <a:solidFill>
                      <a:srgbClr val="DDF0C8"/>
                    </a:solidFill>
                  </a:tcPr>
                </a:tc>
                <a:extLst>
                  <a:ext uri="{0D108BD9-81ED-4DB2-BD59-A6C34878D82A}">
                    <a16:rowId xmlns:a16="http://schemas.microsoft.com/office/drawing/2014/main" val="10000"/>
                  </a:ext>
                </a:extLst>
              </a:tr>
              <a:tr h="498917">
                <a:tc>
                  <a:txBody>
                    <a:bodyPr/>
                    <a:lstStyle/>
                    <a:p>
                      <a:pPr marL="0" algn="l" defTabSz="914400" rtl="0" eaLnBrk="1" latinLnBrk="0" hangingPunct="1"/>
                      <a:r>
                        <a:rPr lang="en-GB" sz="1600" b="0" i="1" kern="1200" dirty="0" smtClean="0">
                          <a:solidFill>
                            <a:schemeClr val="tx1"/>
                          </a:solidFill>
                        </a:rPr>
                        <a:t>DAYS</a:t>
                      </a:r>
                      <a:endParaRPr lang="en-GB" sz="1600" b="0" i="1" kern="1200" dirty="0">
                        <a:solidFill>
                          <a:schemeClr val="tx1"/>
                        </a:solidFill>
                        <a:latin typeface="+mn-lt"/>
                        <a:ea typeface="+mn-ea"/>
                        <a:cs typeface="+mn-cs"/>
                      </a:endParaRPr>
                    </a:p>
                  </a:txBody>
                  <a:tcPr anchor="ctr">
                    <a:solidFill>
                      <a:schemeClr val="accent1">
                        <a:lumMod val="90000"/>
                      </a:schemeClr>
                    </a:solidFill>
                  </a:tcPr>
                </a:tc>
                <a:tc>
                  <a:txBody>
                    <a:bodyPr/>
                    <a:lstStyle/>
                    <a:p>
                      <a:pPr marL="0" algn="ctr" defTabSz="914400" rtl="0" eaLnBrk="1" latinLnBrk="0" hangingPunct="1"/>
                      <a:r>
                        <a:rPr lang="en-GB" sz="1600" b="0" i="1" kern="1200" dirty="0" smtClean="0">
                          <a:solidFill>
                            <a:schemeClr val="tx1"/>
                          </a:solidFill>
                          <a:latin typeface="+mn-lt"/>
                          <a:ea typeface="+mn-ea"/>
                          <a:cs typeface="+mn-cs"/>
                        </a:rPr>
                        <a:t>Up to 14</a:t>
                      </a:r>
                      <a:r>
                        <a:rPr lang="en-GB" sz="1600" b="0" i="1" kern="1200" baseline="30000" dirty="0" smtClean="0">
                          <a:solidFill>
                            <a:schemeClr val="tx1"/>
                          </a:solidFill>
                          <a:latin typeface="+mn-lt"/>
                          <a:ea typeface="+mn-ea"/>
                          <a:cs typeface="+mn-cs"/>
                        </a:rPr>
                        <a:t>th</a:t>
                      </a:r>
                      <a:r>
                        <a:rPr lang="en-GB" sz="1600" b="0" i="1" kern="1200" dirty="0" smtClean="0">
                          <a:solidFill>
                            <a:schemeClr val="tx1"/>
                          </a:solidFill>
                          <a:latin typeface="+mn-lt"/>
                          <a:ea typeface="+mn-ea"/>
                          <a:cs typeface="+mn-cs"/>
                        </a:rPr>
                        <a:t> day</a:t>
                      </a:r>
                    </a:p>
                  </a:txBody>
                  <a:tcPr anchor="ctr">
                    <a:solidFill>
                      <a:schemeClr val="accent1">
                        <a:lumMod val="90000"/>
                      </a:schemeClr>
                    </a:solidFill>
                  </a:tcPr>
                </a:tc>
                <a:extLst>
                  <a:ext uri="{0D108BD9-81ED-4DB2-BD59-A6C34878D82A}">
                    <a16:rowId xmlns:a16="http://schemas.microsoft.com/office/drawing/2014/main" val="10001"/>
                  </a:ext>
                </a:extLst>
              </a:tr>
            </a:tbl>
          </a:graphicData>
        </a:graphic>
      </p:graphicFrame>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605463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49" y="910415"/>
            <a:ext cx="7740860" cy="566738"/>
          </a:xfrm>
        </p:spPr>
        <p:txBody>
          <a:bodyPr>
            <a:normAutofit/>
          </a:bodyPr>
          <a:lstStyle/>
          <a:p>
            <a:pPr algn="ct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AND COST OF STAY: Supporting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21</a:t>
            </a:fld>
            <a:endParaRPr lang="en-GB" dirty="0"/>
          </a:p>
        </p:txBody>
      </p:sp>
      <p:grpSp>
        <p:nvGrpSpPr>
          <p:cNvPr id="5" name="Gruppo 4"/>
          <p:cNvGrpSpPr/>
          <p:nvPr/>
        </p:nvGrpSpPr>
        <p:grpSpPr>
          <a:xfrm>
            <a:off x="653928" y="1976565"/>
            <a:ext cx="8034349" cy="2304256"/>
            <a:chOff x="611560" y="1561912"/>
            <a:chExt cx="8034349" cy="2304256"/>
          </a:xfrm>
        </p:grpSpPr>
        <p:graphicFrame>
          <p:nvGraphicFramePr>
            <p:cNvPr id="3" name="Diagram 2"/>
            <p:cNvGraphicFramePr/>
            <p:nvPr>
              <p:extLst>
                <p:ext uri="{D42A27DB-BD31-4B8C-83A1-F6EECF244321}">
                  <p14:modId xmlns:p14="http://schemas.microsoft.com/office/powerpoint/2010/main" val="2267329275"/>
                </p:ext>
              </p:extLst>
            </p:nvPr>
          </p:nvGraphicFramePr>
          <p:xfrm>
            <a:off x="611560" y="1561912"/>
            <a:ext cx="8034349"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593496" y="3553073"/>
              <a:ext cx="1978427" cy="292388"/>
            </a:xfrm>
            <a:prstGeom prst="rect">
              <a:avLst/>
            </a:prstGeom>
          </p:spPr>
          <p:txBody>
            <a:bodyPr wrap="none">
              <a:spAutoFit/>
            </a:bodyPr>
            <a:lstStyle/>
            <a:p>
              <a:r>
                <a:rPr lang="en-GB" sz="1300" b="1" i="1" dirty="0"/>
                <a:t>*</a:t>
              </a:r>
              <a:r>
                <a:rPr lang="en-GB" sz="1300" i="1" dirty="0"/>
                <a:t>Non-exhaustive list</a:t>
              </a:r>
              <a:r>
                <a:rPr lang="en-GB" sz="1300" b="1" i="1" dirty="0"/>
                <a:t> </a:t>
              </a:r>
            </a:p>
          </p:txBody>
        </p:sp>
      </p:grpSp>
      <p:sp>
        <p:nvSpPr>
          <p:cNvPr id="8" name="Round Diagonal Corner Rectangle 7"/>
          <p:cNvSpPr/>
          <p:nvPr/>
        </p:nvSpPr>
        <p:spPr bwMode="auto">
          <a:xfrm>
            <a:off x="730713" y="4538468"/>
            <a:ext cx="7920880" cy="97396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GB" sz="1600" b="1" i="1" dirty="0" smtClean="0">
                <a:solidFill>
                  <a:srgbClr val="C00000"/>
                </a:solidFill>
              </a:rPr>
              <a:t>To </a:t>
            </a:r>
            <a:r>
              <a:rPr lang="en-GB" sz="1600" b="1" i="1" dirty="0">
                <a:solidFill>
                  <a:srgbClr val="C00000"/>
                </a:solidFill>
              </a:rPr>
              <a:t>send with Final Financial </a:t>
            </a:r>
            <a:r>
              <a:rPr lang="en-GB" sz="1600" b="1" i="1" dirty="0" smtClean="0">
                <a:solidFill>
                  <a:srgbClr val="C00000"/>
                </a:solidFill>
              </a:rPr>
              <a:t>statement</a:t>
            </a:r>
            <a:endParaRPr lang="en-GB" sz="1500" i="1" dirty="0">
              <a:solidFill>
                <a:srgbClr val="0F5494"/>
              </a:solidFill>
              <a:latin typeface="Verdana" pitchFamily="34" charset="0"/>
            </a:endParaRPr>
          </a:p>
        </p:txBody>
      </p:sp>
      <p:sp>
        <p:nvSpPr>
          <p:cNvPr id="11" name="Rounded Rectangle 4"/>
          <p:cNvSpPr/>
          <p:nvPr/>
        </p:nvSpPr>
        <p:spPr>
          <a:xfrm>
            <a:off x="3460065" y="2397725"/>
            <a:ext cx="2422076" cy="1461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GB" sz="2000" kern="1200" dirty="0"/>
          </a:p>
        </p:txBody>
      </p:sp>
      <p:sp>
        <p:nvSpPr>
          <p:cNvPr id="17" name="Round Same Side Corner Rectangle 4"/>
          <p:cNvSpPr/>
          <p:nvPr/>
        </p:nvSpPr>
        <p:spPr>
          <a:xfrm>
            <a:off x="3331485" y="4018578"/>
            <a:ext cx="4480876" cy="764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77850">
              <a:lnSpc>
                <a:spcPct val="90000"/>
              </a:lnSpc>
              <a:spcBef>
                <a:spcPct val="0"/>
              </a:spcBef>
              <a:spcAft>
                <a:spcPct val="15000"/>
              </a:spcAft>
              <a:buChar char="••"/>
            </a:pPr>
            <a:endParaRPr lang="en-GB" sz="1300" kern="1200" dirty="0">
              <a:solidFill>
                <a:schemeClr val="accent2"/>
              </a:solidFill>
            </a:endParaRPr>
          </a:p>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sp>
        <p:nvSpPr>
          <p:cNvPr id="20" name="Round Same Side Corner Rectangle 4"/>
          <p:cNvSpPr/>
          <p:nvPr/>
        </p:nvSpPr>
        <p:spPr>
          <a:xfrm>
            <a:off x="3321315" y="4233648"/>
            <a:ext cx="4779076" cy="870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pic>
        <p:nvPicPr>
          <p:cNvPr id="22" name="Immagin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3" name="Immagin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1422465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033391" y="475188"/>
            <a:ext cx="2863230" cy="1325563"/>
          </a:xfrm>
        </p:spPr>
        <p:txBody>
          <a:bodyPr/>
          <a:lstStyle/>
          <a:p>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Actual </a:t>
            </a:r>
            <a:r>
              <a:rPr lang="en-GB" sz="36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costs</a:t>
            </a:r>
            <a:endParaRPr lang="it-IT" dirty="0"/>
          </a:p>
        </p:txBody>
      </p:sp>
      <p:sp>
        <p:nvSpPr>
          <p:cNvPr id="5" name="Rectangle 2"/>
          <p:cNvSpPr>
            <a:spLocks noGrp="1" noChangeArrowheads="1"/>
          </p:cNvSpPr>
          <p:nvPr>
            <p:ph idx="1"/>
          </p:nvPr>
        </p:nvSpPr>
        <p:spPr>
          <a:xfrm>
            <a:off x="1160591" y="1916033"/>
            <a:ext cx="7255718" cy="2881119"/>
          </a:xfrm>
        </p:spPr>
        <p:txBody>
          <a:bodyPr>
            <a:normAutofit/>
          </a:bodyPr>
          <a:lstStyle/>
          <a:p>
            <a:pPr lvl="0"/>
            <a:endParaRPr lang="en-GB" sz="2300" dirty="0"/>
          </a:p>
          <a:p>
            <a:pPr marL="1041400" lvl="1" indent="-342900">
              <a:buClr>
                <a:srgbClr val="0F5494"/>
              </a:buClr>
              <a:buFont typeface="Wingdings" panose="05000000000000000000" pitchFamily="2" charset="2"/>
              <a:buChar char="Ø"/>
            </a:pPr>
            <a:r>
              <a:rPr lang="en-GB" sz="2300" dirty="0" smtClean="0">
                <a:solidFill>
                  <a:srgbClr val="0F5494"/>
                </a:solidFill>
              </a:rPr>
              <a:t>Definition</a:t>
            </a:r>
          </a:p>
          <a:p>
            <a:pPr marL="1041400" lvl="1" indent="-342900">
              <a:buClr>
                <a:srgbClr val="0F5494"/>
              </a:buClr>
              <a:buFont typeface="Wingdings" panose="05000000000000000000" pitchFamily="2" charset="2"/>
              <a:buChar char="Ø"/>
            </a:pPr>
            <a:r>
              <a:rPr lang="fr-BE" sz="2300" dirty="0" smtClean="0">
                <a:solidFill>
                  <a:srgbClr val="0F5494"/>
                </a:solidFill>
              </a:rPr>
              <a:t>VAT</a:t>
            </a:r>
          </a:p>
          <a:p>
            <a:pPr marL="1041400" lvl="1" indent="-342900">
              <a:buClr>
                <a:srgbClr val="0F5494"/>
              </a:buClr>
              <a:buFont typeface="Wingdings" panose="05000000000000000000" pitchFamily="2" charset="2"/>
              <a:buChar char="Ø"/>
            </a:pPr>
            <a:r>
              <a:rPr lang="en-GB" sz="2300" dirty="0" smtClean="0">
                <a:solidFill>
                  <a:srgbClr val="0F5494"/>
                </a:solidFill>
              </a:rPr>
              <a:t>Exchange </a:t>
            </a:r>
            <a:r>
              <a:rPr lang="en-GB" sz="2300" dirty="0">
                <a:solidFill>
                  <a:srgbClr val="0F5494"/>
                </a:solidFill>
              </a:rPr>
              <a:t>rate</a:t>
            </a:r>
          </a:p>
          <a:p>
            <a:pPr marL="1041400" lvl="1" indent="-342900">
              <a:buClr>
                <a:srgbClr val="0F5494"/>
              </a:buClr>
              <a:buFont typeface="Wingdings" panose="05000000000000000000" pitchFamily="2" charset="2"/>
              <a:buChar char="Ø"/>
            </a:pPr>
            <a:r>
              <a:rPr lang="en-GB" sz="2300" dirty="0" smtClean="0">
                <a:solidFill>
                  <a:srgbClr val="0F5494"/>
                </a:solidFill>
              </a:rPr>
              <a:t>Tendering procedure</a:t>
            </a:r>
          </a:p>
          <a:p>
            <a:pPr marL="1041400" lvl="1" indent="-342900">
              <a:buClr>
                <a:srgbClr val="0F5494"/>
              </a:buClr>
              <a:buFont typeface="Wingdings" panose="05000000000000000000" pitchFamily="2" charset="2"/>
              <a:buChar char="Ø"/>
            </a:pPr>
            <a:r>
              <a:rPr lang="en-GB" sz="2300" dirty="0" smtClean="0">
                <a:solidFill>
                  <a:srgbClr val="0F5494"/>
                </a:solidFill>
              </a:rPr>
              <a:t>Equipment</a:t>
            </a:r>
          </a:p>
          <a:p>
            <a:pPr marL="1041400" lvl="1" indent="-342900">
              <a:buClr>
                <a:srgbClr val="0F5494"/>
              </a:buClr>
              <a:buFont typeface="Wingdings" panose="05000000000000000000" pitchFamily="2" charset="2"/>
              <a:buChar char="Ø"/>
            </a:pPr>
            <a:r>
              <a:rPr lang="en-GB" sz="2300" dirty="0" smtClean="0">
                <a:solidFill>
                  <a:srgbClr val="0F5494"/>
                </a:solidFill>
              </a:rPr>
              <a:t>Subcontracting</a:t>
            </a: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22</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32655"/>
            <a:ext cx="841811" cy="1071591"/>
          </a:xfrm>
          <a:prstGeom prst="rect">
            <a:avLst/>
          </a:prstGeom>
        </p:spPr>
      </p:pic>
    </p:spTree>
    <p:extLst>
      <p:ext uri="{BB962C8B-B14F-4D97-AF65-F5344CB8AC3E}">
        <p14:creationId xmlns:p14="http://schemas.microsoft.com/office/powerpoint/2010/main" val="1016888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93204" y="644657"/>
            <a:ext cx="7886700" cy="975642"/>
          </a:xfrm>
        </p:spPr>
        <p:txBody>
          <a:bodyPr>
            <a:normAutofit/>
          </a:bodyPr>
          <a:lstStyle/>
          <a:p>
            <a:pPr algn="ctr"/>
            <a:r>
              <a:rPr lang="en-GB" altLang="en-US" sz="36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a:t>
            </a:r>
            <a:r>
              <a:rPr lang="en-GB" altLang="en-US"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 </a:t>
            </a:r>
            <a:r>
              <a:rPr lang="en-GB" sz="36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Definition</a:t>
            </a:r>
            <a:endParaRPr lang="en-US" altLang="en-US" sz="3600" dirty="0"/>
          </a:p>
        </p:txBody>
      </p:sp>
      <p:sp>
        <p:nvSpPr>
          <p:cNvPr id="83971" name="Rectangle 3"/>
          <p:cNvSpPr>
            <a:spLocks noGrp="1" noChangeArrowheads="1"/>
          </p:cNvSpPr>
          <p:nvPr>
            <p:ph idx="1"/>
          </p:nvPr>
        </p:nvSpPr>
        <p:spPr>
          <a:xfrm>
            <a:off x="493204" y="3717032"/>
            <a:ext cx="8229600" cy="3096343"/>
          </a:xfrm>
        </p:spPr>
        <p:txBody>
          <a:bodyPr/>
          <a:lstStyle/>
          <a:p>
            <a:pPr marL="0" indent="0" algn="ctr">
              <a:buNone/>
            </a:pPr>
            <a:endParaRPr lang="en-GB" sz="2000" b="1" dirty="0"/>
          </a:p>
          <a:p>
            <a:pPr marL="0" indent="0" algn="ctr">
              <a:buNone/>
            </a:pPr>
            <a:r>
              <a:rPr lang="en-GB" sz="2000" b="1" i="0" dirty="0" smtClean="0">
                <a:solidFill>
                  <a:srgbClr val="FF0000"/>
                </a:solidFill>
              </a:rPr>
              <a:t>Example:</a:t>
            </a:r>
          </a:p>
          <a:p>
            <a:pPr marL="0" indent="0" algn="ctr">
              <a:buNone/>
            </a:pPr>
            <a:endParaRPr lang="en-GB" sz="900" b="1" i="0" dirty="0" smtClean="0">
              <a:solidFill>
                <a:srgbClr val="FF0000"/>
              </a:solidFill>
            </a:endParaRPr>
          </a:p>
          <a:p>
            <a:pPr marL="0" indent="0" algn="ctr">
              <a:buNone/>
            </a:pPr>
            <a:r>
              <a:rPr lang="en-GB" sz="2000" i="0" dirty="0" smtClean="0"/>
              <a:t>Reported cost (laptops) of 1.500 EUR </a:t>
            </a:r>
          </a:p>
          <a:p>
            <a:pPr marL="0" indent="0" algn="ctr">
              <a:buNone/>
            </a:pPr>
            <a:r>
              <a:rPr lang="en-GB" sz="2000" i="0" dirty="0" smtClean="0"/>
              <a:t>=</a:t>
            </a:r>
          </a:p>
          <a:p>
            <a:pPr marL="0" indent="0" algn="ctr">
              <a:buNone/>
            </a:pPr>
            <a:r>
              <a:rPr lang="en-GB" sz="2000" i="0" dirty="0" smtClean="0"/>
              <a:t>Supporting documents to the value of 1.500 EUR </a:t>
            </a:r>
          </a:p>
          <a:p>
            <a:pPr marL="0" indent="0" algn="ctr">
              <a:buNone/>
            </a:pPr>
            <a:r>
              <a:rPr lang="en-GB" sz="2000" b="1" i="0" dirty="0" smtClean="0">
                <a:solidFill>
                  <a:srgbClr val="FF0000"/>
                </a:solidFill>
              </a:rPr>
              <a:t> </a:t>
            </a:r>
          </a:p>
          <a:p>
            <a:pPr marL="0" indent="0">
              <a:buNone/>
            </a:pPr>
            <a:endParaRPr lang="en-GB" sz="1500" i="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23</a:t>
            </a:fld>
            <a:endParaRPr lang="en-GB" altLang="en-US"/>
          </a:p>
        </p:txBody>
      </p:sp>
      <p:sp>
        <p:nvSpPr>
          <p:cNvPr id="10" name="Frame 9"/>
          <p:cNvSpPr/>
          <p:nvPr/>
        </p:nvSpPr>
        <p:spPr bwMode="auto">
          <a:xfrm>
            <a:off x="2555776" y="2276872"/>
            <a:ext cx="4824536" cy="792088"/>
          </a:xfrm>
          <a:prstGeom prst="fra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Round Diagonal Corner Rectangle 10"/>
          <p:cNvSpPr/>
          <p:nvPr/>
        </p:nvSpPr>
        <p:spPr bwMode="auto">
          <a:xfrm>
            <a:off x="323528" y="2132856"/>
            <a:ext cx="8568952" cy="129614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algn="ctr"/>
            <a:r>
              <a:rPr lang="en-GB" sz="2000" b="1" i="1" dirty="0">
                <a:solidFill>
                  <a:srgbClr val="0F5494"/>
                </a:solidFill>
                <a:latin typeface="Verdana" pitchFamily="34" charset="0"/>
              </a:rPr>
              <a:t>Expenses actually incurred</a:t>
            </a:r>
          </a:p>
          <a:p>
            <a:pPr marL="3175" algn="ctr"/>
            <a:endParaRPr lang="en-GB" sz="2000" i="1" dirty="0">
              <a:solidFill>
                <a:srgbClr val="0F5494"/>
              </a:solidFill>
              <a:latin typeface="Verdana" pitchFamily="34" charset="0"/>
            </a:endParaRPr>
          </a:p>
          <a:p>
            <a:pPr marL="3175" algn="ctr"/>
            <a:r>
              <a:rPr lang="en-GB" sz="2000" i="1" dirty="0" smtClean="0">
                <a:solidFill>
                  <a:srgbClr val="0F5494"/>
                </a:solidFill>
                <a:latin typeface="Verdana" pitchFamily="34" charset="0"/>
              </a:rPr>
              <a:t>(</a:t>
            </a:r>
            <a:r>
              <a:rPr lang="en-US" sz="2000" i="1" dirty="0">
                <a:solidFill>
                  <a:srgbClr val="0F5494"/>
                </a:solidFill>
                <a:latin typeface="Verdana" pitchFamily="34" charset="0"/>
              </a:rPr>
              <a:t>Documented and justified with corresponding level of cost</a:t>
            </a:r>
            <a:r>
              <a:rPr lang="en-GB" sz="2000" i="1" dirty="0" smtClean="0">
                <a:solidFill>
                  <a:srgbClr val="0F5494"/>
                </a:solidFill>
                <a:latin typeface="Verdana" pitchFamily="34" charset="0"/>
              </a:rPr>
              <a:t>)</a:t>
            </a:r>
            <a:endParaRPr lang="en-GB" sz="2000" i="1" dirty="0">
              <a:solidFill>
                <a:srgbClr val="0F5494"/>
              </a:solidFill>
              <a:latin typeface="Verdana"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3" y="260647"/>
            <a:ext cx="848512" cy="1080121"/>
          </a:xfrm>
          <a:prstGeom prst="rect">
            <a:avLst/>
          </a:prstGeom>
        </p:spPr>
      </p:pic>
    </p:spTree>
    <p:extLst>
      <p:ext uri="{BB962C8B-B14F-4D97-AF65-F5344CB8AC3E}">
        <p14:creationId xmlns:p14="http://schemas.microsoft.com/office/powerpoint/2010/main" val="1332149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1560" y="200705"/>
            <a:ext cx="6120680" cy="812427"/>
          </a:xfrm>
        </p:spPr>
        <p:txBody>
          <a:bodyPr>
            <a:normAutofit/>
          </a:bodyPr>
          <a:lstStyle/>
          <a:p>
            <a:pPr algn="ct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a:t>
            </a: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a:t>
            </a: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Equipment</a:t>
            </a:r>
            <a:r>
              <a:rPr lang="en-GB" altLang="en-US"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endParaRPr lang="en-US" altLang="en-US" dirty="0"/>
          </a:p>
        </p:txBody>
      </p:sp>
      <p:sp>
        <p:nvSpPr>
          <p:cNvPr id="83971" name="Rectangle 3"/>
          <p:cNvSpPr>
            <a:spLocks noGrp="1" noChangeArrowheads="1"/>
          </p:cNvSpPr>
          <p:nvPr>
            <p:ph idx="1"/>
          </p:nvPr>
        </p:nvSpPr>
        <p:spPr>
          <a:xfrm>
            <a:off x="628650" y="2480166"/>
            <a:ext cx="7886700" cy="2742706"/>
          </a:xfrm>
        </p:spPr>
        <p:txBody>
          <a:bodyPr>
            <a:normAutofit fontScale="25000" lnSpcReduction="20000"/>
          </a:bodyPr>
          <a:lstStyle/>
          <a:p>
            <a:pPr marL="0" indent="0" algn="ctr">
              <a:buNone/>
            </a:pPr>
            <a:endParaRPr lang="en-GB" sz="4300" b="1" kern="1200" dirty="0" smtClean="0">
              <a:solidFill>
                <a:srgbClr val="2D5EC1"/>
              </a:solidFill>
              <a:latin typeface="Arial" charset="0"/>
            </a:endParaRPr>
          </a:p>
          <a:p>
            <a:pPr marL="354013" indent="-354013">
              <a:lnSpc>
                <a:spcPct val="120000"/>
              </a:lnSpc>
              <a:spcBef>
                <a:spcPts val="900"/>
              </a:spcBef>
              <a:buClr>
                <a:schemeClr val="accent6">
                  <a:lumMod val="75000"/>
                </a:schemeClr>
              </a:buClr>
              <a:buFont typeface="Wingdings" panose="05000000000000000000" pitchFamily="2" charset="2"/>
              <a:buChar char="Ø"/>
            </a:pPr>
            <a:r>
              <a:rPr lang="en-US" sz="8000" b="1" dirty="0" smtClean="0">
                <a:solidFill>
                  <a:schemeClr val="accent1">
                    <a:lumMod val="50000"/>
                  </a:schemeClr>
                </a:solidFill>
              </a:rPr>
              <a:t>the </a:t>
            </a:r>
            <a:r>
              <a:rPr lang="en-US" sz="8000" b="1" dirty="0">
                <a:solidFill>
                  <a:schemeClr val="accent1">
                    <a:lumMod val="50000"/>
                  </a:schemeClr>
                </a:solidFill>
              </a:rPr>
              <a:t>total purchase cost of the equipment will be taken into account and not the equipment's </a:t>
            </a:r>
            <a:r>
              <a:rPr lang="en-US" sz="8000" b="1" dirty="0" smtClean="0">
                <a:solidFill>
                  <a:schemeClr val="accent1">
                    <a:lumMod val="50000"/>
                  </a:schemeClr>
                </a:solidFill>
              </a:rPr>
              <a:t>depreciation</a:t>
            </a:r>
          </a:p>
          <a:p>
            <a:pPr marL="354013" indent="-354013">
              <a:lnSpc>
                <a:spcPct val="120000"/>
              </a:lnSpc>
              <a:spcBef>
                <a:spcPts val="900"/>
              </a:spcBef>
              <a:buClr>
                <a:schemeClr val="accent6">
                  <a:lumMod val="75000"/>
                </a:schemeClr>
              </a:buClr>
              <a:buFont typeface="Wingdings" panose="05000000000000000000" pitchFamily="2" charset="2"/>
              <a:buChar char="Ø"/>
            </a:pPr>
            <a:r>
              <a:rPr lang="en-GB" sz="8000" i="0" kern="1200" dirty="0" smtClean="0">
                <a:solidFill>
                  <a:schemeClr val="accent1">
                    <a:lumMod val="50000"/>
                  </a:schemeClr>
                </a:solidFill>
              </a:rPr>
              <a:t>Exclusively </a:t>
            </a:r>
            <a:r>
              <a:rPr lang="en-GB" sz="8000" i="0" kern="1200" dirty="0">
                <a:solidFill>
                  <a:schemeClr val="accent1">
                    <a:lumMod val="50000"/>
                  </a:schemeClr>
                </a:solidFill>
              </a:rPr>
              <a:t>for </a:t>
            </a:r>
            <a:r>
              <a:rPr lang="en-GB" sz="8000" b="1" i="0" u="sng" kern="1200" dirty="0" smtClean="0">
                <a:solidFill>
                  <a:schemeClr val="accent1">
                    <a:lumMod val="50000"/>
                  </a:schemeClr>
                </a:solidFill>
              </a:rPr>
              <a:t>Partner </a:t>
            </a:r>
            <a:r>
              <a:rPr lang="en-GB" sz="8000" b="1" i="0" u="sng" kern="1200" dirty="0">
                <a:solidFill>
                  <a:schemeClr val="accent1">
                    <a:lumMod val="50000"/>
                  </a:schemeClr>
                </a:solidFill>
              </a:rPr>
              <a:t>Country </a:t>
            </a:r>
            <a:r>
              <a:rPr lang="en-GB" sz="8000" b="1" i="0" u="sng" kern="1200" dirty="0" smtClean="0">
                <a:solidFill>
                  <a:schemeClr val="accent1">
                    <a:lumMod val="50000"/>
                  </a:schemeClr>
                </a:solidFill>
              </a:rPr>
              <a:t>Higher Education Institutions  </a:t>
            </a:r>
            <a:r>
              <a:rPr lang="en-GB" sz="8000" i="0" kern="1200" dirty="0" smtClean="0">
                <a:solidFill>
                  <a:schemeClr val="accent1">
                    <a:lumMod val="50000"/>
                  </a:schemeClr>
                </a:solidFill>
              </a:rPr>
              <a:t>Recorded in the </a:t>
            </a:r>
            <a:r>
              <a:rPr lang="en-GB" sz="8000" b="1" i="0" kern="1200" dirty="0" smtClean="0">
                <a:solidFill>
                  <a:schemeClr val="accent1">
                    <a:lumMod val="50000"/>
                  </a:schemeClr>
                </a:solidFill>
              </a:rPr>
              <a:t>inventory</a:t>
            </a:r>
            <a:r>
              <a:rPr lang="en-GB" sz="8000" i="0" kern="1200" dirty="0" smtClean="0">
                <a:solidFill>
                  <a:schemeClr val="accent1">
                    <a:lumMod val="50000"/>
                  </a:schemeClr>
                </a:solidFill>
              </a:rPr>
              <a:t> </a:t>
            </a:r>
            <a:r>
              <a:rPr lang="en-GB" sz="8000" i="0" kern="1200" dirty="0">
                <a:solidFill>
                  <a:schemeClr val="accent1">
                    <a:lumMod val="50000"/>
                  </a:schemeClr>
                </a:solidFill>
              </a:rPr>
              <a:t>of </a:t>
            </a:r>
            <a:r>
              <a:rPr lang="en-GB" sz="8000" i="0" kern="1200" dirty="0" smtClean="0">
                <a:solidFill>
                  <a:schemeClr val="accent1">
                    <a:lumMod val="50000"/>
                  </a:schemeClr>
                </a:solidFill>
              </a:rPr>
              <a:t>the institution </a:t>
            </a:r>
          </a:p>
          <a:p>
            <a:pPr marL="354013" indent="-354013" algn="just">
              <a:lnSpc>
                <a:spcPct val="120000"/>
              </a:lnSpc>
              <a:spcBef>
                <a:spcPts val="900"/>
              </a:spcBef>
              <a:buClr>
                <a:schemeClr val="accent6">
                  <a:lumMod val="75000"/>
                </a:schemeClr>
              </a:buClr>
              <a:buFont typeface="Wingdings" panose="05000000000000000000" pitchFamily="2" charset="2"/>
              <a:buChar char="Ø"/>
            </a:pPr>
            <a:r>
              <a:rPr lang="en-GB" sz="8000" i="0" kern="1200" dirty="0" smtClean="0">
                <a:solidFill>
                  <a:schemeClr val="accent1">
                    <a:lumMod val="50000"/>
                  </a:schemeClr>
                </a:solidFill>
              </a:rPr>
              <a:t>Labelled with </a:t>
            </a:r>
            <a:r>
              <a:rPr lang="en-GB" sz="8000" b="1" i="0" kern="1200" dirty="0" smtClean="0">
                <a:solidFill>
                  <a:schemeClr val="accent1">
                    <a:lumMod val="50000"/>
                  </a:schemeClr>
                </a:solidFill>
              </a:rPr>
              <a:t>E+ stickers </a:t>
            </a:r>
            <a:r>
              <a:rPr lang="en-GB" sz="8000" i="0" kern="1200" dirty="0" smtClean="0">
                <a:solidFill>
                  <a:schemeClr val="accent1">
                    <a:lumMod val="50000"/>
                  </a:schemeClr>
                </a:solidFill>
              </a:rPr>
              <a:t>(to be printed by beneficiaries)</a:t>
            </a:r>
          </a:p>
          <a:p>
            <a:pPr marL="361950" indent="-361950" algn="just">
              <a:lnSpc>
                <a:spcPct val="120000"/>
              </a:lnSpc>
              <a:spcBef>
                <a:spcPts val="900"/>
              </a:spcBef>
              <a:buClr>
                <a:schemeClr val="accent6">
                  <a:lumMod val="75000"/>
                </a:schemeClr>
              </a:buClr>
              <a:buNone/>
            </a:pPr>
            <a:r>
              <a:rPr lang="en-GB" sz="8000" i="0" kern="1200" dirty="0" smtClean="0">
                <a:solidFill>
                  <a:srgbClr val="0070C0"/>
                </a:solidFill>
              </a:rPr>
              <a:t> </a:t>
            </a:r>
            <a:r>
              <a:rPr lang="en-GB" sz="6400" dirty="0" smtClean="0">
                <a:solidFill>
                  <a:srgbClr val="0070C0"/>
                </a:solidFill>
              </a:rPr>
              <a:t>https://eacea.ec.europa.eu/about-eacea/visual-identity-and-logos-eacea/erasmus-visual-identity-and-logos_en</a:t>
            </a:r>
            <a:endParaRPr lang="en-GB" sz="1800" i="0" kern="1200" dirty="0" smtClean="0">
              <a:solidFill>
                <a:srgbClr val="2D5EC1"/>
              </a:solidFill>
              <a:latin typeface="Arial" charset="0"/>
            </a:endParaRPr>
          </a:p>
          <a:p>
            <a:pPr algn="just">
              <a:buFontTx/>
              <a:buChar char="-"/>
            </a:pPr>
            <a:endParaRPr lang="en-GB" sz="1800" i="0" kern="1200" dirty="0" smtClean="0">
              <a:solidFill>
                <a:srgbClr val="2D5EC1"/>
              </a:solidFill>
              <a:latin typeface="Arial" charset="0"/>
            </a:endParaRPr>
          </a:p>
          <a:p>
            <a:pPr algn="just">
              <a:buFontTx/>
              <a:buChar char="-"/>
            </a:pPr>
            <a:endParaRPr lang="en-GB" sz="2000" b="1" kern="1200" dirty="0" smtClean="0">
              <a:solidFill>
                <a:schemeClr val="tx1"/>
              </a:solidFill>
              <a:latin typeface="Arial" charset="0"/>
            </a:endParaRPr>
          </a:p>
          <a:p>
            <a:pPr>
              <a:buFontTx/>
              <a:buChar char="-"/>
            </a:pPr>
            <a:endParaRPr lang="en-GB" sz="2000" b="1" kern="1200" dirty="0" smtClean="0">
              <a:solidFill>
                <a:schemeClr val="tx1"/>
              </a:solidFill>
              <a:latin typeface="Arial" charset="0"/>
            </a:endParaRPr>
          </a:p>
          <a:p>
            <a:pPr>
              <a:buFontTx/>
              <a:buChar char="-"/>
            </a:pPr>
            <a:r>
              <a:rPr lang="en-GB" sz="2000" b="1" kern="1200" dirty="0" smtClean="0">
                <a:solidFill>
                  <a:schemeClr val="tx1"/>
                </a:solidFill>
                <a:latin typeface="Arial" charset="0"/>
              </a:rPr>
              <a:t> </a:t>
            </a:r>
            <a:endParaRPr lang="en-GB" sz="2000" b="1" kern="1200" dirty="0">
              <a:solidFill>
                <a:schemeClr val="tx1"/>
              </a:solidFill>
              <a:latin typeface="Arial" charset="0"/>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24</a:t>
            </a:fld>
            <a:endParaRPr lang="en-GB" altLang="en-US" dirty="0"/>
          </a:p>
        </p:txBody>
      </p:sp>
      <p:sp>
        <p:nvSpPr>
          <p:cNvPr id="6" name="Round Diagonal Corner Rectangle 5"/>
          <p:cNvSpPr/>
          <p:nvPr/>
        </p:nvSpPr>
        <p:spPr bwMode="auto">
          <a:xfrm>
            <a:off x="179513" y="1013132"/>
            <a:ext cx="8640960" cy="1185327"/>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algn="ctr"/>
            <a:r>
              <a:rPr lang="en-GB" sz="2400" i="1" dirty="0">
                <a:solidFill>
                  <a:srgbClr val="0F5494"/>
                </a:solidFill>
              </a:rPr>
              <a:t>Relevant to the objectives of the </a:t>
            </a:r>
            <a:r>
              <a:rPr lang="en-GB" sz="2400" i="1" dirty="0" smtClean="0">
                <a:solidFill>
                  <a:srgbClr val="0F5494"/>
                </a:solidFill>
              </a:rPr>
              <a:t>project and </a:t>
            </a:r>
          </a:p>
          <a:p>
            <a:pPr marL="3175" algn="ctr"/>
            <a:r>
              <a:rPr lang="en-GB" sz="2400" i="1" dirty="0" smtClean="0">
                <a:solidFill>
                  <a:srgbClr val="0F5494"/>
                </a:solidFill>
              </a:rPr>
              <a:t>foreseen </a:t>
            </a:r>
            <a:r>
              <a:rPr lang="en-GB" sz="2400" i="1" dirty="0">
                <a:solidFill>
                  <a:srgbClr val="0F5494"/>
                </a:solidFill>
              </a:rPr>
              <a:t>in the application</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3" name="CasellaDiTesto 2"/>
          <p:cNvSpPr txBox="1"/>
          <p:nvPr/>
        </p:nvSpPr>
        <p:spPr>
          <a:xfrm>
            <a:off x="976472" y="5961545"/>
            <a:ext cx="4844976" cy="646331"/>
          </a:xfrm>
          <a:prstGeom prst="rect">
            <a:avLst/>
          </a:prstGeom>
          <a:noFill/>
        </p:spPr>
        <p:txBody>
          <a:bodyPr wrap="square" rtlCol="0">
            <a:spAutoFit/>
          </a:bodyPr>
          <a:lstStyle/>
          <a:p>
            <a:pPr>
              <a:buClr>
                <a:srgbClr val="FFFFFF"/>
              </a:buClr>
            </a:pPr>
            <a:r>
              <a:rPr lang="en-GB" b="1" kern="0" dirty="0" smtClean="0">
                <a:solidFill>
                  <a:srgbClr val="0F5494"/>
                </a:solidFill>
              </a:rPr>
              <a:t>Equipment </a:t>
            </a:r>
            <a:r>
              <a:rPr lang="en-GB" b="1" kern="0" dirty="0">
                <a:solidFill>
                  <a:srgbClr val="0F5494"/>
                </a:solidFill>
              </a:rPr>
              <a:t>not foreseen in the application? </a:t>
            </a:r>
            <a:r>
              <a:rPr lang="en-GB" b="1" kern="0" dirty="0" smtClean="0">
                <a:solidFill>
                  <a:srgbClr val="0F5494"/>
                </a:solidFill>
              </a:rPr>
              <a:t>(</a:t>
            </a:r>
            <a:r>
              <a:rPr lang="en-GB" b="1" kern="0" dirty="0">
                <a:solidFill>
                  <a:srgbClr val="0F5494"/>
                </a:solidFill>
              </a:rPr>
              <a:t>Serious) Delays in the purchase/instalment</a:t>
            </a:r>
            <a:r>
              <a:rPr lang="en-GB" b="1" kern="0" dirty="0" smtClean="0">
                <a:solidFill>
                  <a:srgbClr val="0F5494"/>
                </a:solidFill>
              </a:rPr>
              <a:t>?</a:t>
            </a:r>
            <a:r>
              <a:rPr lang="it-IT" dirty="0" smtClean="0"/>
              <a:t>             </a:t>
            </a:r>
            <a:endParaRPr lang="it-IT" dirty="0"/>
          </a:p>
        </p:txBody>
      </p:sp>
      <p:sp>
        <p:nvSpPr>
          <p:cNvPr id="4" name="Parentesi graffa chiusa 3"/>
          <p:cNvSpPr/>
          <p:nvPr/>
        </p:nvSpPr>
        <p:spPr>
          <a:xfrm>
            <a:off x="5352755" y="5888666"/>
            <a:ext cx="432048"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5914270" y="5961545"/>
            <a:ext cx="2664296" cy="646331"/>
          </a:xfrm>
          <a:prstGeom prst="rect">
            <a:avLst/>
          </a:prstGeom>
          <a:noFill/>
        </p:spPr>
        <p:txBody>
          <a:bodyPr wrap="square" rtlCol="0">
            <a:spAutoFit/>
          </a:bodyPr>
          <a:lstStyle/>
          <a:p>
            <a:r>
              <a:rPr lang="it-IT" i="1" dirty="0" err="1" smtClean="0"/>
              <a:t>Prior</a:t>
            </a:r>
            <a:r>
              <a:rPr lang="it-IT" i="1" dirty="0" smtClean="0"/>
              <a:t> authorization from the Agency</a:t>
            </a:r>
            <a:endParaRPr lang="it-IT" i="1" dirty="0"/>
          </a:p>
        </p:txBody>
      </p:sp>
      <p:pic>
        <p:nvPicPr>
          <p:cNvPr id="45058" name="Picture 2" descr="Risultati immagini per label equipment erasmus"/>
          <p:cNvPicPr>
            <a:picLocks noChangeAspect="1" noChangeArrowheads="1"/>
          </p:cNvPicPr>
          <p:nvPr/>
        </p:nvPicPr>
        <p:blipFill>
          <a:blip r:embed="rId4" cstate="print"/>
          <a:srcRect/>
          <a:stretch>
            <a:fillRect/>
          </a:stretch>
        </p:blipFill>
        <p:spPr bwMode="auto">
          <a:xfrm rot="21124701">
            <a:off x="7031738" y="3802668"/>
            <a:ext cx="1434594" cy="408911"/>
          </a:xfrm>
          <a:prstGeom prst="rect">
            <a:avLst/>
          </a:prstGeom>
          <a:noFill/>
          <a:ln>
            <a:solidFill>
              <a:schemeClr val="tx1"/>
            </a:solidFill>
          </a:ln>
        </p:spPr>
      </p:pic>
    </p:spTree>
    <p:extLst>
      <p:ext uri="{BB962C8B-B14F-4D97-AF65-F5344CB8AC3E}">
        <p14:creationId xmlns:p14="http://schemas.microsoft.com/office/powerpoint/2010/main" val="336959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9552" y="1076057"/>
            <a:ext cx="7344816" cy="812427"/>
          </a:xfrm>
        </p:spPr>
        <p:txBody>
          <a:bodyPr>
            <a:normAutofit fontScale="90000"/>
          </a:bodyPr>
          <a:lstStyle/>
          <a:p>
            <a:pPr algn="ctr"/>
            <a:r>
              <a:rPr lang="en-GB" sz="32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Important recommendations for Equipment</a:t>
            </a:r>
            <a:r>
              <a:rPr lang="en-GB" altLang="en-US" sz="32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endParaRPr lang="en-US" altLang="en-US" sz="3200" dirty="0"/>
          </a:p>
        </p:txBody>
      </p:sp>
      <p:sp>
        <p:nvSpPr>
          <p:cNvPr id="83971" name="Rectangle 3"/>
          <p:cNvSpPr>
            <a:spLocks noGrp="1" noChangeArrowheads="1"/>
          </p:cNvSpPr>
          <p:nvPr>
            <p:ph idx="1"/>
          </p:nvPr>
        </p:nvSpPr>
        <p:spPr>
          <a:xfrm>
            <a:off x="827584" y="1772816"/>
            <a:ext cx="7920880" cy="3384376"/>
          </a:xfrm>
        </p:spPr>
        <p:txBody>
          <a:bodyPr>
            <a:normAutofit fontScale="92500" lnSpcReduction="20000"/>
          </a:bodyPr>
          <a:lstStyle/>
          <a:p>
            <a:pPr marL="0" indent="0" algn="ctr">
              <a:buNone/>
            </a:pPr>
            <a:endParaRPr lang="en-GB" sz="4300" b="1" kern="1200" dirty="0" smtClean="0">
              <a:solidFill>
                <a:srgbClr val="2D5EC1"/>
              </a:solidFill>
              <a:latin typeface="Arial" charset="0"/>
            </a:endParaRPr>
          </a:p>
          <a:p>
            <a:pPr marL="354013" indent="-354013">
              <a:lnSpc>
                <a:spcPct val="120000"/>
              </a:lnSpc>
              <a:spcBef>
                <a:spcPts val="900"/>
              </a:spcBef>
              <a:buClr>
                <a:schemeClr val="accent6">
                  <a:lumMod val="75000"/>
                </a:schemeClr>
              </a:buClr>
              <a:buFont typeface="Wingdings" panose="05000000000000000000" pitchFamily="2" charset="2"/>
              <a:buChar char="Ø"/>
            </a:pPr>
            <a:r>
              <a:rPr lang="en-GB" sz="2800" dirty="0">
                <a:solidFill>
                  <a:schemeClr val="accent1">
                    <a:lumMod val="50000"/>
                  </a:schemeClr>
                </a:solidFill>
              </a:rPr>
              <a:t>Send the list of revised equipment </a:t>
            </a:r>
            <a:r>
              <a:rPr lang="en-GB" sz="2800" b="1" u="sng" dirty="0">
                <a:solidFill>
                  <a:schemeClr val="accent1">
                    <a:lumMod val="50000"/>
                  </a:schemeClr>
                </a:solidFill>
              </a:rPr>
              <a:t>within 6 </a:t>
            </a:r>
            <a:r>
              <a:rPr lang="en-GB" sz="2800" b="1" u="sng" dirty="0" smtClean="0">
                <a:solidFill>
                  <a:schemeClr val="accent1">
                    <a:lumMod val="50000"/>
                  </a:schemeClr>
                </a:solidFill>
              </a:rPr>
              <a:t>months </a:t>
            </a:r>
            <a:r>
              <a:rPr lang="en-GB" sz="2800" dirty="0">
                <a:solidFill>
                  <a:schemeClr val="accent1">
                    <a:lumMod val="50000"/>
                  </a:schemeClr>
                </a:solidFill>
              </a:rPr>
              <a:t>by the beginning of the </a:t>
            </a:r>
            <a:r>
              <a:rPr lang="en-GB" sz="2800" dirty="0" smtClean="0">
                <a:solidFill>
                  <a:schemeClr val="accent1">
                    <a:lumMod val="50000"/>
                  </a:schemeClr>
                </a:solidFill>
              </a:rPr>
              <a:t>project (June 2021)</a:t>
            </a:r>
          </a:p>
          <a:p>
            <a:pPr marL="354013" indent="-354013">
              <a:lnSpc>
                <a:spcPct val="120000"/>
              </a:lnSpc>
              <a:spcBef>
                <a:spcPts val="900"/>
              </a:spcBef>
              <a:buClr>
                <a:schemeClr val="accent6">
                  <a:lumMod val="75000"/>
                </a:schemeClr>
              </a:buClr>
              <a:buFont typeface="Wingdings" panose="05000000000000000000" pitchFamily="2" charset="2"/>
              <a:buChar char="Ø"/>
            </a:pPr>
            <a:endParaRPr lang="en-GB" sz="2800" dirty="0">
              <a:solidFill>
                <a:schemeClr val="accent1">
                  <a:lumMod val="50000"/>
                </a:schemeClr>
              </a:solidFill>
            </a:endParaRPr>
          </a:p>
          <a:p>
            <a:pPr algn="just">
              <a:lnSpc>
                <a:spcPct val="120000"/>
              </a:lnSpc>
              <a:spcBef>
                <a:spcPts val="900"/>
              </a:spcBef>
              <a:buClr>
                <a:schemeClr val="accent6">
                  <a:lumMod val="75000"/>
                </a:schemeClr>
              </a:buClr>
              <a:buFont typeface="Wingdings" panose="05000000000000000000" pitchFamily="2" charset="2"/>
              <a:buChar char="Ø"/>
            </a:pPr>
            <a:r>
              <a:rPr lang="en-US" sz="2800" dirty="0" smtClean="0">
                <a:solidFill>
                  <a:schemeClr val="accent1">
                    <a:lumMod val="50000"/>
                  </a:schemeClr>
                </a:solidFill>
              </a:rPr>
              <a:t> Purchased </a:t>
            </a:r>
            <a:r>
              <a:rPr lang="en-US" sz="2800" dirty="0">
                <a:solidFill>
                  <a:schemeClr val="accent1">
                    <a:lumMod val="50000"/>
                  </a:schemeClr>
                </a:solidFill>
              </a:rPr>
              <a:t>and installed </a:t>
            </a:r>
            <a:r>
              <a:rPr lang="en-US" sz="2800" b="1" u="sng" dirty="0">
                <a:solidFill>
                  <a:schemeClr val="accent1">
                    <a:lumMod val="50000"/>
                  </a:schemeClr>
                </a:solidFill>
              </a:rPr>
              <a:t>not later than 12 months before the </a:t>
            </a:r>
            <a:r>
              <a:rPr lang="en-US" sz="2800" b="1" u="sng" dirty="0" smtClean="0">
                <a:solidFill>
                  <a:schemeClr val="accent1">
                    <a:lumMod val="50000"/>
                  </a:schemeClr>
                </a:solidFill>
              </a:rPr>
              <a:t>end of </a:t>
            </a:r>
            <a:r>
              <a:rPr lang="en-US" sz="2800" b="1" u="sng" dirty="0">
                <a:solidFill>
                  <a:schemeClr val="accent1">
                    <a:lumMod val="50000"/>
                  </a:schemeClr>
                </a:solidFill>
              </a:rPr>
              <a:t>the project</a:t>
            </a:r>
            <a:endParaRPr lang="fr-BE" sz="2800" b="1" i="0" u="sng" kern="1200" dirty="0" smtClean="0">
              <a:solidFill>
                <a:srgbClr val="2D5EC1"/>
              </a:solidFill>
            </a:endParaRPr>
          </a:p>
          <a:p>
            <a:pPr marL="0" indent="0">
              <a:buNone/>
            </a:pPr>
            <a:r>
              <a:rPr lang="en-GB" sz="2000" b="1" kern="1200" dirty="0" smtClean="0">
                <a:solidFill>
                  <a:schemeClr val="tx1"/>
                </a:solidFill>
                <a:latin typeface="Arial" charset="0"/>
              </a:rPr>
              <a:t> </a:t>
            </a:r>
            <a:endParaRPr lang="en-GB" sz="2000" b="1" kern="1200" dirty="0">
              <a:solidFill>
                <a:schemeClr val="tx1"/>
              </a:solidFill>
              <a:latin typeface="Arial" charset="0"/>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25</a:t>
            </a:fld>
            <a:endParaRPr lang="en-GB" altLang="en-US"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1513641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643293"/>
            <a:ext cx="7886700" cy="831626"/>
          </a:xfrm>
        </p:spPr>
        <p:txBody>
          <a:bodyPr>
            <a:normAutofit/>
          </a:bodyPr>
          <a:lstStyle/>
          <a:p>
            <a:pPr algn="ct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a:t>
            </a: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a:t>
            </a: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Subcontracting</a:t>
            </a:r>
            <a:endParaRPr lang="en-US" altLang="en-US" dirty="0"/>
          </a:p>
        </p:txBody>
      </p:sp>
      <p:sp>
        <p:nvSpPr>
          <p:cNvPr id="83971" name="Rectangle 3"/>
          <p:cNvSpPr>
            <a:spLocks noGrp="1" noChangeArrowheads="1"/>
          </p:cNvSpPr>
          <p:nvPr>
            <p:ph idx="1"/>
          </p:nvPr>
        </p:nvSpPr>
        <p:spPr>
          <a:xfrm>
            <a:off x="827584" y="3114527"/>
            <a:ext cx="7886700" cy="2251447"/>
          </a:xfrm>
        </p:spPr>
        <p:txBody>
          <a:bodyPr>
            <a:normAutofit/>
          </a:bodyPr>
          <a:lstStyle/>
          <a:p>
            <a:pPr lvl="0"/>
            <a:endParaRPr lang="en-GB" sz="800" b="1" dirty="0" smtClean="0">
              <a:solidFill>
                <a:schemeClr val="accent2"/>
              </a:solidFill>
            </a:endParaRPr>
          </a:p>
          <a:p>
            <a:pPr lvl="0"/>
            <a:r>
              <a:rPr lang="en-GB" sz="2000" dirty="0">
                <a:solidFill>
                  <a:schemeClr val="accent1">
                    <a:lumMod val="50000"/>
                  </a:schemeClr>
                </a:solidFill>
              </a:rPr>
              <a:t>Organization of final conference</a:t>
            </a:r>
          </a:p>
          <a:p>
            <a:pPr lvl="0"/>
            <a:r>
              <a:rPr lang="en-GB" sz="2000" dirty="0" smtClean="0">
                <a:solidFill>
                  <a:schemeClr val="accent1">
                    <a:lumMod val="50000"/>
                  </a:schemeClr>
                </a:solidFill>
              </a:rPr>
              <a:t>Printing posters/leaflets</a:t>
            </a:r>
            <a:endParaRPr lang="en-GB" sz="2000" dirty="0">
              <a:solidFill>
                <a:schemeClr val="accent1">
                  <a:lumMod val="50000"/>
                </a:schemeClr>
              </a:solidFill>
            </a:endParaRPr>
          </a:p>
          <a:p>
            <a:pPr lvl="0"/>
            <a:r>
              <a:rPr lang="en-GB" sz="2000" dirty="0">
                <a:solidFill>
                  <a:schemeClr val="accent1">
                    <a:lumMod val="50000"/>
                  </a:schemeClr>
                </a:solidFill>
              </a:rPr>
              <a:t>Translation</a:t>
            </a:r>
          </a:p>
          <a:p>
            <a:pPr lvl="0"/>
            <a:r>
              <a:rPr lang="en-GB" sz="2000" dirty="0">
                <a:solidFill>
                  <a:schemeClr val="accent1">
                    <a:lumMod val="50000"/>
                  </a:schemeClr>
                </a:solidFill>
              </a:rPr>
              <a:t>Consultancy for external experts</a:t>
            </a:r>
          </a:p>
          <a:p>
            <a:pPr lvl="0"/>
            <a:r>
              <a:rPr lang="en-GB" sz="2000" dirty="0">
                <a:solidFill>
                  <a:schemeClr val="accent1">
                    <a:lumMod val="50000"/>
                  </a:schemeClr>
                </a:solidFill>
              </a:rPr>
              <a:t>Financial </a:t>
            </a:r>
            <a:r>
              <a:rPr lang="en-GB" sz="2000" dirty="0" smtClean="0">
                <a:solidFill>
                  <a:schemeClr val="accent1">
                    <a:lumMod val="50000"/>
                  </a:schemeClr>
                </a:solidFill>
              </a:rPr>
              <a:t>audit</a:t>
            </a:r>
          </a:p>
          <a:p>
            <a:pPr lvl="0">
              <a:buNone/>
            </a:pPr>
            <a:endParaRPr lang="en-GB" sz="1800" dirty="0">
              <a:solidFill>
                <a:schemeClr val="accent1">
                  <a:lumMod val="50000"/>
                </a:schemeClr>
              </a:solidFill>
            </a:endParaRPr>
          </a:p>
          <a:p>
            <a:pPr lvl="0"/>
            <a:endParaRPr lang="en-GB" sz="800" b="1" dirty="0" smtClean="0">
              <a:solidFill>
                <a:schemeClr val="accent2"/>
              </a:solidFill>
            </a:endParaRPr>
          </a:p>
          <a:p>
            <a:pPr marL="0" indent="0" algn="ctr">
              <a:buNone/>
            </a:pPr>
            <a:endParaRPr lang="en-GB" sz="1600" b="1" dirty="0">
              <a:solidFill>
                <a:srgbClr val="FF0000"/>
              </a:solidFill>
            </a:endParaRPr>
          </a:p>
          <a:p>
            <a:endParaRPr lang="en-GB" sz="140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26</a:t>
            </a:fld>
            <a:endParaRPr lang="en-GB" altLang="en-US" dirty="0"/>
          </a:p>
        </p:txBody>
      </p:sp>
      <p:sp>
        <p:nvSpPr>
          <p:cNvPr id="6" name="Round Diagonal Corner Rectangle 5"/>
          <p:cNvSpPr/>
          <p:nvPr/>
        </p:nvSpPr>
        <p:spPr bwMode="auto">
          <a:xfrm>
            <a:off x="178381" y="1483299"/>
            <a:ext cx="8827886" cy="1631227"/>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GB" sz="2000" i="1" dirty="0" smtClean="0">
              <a:solidFill>
                <a:srgbClr val="0F5494"/>
              </a:solidFill>
              <a:latin typeface="Verdana" pitchFamily="34" charset="0"/>
            </a:endParaRPr>
          </a:p>
          <a:p>
            <a:pPr marL="0" indent="0" algn="ctr">
              <a:buNone/>
            </a:pPr>
            <a:endParaRPr lang="en-GB" sz="2000" i="1" dirty="0" smtClean="0">
              <a:solidFill>
                <a:srgbClr val="0F5494"/>
              </a:solidFill>
              <a:latin typeface="Verdana" pitchFamily="34" charset="0"/>
            </a:endParaRPr>
          </a:p>
          <a:p>
            <a:pPr marL="0" indent="0" algn="ctr">
              <a:buNone/>
            </a:pPr>
            <a:r>
              <a:rPr lang="en-GB" sz="2000" i="1" dirty="0" smtClean="0">
                <a:solidFill>
                  <a:srgbClr val="0F5494"/>
                </a:solidFill>
                <a:latin typeface="Verdana" pitchFamily="34" charset="0"/>
              </a:rPr>
              <a:t>Implementation </a:t>
            </a:r>
            <a:r>
              <a:rPr lang="en-GB" sz="2000" i="1" dirty="0">
                <a:solidFill>
                  <a:srgbClr val="0F5494"/>
                </a:solidFill>
                <a:latin typeface="Verdana" pitchFamily="34" charset="0"/>
              </a:rPr>
              <a:t>of specific tasks, by third party, to which a contract is awarded by one/several </a:t>
            </a:r>
            <a:r>
              <a:rPr lang="en-GB" sz="2000" i="1" dirty="0" smtClean="0">
                <a:solidFill>
                  <a:srgbClr val="0F5494"/>
                </a:solidFill>
                <a:latin typeface="Verdana" pitchFamily="34" charset="0"/>
              </a:rPr>
              <a:t>beneficiaries</a:t>
            </a:r>
          </a:p>
          <a:p>
            <a:pPr marL="0" indent="0" algn="ctr">
              <a:buNone/>
            </a:pPr>
            <a:endParaRPr lang="en-GB" sz="800" i="1" dirty="0">
              <a:solidFill>
                <a:srgbClr val="0F5494"/>
              </a:solidFill>
              <a:latin typeface="Verdana" pitchFamily="34" charset="0"/>
            </a:endParaRPr>
          </a:p>
          <a:p>
            <a:pPr marL="0" indent="0" algn="ctr">
              <a:buNone/>
            </a:pPr>
            <a:r>
              <a:rPr lang="en-US" sz="2000" i="1" dirty="0" smtClean="0">
                <a:solidFill>
                  <a:srgbClr val="0F5494"/>
                </a:solidFill>
                <a:latin typeface="Verdana" pitchFamily="34" charset="0"/>
              </a:rPr>
              <a:t>Tasks </a:t>
            </a:r>
            <a:r>
              <a:rPr lang="en-US" sz="2000" i="1" dirty="0">
                <a:solidFill>
                  <a:srgbClr val="0F5494"/>
                </a:solidFill>
                <a:latin typeface="Verdana" pitchFamily="34" charset="0"/>
              </a:rPr>
              <a:t>that cannot be performed by Beneficiaries</a:t>
            </a:r>
          </a:p>
          <a:p>
            <a:pPr algn="ctr"/>
            <a:r>
              <a:rPr lang="en-US" sz="2000" i="1" dirty="0" smtClean="0">
                <a:solidFill>
                  <a:srgbClr val="0F5494"/>
                </a:solidFill>
                <a:latin typeface="Verdana" pitchFamily="34" charset="0"/>
              </a:rPr>
              <a:t>NO </a:t>
            </a:r>
            <a:r>
              <a:rPr lang="en-US" sz="2000" i="1" dirty="0">
                <a:solidFill>
                  <a:srgbClr val="0F5494"/>
                </a:solidFill>
                <a:latin typeface="Verdana" pitchFamily="34" charset="0"/>
              </a:rPr>
              <a:t>project-management related tasks</a:t>
            </a:r>
            <a:endParaRPr lang="en-GB" sz="2000" i="1" dirty="0" smtClean="0">
              <a:solidFill>
                <a:srgbClr val="0F5494"/>
              </a:solidFill>
              <a:latin typeface="Verdana" pitchFamily="34" charset="0"/>
            </a:endParaRPr>
          </a:p>
          <a:p>
            <a:pPr marL="0" indent="0" algn="ctr">
              <a:buNone/>
            </a:pPr>
            <a:endParaRPr lang="en-GB" sz="2000" i="1" dirty="0">
              <a:solidFill>
                <a:srgbClr val="0F5494"/>
              </a:solidFill>
              <a:latin typeface="Verdana" pitchFamily="34" charset="0"/>
            </a:endParaRPr>
          </a:p>
          <a:p>
            <a:pPr marL="3175" algn="ctr"/>
            <a:endParaRPr lang="en-GB" sz="2000" i="1" dirty="0">
              <a:solidFill>
                <a:srgbClr val="0F5494"/>
              </a:solidFill>
              <a:latin typeface="Verdana" pitchFamily="34"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10" name="Parentesi graffa chiusa 9"/>
          <p:cNvSpPr/>
          <p:nvPr/>
        </p:nvSpPr>
        <p:spPr>
          <a:xfrm>
            <a:off x="5220072" y="5157192"/>
            <a:ext cx="432048"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p:cNvSpPr txBox="1"/>
          <p:nvPr/>
        </p:nvSpPr>
        <p:spPr>
          <a:xfrm>
            <a:off x="5796136" y="5373216"/>
            <a:ext cx="3101516" cy="646331"/>
          </a:xfrm>
          <a:prstGeom prst="rect">
            <a:avLst/>
          </a:prstGeom>
          <a:noFill/>
        </p:spPr>
        <p:txBody>
          <a:bodyPr wrap="square" rtlCol="0">
            <a:spAutoFit/>
          </a:bodyPr>
          <a:lstStyle/>
          <a:p>
            <a:r>
              <a:rPr lang="it-IT" i="1" dirty="0" err="1" smtClean="0"/>
              <a:t>Prior</a:t>
            </a:r>
            <a:r>
              <a:rPr lang="it-IT" i="1" dirty="0" smtClean="0"/>
              <a:t> authorization from the Agency</a:t>
            </a:r>
            <a:endParaRPr lang="it-IT" i="1" dirty="0"/>
          </a:p>
        </p:txBody>
      </p:sp>
      <p:sp>
        <p:nvSpPr>
          <p:cNvPr id="5" name="CasellaDiTesto 4"/>
          <p:cNvSpPr txBox="1"/>
          <p:nvPr/>
        </p:nvSpPr>
        <p:spPr>
          <a:xfrm>
            <a:off x="1763688" y="5279567"/>
            <a:ext cx="4536504" cy="646331"/>
          </a:xfrm>
          <a:prstGeom prst="rect">
            <a:avLst/>
          </a:prstGeom>
          <a:noFill/>
        </p:spPr>
        <p:txBody>
          <a:bodyPr wrap="square" rtlCol="0">
            <a:spAutoFit/>
          </a:bodyPr>
          <a:lstStyle/>
          <a:p>
            <a:r>
              <a:rPr lang="en-US" b="1" dirty="0" smtClean="0">
                <a:solidFill>
                  <a:schemeClr val="accent1">
                    <a:lumMod val="50000"/>
                  </a:schemeClr>
                </a:solidFill>
              </a:rPr>
              <a:t>Subcontracting</a:t>
            </a:r>
            <a:r>
              <a:rPr lang="en-US" dirty="0" smtClean="0">
                <a:solidFill>
                  <a:schemeClr val="accent1">
                    <a:lumMod val="50000"/>
                  </a:schemeClr>
                </a:solidFill>
              </a:rPr>
              <a:t> </a:t>
            </a:r>
            <a:r>
              <a:rPr lang="en-US" dirty="0">
                <a:solidFill>
                  <a:schemeClr val="accent1">
                    <a:lumMod val="50000"/>
                  </a:schemeClr>
                </a:solidFill>
              </a:rPr>
              <a:t>not foreseen in the application? </a:t>
            </a:r>
            <a:endParaRPr lang="it-IT" dirty="0">
              <a:solidFill>
                <a:schemeClr val="accent1">
                  <a:lumMod val="50000"/>
                </a:schemeClr>
              </a:solidFill>
            </a:endParaRPr>
          </a:p>
        </p:txBody>
      </p:sp>
    </p:spTree>
    <p:extLst>
      <p:ext uri="{BB962C8B-B14F-4D97-AF65-F5344CB8AC3E}">
        <p14:creationId xmlns:p14="http://schemas.microsoft.com/office/powerpoint/2010/main" val="3934848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24" y="598393"/>
            <a:ext cx="7886700" cy="927513"/>
          </a:xfrm>
        </p:spPr>
        <p:txBody>
          <a:bodyPr/>
          <a:lstStyle/>
          <a:p>
            <a:pPr algn="ct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 Supporting documents</a:t>
            </a:r>
          </a:p>
        </p:txBody>
      </p:sp>
      <p:sp>
        <p:nvSpPr>
          <p:cNvPr id="5" name="Segnaposto contenuto 4"/>
          <p:cNvSpPr>
            <a:spLocks noGrp="1"/>
          </p:cNvSpPr>
          <p:nvPr>
            <p:ph idx="1"/>
          </p:nvPr>
        </p:nvSpPr>
        <p:spPr/>
        <p:txBody>
          <a:bodyPr/>
          <a:lstStyle/>
          <a:p>
            <a:endParaRPr lang="it-IT"/>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27</a:t>
            </a:fld>
            <a:endParaRPr lang="en-GB" dirty="0"/>
          </a:p>
        </p:txBody>
      </p:sp>
      <p:graphicFrame>
        <p:nvGraphicFramePr>
          <p:cNvPr id="3" name="Diagram 2"/>
          <p:cNvGraphicFramePr/>
          <p:nvPr>
            <p:extLst>
              <p:ext uri="{D42A27DB-BD31-4B8C-83A1-F6EECF244321}">
                <p14:modId xmlns:p14="http://schemas.microsoft.com/office/powerpoint/2010/main" val="759930031"/>
              </p:ext>
            </p:extLst>
          </p:nvPr>
        </p:nvGraphicFramePr>
        <p:xfrm>
          <a:off x="683568" y="1713437"/>
          <a:ext cx="7379919"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8"/>
          <p:cNvSpPr>
            <a:spLocks noChangeArrowheads="1"/>
          </p:cNvSpPr>
          <p:nvPr/>
        </p:nvSpPr>
        <p:spPr bwMode="auto">
          <a:xfrm rot="5400000" flipV="1">
            <a:off x="6805439" y="3139778"/>
            <a:ext cx="3454003" cy="576064"/>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0" scaled="1"/>
            <a:tileRect/>
          </a:gradFill>
          <a:ln w="12700">
            <a:solidFill>
              <a:srgbClr val="0033CC"/>
            </a:solidFill>
            <a:miter lim="800000"/>
            <a:headEnd type="none" w="sm" len="sm"/>
            <a:tailEnd type="none" w="sm" len="sm"/>
          </a:ln>
          <a:effectLst>
            <a:glow rad="101600">
              <a:srgbClr val="4F81BD">
                <a:satMod val="175000"/>
                <a:alpha val="40000"/>
              </a:srgbClr>
            </a:glow>
          </a:effectLst>
        </p:spPr>
        <p:txBody>
          <a:bodyPr wrap="none" anchor="ctr"/>
          <a:lstStyle/>
          <a:p>
            <a:pPr marL="0" marR="0" lvl="0" indent="0" algn="ctr" defTabSz="762000" eaLnBrk="1" fontAlgn="auto" latinLnBrk="0" hangingPunct="1">
              <a:lnSpc>
                <a:spcPct val="100000"/>
              </a:lnSpc>
              <a:spcBef>
                <a:spcPts val="0"/>
              </a:spcBef>
              <a:spcAft>
                <a:spcPts val="0"/>
              </a:spcAft>
              <a:buClrTx/>
              <a:buSzTx/>
              <a:buFontTx/>
              <a:buNone/>
              <a:tabLst/>
              <a:defRPr/>
            </a:pPr>
            <a:r>
              <a:rPr lang="en-GB" sz="1600" b="1" kern="0" dirty="0">
                <a:solidFill>
                  <a:srgbClr val="2D5EC1"/>
                </a:solidFill>
                <a:effectLst>
                  <a:outerShdw blurRad="38100" dist="38100" dir="2700000" algn="tl">
                    <a:srgbClr val="C0C0C0"/>
                  </a:outerShdw>
                </a:effectLst>
                <a:latin typeface="Verdana"/>
                <a:cs typeface="Arial" charset="0"/>
              </a:rPr>
              <a:t>To keep with project accounts</a:t>
            </a:r>
            <a:endParaRPr kumimoji="0" lang="en-GB" sz="1600" b="1" i="0" u="none" strike="noStrike" kern="0" cap="none" spc="0" normalizeH="0" baseline="0" noProof="0" dirty="0">
              <a:ln>
                <a:noFill/>
              </a:ln>
              <a:solidFill>
                <a:srgbClr val="2D5EC1"/>
              </a:solidFill>
              <a:effectLst>
                <a:outerShdw blurRad="38100" dist="38100" dir="2700000" algn="tl">
                  <a:srgbClr val="C0C0C0"/>
                </a:outerShdw>
              </a:effectLst>
              <a:uLnTx/>
              <a:uFillTx/>
              <a:latin typeface="Verdana"/>
              <a:cs typeface="Arial" charset="0"/>
            </a:endParaRPr>
          </a:p>
        </p:txBody>
      </p:sp>
      <p:sp>
        <p:nvSpPr>
          <p:cNvPr id="7" name="TextBox 6"/>
          <p:cNvSpPr txBox="1"/>
          <p:nvPr/>
        </p:nvSpPr>
        <p:spPr>
          <a:xfrm>
            <a:off x="899593" y="5613707"/>
            <a:ext cx="7920880" cy="338554"/>
          </a:xfrm>
          <a:prstGeom prst="rect">
            <a:avLst/>
          </a:prstGeom>
          <a:noFill/>
        </p:spPr>
        <p:txBody>
          <a:bodyPr wrap="square" rtlCol="0">
            <a:spAutoFit/>
          </a:bodyPr>
          <a:lstStyle/>
          <a:p>
            <a:pPr algn="ctr"/>
            <a:endParaRPr lang="en-GB" sz="1600" dirty="0"/>
          </a:p>
        </p:txBody>
      </p:sp>
      <p:sp>
        <p:nvSpPr>
          <p:cNvPr id="8" name="Round Diagonal Corner Rectangle 7"/>
          <p:cNvSpPr/>
          <p:nvPr/>
        </p:nvSpPr>
        <p:spPr bwMode="auto">
          <a:xfrm>
            <a:off x="467544" y="5314932"/>
            <a:ext cx="7920880" cy="113840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GB" sz="1600" b="1" i="1" dirty="0" smtClean="0">
              <a:solidFill>
                <a:srgbClr val="C00000"/>
              </a:solidFill>
            </a:endParaRPr>
          </a:p>
          <a:p>
            <a:pPr algn="ctr"/>
            <a:r>
              <a:rPr lang="en-GB" sz="1600" b="1" i="1" dirty="0" smtClean="0">
                <a:solidFill>
                  <a:srgbClr val="C00000"/>
                </a:solidFill>
              </a:rPr>
              <a:t>To be sent </a:t>
            </a:r>
            <a:r>
              <a:rPr lang="en-GB" sz="1600" b="1" i="1" dirty="0">
                <a:solidFill>
                  <a:srgbClr val="C00000"/>
                </a:solidFill>
              </a:rPr>
              <a:t>with Final Financial </a:t>
            </a:r>
            <a:r>
              <a:rPr lang="en-GB" sz="1600" b="1" i="1" dirty="0" smtClean="0">
                <a:solidFill>
                  <a:srgbClr val="C00000"/>
                </a:solidFill>
              </a:rPr>
              <a:t>statement and for periodical reporting</a:t>
            </a:r>
            <a:r>
              <a:rPr lang="en-GB" sz="1600" i="1" dirty="0" smtClean="0">
                <a:solidFill>
                  <a:srgbClr val="C00000"/>
                </a:solidFill>
              </a:rPr>
              <a:t>:</a:t>
            </a:r>
          </a:p>
          <a:p>
            <a:pPr algn="ctr"/>
            <a:endParaRPr lang="en-GB" sz="1050" i="1" dirty="0" smtClean="0">
              <a:solidFill>
                <a:srgbClr val="C00000"/>
              </a:solidFill>
            </a:endParaRPr>
          </a:p>
          <a:p>
            <a:pPr algn="ctr"/>
            <a:r>
              <a:rPr lang="en-GB" b="1" dirty="0" smtClean="0">
                <a:solidFill>
                  <a:srgbClr val="0F5494"/>
                </a:solidFill>
              </a:rPr>
              <a:t>&gt;EUR 25.000: best value for money, invoices, subcontracts for subcontracting, </a:t>
            </a:r>
            <a:r>
              <a:rPr lang="en-GB" b="1" dirty="0">
                <a:solidFill>
                  <a:srgbClr val="0F5494"/>
                </a:solidFill>
              </a:rPr>
              <a:t>competitive </a:t>
            </a:r>
            <a:r>
              <a:rPr lang="en-GB" b="1" dirty="0" smtClean="0">
                <a:solidFill>
                  <a:srgbClr val="0F5494"/>
                </a:solidFill>
              </a:rPr>
              <a:t>offers</a:t>
            </a:r>
            <a:endParaRPr lang="en-GB" b="1" dirty="0">
              <a:solidFill>
                <a:srgbClr val="0F5494"/>
              </a:solidFill>
            </a:endParaRPr>
          </a:p>
          <a:p>
            <a:pPr marL="3175" algn="ctr"/>
            <a:endParaRPr lang="en-GB" sz="1500" i="1" dirty="0">
              <a:solidFill>
                <a:srgbClr val="0F5494"/>
              </a:solidFill>
              <a:latin typeface="Verdana" pitchFamily="34" charset="0"/>
            </a:endParaRPr>
          </a:p>
        </p:txBody>
      </p:sp>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11" name="Freccia a destra 10"/>
          <p:cNvSpPr/>
          <p:nvPr/>
        </p:nvSpPr>
        <p:spPr>
          <a:xfrm rot="1665520">
            <a:off x="492396" y="5274964"/>
            <a:ext cx="648072" cy="576064"/>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28575"/>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3293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24" y="598393"/>
            <a:ext cx="7886700" cy="927513"/>
          </a:xfrm>
        </p:spPr>
        <p:txBody>
          <a:bodyPr/>
          <a:lstStyle/>
          <a:p>
            <a:pPr algn="ct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 </a:t>
            </a: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Recommendations</a:t>
            </a:r>
            <a:endPar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5" name="Segnaposto contenuto 4"/>
          <p:cNvSpPr>
            <a:spLocks noGrp="1"/>
          </p:cNvSpPr>
          <p:nvPr>
            <p:ph idx="1"/>
          </p:nvPr>
        </p:nvSpPr>
        <p:spPr>
          <a:xfrm>
            <a:off x="664240" y="1525906"/>
            <a:ext cx="7886700" cy="1152128"/>
          </a:xfrm>
        </p:spPr>
        <p:txBody>
          <a:bodyPr/>
          <a:lstStyle/>
          <a:p>
            <a:pPr marL="0" indent="0">
              <a:buNone/>
            </a:pPr>
            <a:r>
              <a:rPr lang="en-GB" sz="2800" dirty="0" smtClean="0">
                <a:solidFill>
                  <a:srgbClr val="2D5EC1"/>
                </a:solidFill>
              </a:rPr>
              <a:t>Always ask for three </a:t>
            </a:r>
            <a:r>
              <a:rPr lang="en-GB" sz="2800" dirty="0">
                <a:solidFill>
                  <a:srgbClr val="2D5EC1"/>
                </a:solidFill>
              </a:rPr>
              <a:t>quotations from different </a:t>
            </a:r>
            <a:r>
              <a:rPr lang="en-GB" sz="2800" dirty="0" smtClean="0">
                <a:solidFill>
                  <a:srgbClr val="2D5EC1"/>
                </a:solidFill>
              </a:rPr>
              <a:t>suppliers either for equipment or for subcontracting </a:t>
            </a:r>
            <a:endParaRPr lang="it-IT" sz="2800" dirty="0"/>
          </a:p>
          <a:p>
            <a:endParaRPr lang="it-IT" dirty="0"/>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28</a:t>
            </a:fld>
            <a:endParaRPr lang="en-GB" dirty="0"/>
          </a:p>
        </p:txBody>
      </p:sp>
      <p:sp>
        <p:nvSpPr>
          <p:cNvPr id="7" name="TextBox 6"/>
          <p:cNvSpPr txBox="1"/>
          <p:nvPr/>
        </p:nvSpPr>
        <p:spPr>
          <a:xfrm>
            <a:off x="899593" y="5613707"/>
            <a:ext cx="7920880" cy="338554"/>
          </a:xfrm>
          <a:prstGeom prst="rect">
            <a:avLst/>
          </a:prstGeom>
          <a:noFill/>
        </p:spPr>
        <p:txBody>
          <a:bodyPr wrap="square" rtlCol="0">
            <a:spAutoFit/>
          </a:bodyPr>
          <a:lstStyle/>
          <a:p>
            <a:pPr algn="ctr"/>
            <a:endParaRPr lang="en-GB" sz="1600"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grpSp>
        <p:nvGrpSpPr>
          <p:cNvPr id="13" name="Gruppo 12"/>
          <p:cNvGrpSpPr/>
          <p:nvPr/>
        </p:nvGrpSpPr>
        <p:grpSpPr>
          <a:xfrm>
            <a:off x="1617569" y="2638881"/>
            <a:ext cx="6484927" cy="3717470"/>
            <a:chOff x="-756592" y="2678034"/>
            <a:chExt cx="6484927" cy="3717470"/>
          </a:xfrm>
        </p:grpSpPr>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6592" y="2678034"/>
              <a:ext cx="6484927" cy="3717470"/>
            </a:xfrm>
            <a:prstGeom prst="rect">
              <a:avLst/>
            </a:prstGeom>
          </p:spPr>
        </p:pic>
        <p:sp>
          <p:nvSpPr>
            <p:cNvPr id="12" name="Ovale 11"/>
            <p:cNvSpPr/>
            <p:nvPr/>
          </p:nvSpPr>
          <p:spPr>
            <a:xfrm>
              <a:off x="2343959" y="3684704"/>
              <a:ext cx="3384376" cy="936104"/>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spTree>
    <p:extLst>
      <p:ext uri="{BB962C8B-B14F-4D97-AF65-F5344CB8AC3E}">
        <p14:creationId xmlns:p14="http://schemas.microsoft.com/office/powerpoint/2010/main" val="3827292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BE" sz="2400" kern="1200" cap="small" dirty="0" smtClean="0">
                <a:solidFill>
                  <a:srgbClr val="9A001D"/>
                </a:solidFill>
                <a:effectLst>
                  <a:outerShdw blurRad="38100" dist="38100" dir="2700000" algn="tl">
                    <a:srgbClr val="C0C0C0"/>
                  </a:outerShdw>
                </a:effectLst>
              </a:rPr>
              <a:t/>
            </a:r>
            <a:br>
              <a:rPr lang="fr-BE" sz="2400" kern="1200" cap="small" dirty="0" smtClean="0">
                <a:solidFill>
                  <a:srgbClr val="9A001D"/>
                </a:solidFill>
                <a:effectLst>
                  <a:outerShdw blurRad="38100" dist="38100" dir="2700000" algn="tl">
                    <a:srgbClr val="C0C0C0"/>
                  </a:outerShdw>
                </a:effectLst>
              </a:rPr>
            </a:br>
            <a:r>
              <a:rPr lang="en-GB" sz="36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a:t>
            </a:r>
            <a:r>
              <a:rPr lang="en-GB"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a:t>
            </a:r>
            <a:endParaRPr lang="en-GB"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29</a:t>
            </a:fld>
            <a:endParaRPr lang="en-GB" altLang="en-US"/>
          </a:p>
        </p:txBody>
      </p:sp>
      <p:sp>
        <p:nvSpPr>
          <p:cNvPr id="5" name="Right Arrow 4"/>
          <p:cNvSpPr/>
          <p:nvPr/>
        </p:nvSpPr>
        <p:spPr bwMode="auto">
          <a:xfrm>
            <a:off x="6228184" y="30689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6380584"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ight Arrow 6"/>
          <p:cNvSpPr/>
          <p:nvPr/>
        </p:nvSpPr>
        <p:spPr bwMode="auto">
          <a:xfrm>
            <a:off x="5724128"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TextBox 7"/>
          <p:cNvSpPr txBox="1"/>
          <p:nvPr/>
        </p:nvSpPr>
        <p:spPr>
          <a:xfrm>
            <a:off x="467544" y="1967054"/>
            <a:ext cx="7886701" cy="2446824"/>
          </a:xfrm>
          <a:prstGeom prst="rect">
            <a:avLst/>
          </a:prstGeom>
          <a:solidFill>
            <a:srgbClr val="4BACC6">
              <a:lumMod val="40000"/>
              <a:lumOff val="60000"/>
            </a:srgbClr>
          </a:solidFill>
        </p:spPr>
        <p:txBody>
          <a:bodyPr wrap="square">
            <a:spAutoFit/>
          </a:bodyPr>
          <a:lstStyle/>
          <a:p>
            <a:pPr marL="0" indent="0">
              <a:buNone/>
            </a:pPr>
            <a:endParaRPr lang="en-GB" sz="1800" b="1" dirty="0" smtClean="0"/>
          </a:p>
          <a:p>
            <a:pPr marL="0" indent="0" algn="ctr">
              <a:buNone/>
            </a:pPr>
            <a:r>
              <a:rPr lang="en-GB" sz="2300" b="1" u="sng" dirty="0" smtClean="0">
                <a:solidFill>
                  <a:srgbClr val="0F5494"/>
                </a:solidFill>
              </a:rPr>
              <a:t>VAT is Ineligible</a:t>
            </a:r>
          </a:p>
          <a:p>
            <a:pPr marL="0" indent="0" algn="ctr">
              <a:buNone/>
            </a:pPr>
            <a:r>
              <a:rPr lang="en-GB" sz="2300" b="1" dirty="0" smtClean="0">
                <a:solidFill>
                  <a:srgbClr val="0F5494"/>
                </a:solidFill>
              </a:rPr>
              <a:t>Unless official document from Iranian Tax Authority proving that the corresponding costs cannot be recovered</a:t>
            </a:r>
          </a:p>
          <a:p>
            <a:pPr marL="0" indent="0" algn="ctr">
              <a:buNone/>
            </a:pPr>
            <a:endParaRPr lang="en-GB" sz="2300" b="1" dirty="0">
              <a:solidFill>
                <a:srgbClr val="0F5494"/>
              </a:solidFill>
            </a:endParaRPr>
          </a:p>
          <a:p>
            <a:pPr marL="0" indent="0" algn="ctr">
              <a:buNone/>
            </a:pPr>
            <a:endParaRPr lang="en-GB" sz="2300" b="1" dirty="0" smtClean="0">
              <a:solidFill>
                <a:srgbClr val="0F5494"/>
              </a:solidFill>
            </a:endParaRPr>
          </a:p>
          <a:p>
            <a:pPr marL="0" indent="0" algn="ctr">
              <a:buNone/>
            </a:pPr>
            <a:endParaRPr lang="en-GB" sz="2000" b="1" dirty="0">
              <a:solidFill>
                <a:srgbClr val="C00000"/>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377997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627784" y="-68933"/>
            <a:ext cx="3600400" cy="1325563"/>
          </a:xfrm>
        </p:spPr>
        <p:txBody>
          <a:bodyPr/>
          <a:lstStyle/>
          <a:p>
            <a:r>
              <a:rPr lang="it-IT"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KEY DOCUMENTS </a:t>
            </a:r>
            <a:endParaRPr lang="it-IT" dirty="0"/>
          </a:p>
        </p:txBody>
      </p:sp>
      <p:sp>
        <p:nvSpPr>
          <p:cNvPr id="5" name="Rectangle 2"/>
          <p:cNvSpPr>
            <a:spLocks noGrp="1" noChangeArrowheads="1"/>
          </p:cNvSpPr>
          <p:nvPr>
            <p:ph idx="1"/>
          </p:nvPr>
        </p:nvSpPr>
        <p:spPr>
          <a:xfrm>
            <a:off x="395536" y="1226171"/>
            <a:ext cx="8496944" cy="5043528"/>
          </a:xfrm>
        </p:spPr>
        <p:txBody>
          <a:bodyPr>
            <a:normAutofit fontScale="77500" lnSpcReduction="20000"/>
          </a:bodyPr>
          <a:lstStyle/>
          <a:p>
            <a:pPr>
              <a:buFont typeface="Arial" charset="0"/>
              <a:buNone/>
              <a:defRPr/>
            </a:pPr>
            <a:r>
              <a:rPr lang="en-GB" sz="2900" b="1" dirty="0" smtClean="0">
                <a:solidFill>
                  <a:srgbClr val="0F5494"/>
                </a:solidFill>
                <a:cs typeface="Arial"/>
                <a:sym typeface="Wingdings" pitchFamily="2" charset="2"/>
              </a:rPr>
              <a:t>UNI-TEL OFFICIAL DOCUMENTS</a:t>
            </a:r>
          </a:p>
          <a:p>
            <a:pPr>
              <a:defRPr/>
            </a:pPr>
            <a:r>
              <a:rPr lang="en-GB" sz="2900" dirty="0" smtClean="0">
                <a:solidFill>
                  <a:srgbClr val="0F5494"/>
                </a:solidFill>
                <a:cs typeface="Arial"/>
                <a:sym typeface="Wingdings" pitchFamily="2" charset="2"/>
              </a:rPr>
              <a:t>Grant Agreement (n</a:t>
            </a:r>
            <a:r>
              <a:rPr lang="en-GB" sz="2900" dirty="0">
                <a:solidFill>
                  <a:srgbClr val="0F5494"/>
                </a:solidFill>
                <a:cs typeface="Arial"/>
                <a:sym typeface="Wingdings" pitchFamily="2" charset="2"/>
              </a:rPr>
              <a:t>. </a:t>
            </a:r>
            <a:r>
              <a:rPr lang="en-GB" sz="2900" dirty="0" smtClean="0">
                <a:solidFill>
                  <a:srgbClr val="0F5494"/>
                </a:solidFill>
                <a:cs typeface="Arial"/>
                <a:sym typeface="Wingdings" pitchFamily="2" charset="2"/>
              </a:rPr>
              <a:t>617496-EPP-1-2020-1-IT-EPPKA2-CBHE-JP + Annexes)</a:t>
            </a:r>
          </a:p>
          <a:p>
            <a:pPr>
              <a:defRPr/>
            </a:pPr>
            <a:r>
              <a:rPr lang="en-GB" sz="2900" dirty="0" smtClean="0">
                <a:solidFill>
                  <a:srgbClr val="0F5494"/>
                </a:solidFill>
                <a:cs typeface="Arial"/>
                <a:sym typeface="Wingdings" pitchFamily="2" charset="2"/>
              </a:rPr>
              <a:t>Partnership (Internal) Agreement between Coordinator and Partners</a:t>
            </a:r>
          </a:p>
          <a:p>
            <a:pPr>
              <a:defRPr/>
            </a:pPr>
            <a:r>
              <a:rPr lang="en-GB" sz="2900" dirty="0" smtClean="0">
                <a:solidFill>
                  <a:srgbClr val="0F5494"/>
                </a:solidFill>
                <a:cs typeface="Arial"/>
                <a:sym typeface="Wingdings" pitchFamily="2" charset="2"/>
              </a:rPr>
              <a:t>ERASMUS Programme Guide – Call for proposals </a:t>
            </a:r>
            <a:r>
              <a:rPr lang="en-GB" sz="2900" dirty="0">
                <a:solidFill>
                  <a:srgbClr val="0F5494"/>
                </a:solidFill>
                <a:cs typeface="Arial"/>
                <a:sym typeface="Wingdings" pitchFamily="2" charset="2"/>
              </a:rPr>
              <a:t>2020 </a:t>
            </a:r>
            <a:r>
              <a:rPr lang="en-GB" sz="2900" dirty="0" smtClean="0">
                <a:solidFill>
                  <a:srgbClr val="0F5494"/>
                </a:solidFill>
                <a:cs typeface="Arial"/>
                <a:sym typeface="Wingdings" pitchFamily="2" charset="2"/>
              </a:rPr>
              <a:t>(EAC/A02/2019</a:t>
            </a:r>
            <a:r>
              <a:rPr lang="it-IT" sz="2900" dirty="0" smtClean="0">
                <a:solidFill>
                  <a:srgbClr val="0F5494"/>
                </a:solidFill>
                <a:cs typeface="Arial"/>
                <a:sym typeface="Wingdings" pitchFamily="2" charset="2"/>
              </a:rPr>
              <a:t>)</a:t>
            </a:r>
            <a:endParaRPr lang="en-US" sz="2900" dirty="0" smtClean="0">
              <a:solidFill>
                <a:srgbClr val="0F5494"/>
              </a:solidFill>
              <a:cs typeface="Arial"/>
              <a:sym typeface="Wingdings" pitchFamily="2" charset="2"/>
            </a:endParaRPr>
          </a:p>
          <a:p>
            <a:pPr>
              <a:buFont typeface="Arial" charset="0"/>
              <a:buNone/>
              <a:defRPr/>
            </a:pPr>
            <a:endParaRPr lang="en-GB" sz="1000" b="1" dirty="0" smtClean="0">
              <a:solidFill>
                <a:srgbClr val="0F5494"/>
              </a:solidFill>
              <a:cs typeface="Arial"/>
              <a:sym typeface="Wingdings" pitchFamily="2" charset="2"/>
            </a:endParaRPr>
          </a:p>
          <a:p>
            <a:pPr>
              <a:buFont typeface="Arial" charset="0"/>
              <a:buNone/>
              <a:defRPr/>
            </a:pPr>
            <a:r>
              <a:rPr lang="en-GB" sz="2900" b="1" dirty="0" smtClean="0">
                <a:solidFill>
                  <a:srgbClr val="0F5494"/>
                </a:solidFill>
                <a:cs typeface="Arial"/>
                <a:sym typeface="Wingdings" pitchFamily="2" charset="2"/>
              </a:rPr>
              <a:t>MONITORING TOOLS</a:t>
            </a:r>
            <a:endParaRPr lang="en-US" sz="2900" b="1" dirty="0" smtClean="0">
              <a:solidFill>
                <a:srgbClr val="0F5494"/>
              </a:solidFill>
              <a:cs typeface="Arial"/>
              <a:sym typeface="Wingdings" pitchFamily="2" charset="2"/>
            </a:endParaRPr>
          </a:p>
          <a:p>
            <a:pPr>
              <a:defRPr/>
            </a:pPr>
            <a:r>
              <a:rPr lang="en-US" sz="2900" dirty="0" smtClean="0">
                <a:solidFill>
                  <a:srgbClr val="0F5494"/>
                </a:solidFill>
                <a:cs typeface="Arial"/>
                <a:sym typeface="Wingdings" pitchFamily="2" charset="2"/>
              </a:rPr>
              <a:t>UNI-TEL Project Handbook + Annexes (Deliverable N. 7.1)</a:t>
            </a:r>
            <a:endParaRPr lang="en-GB" sz="2900" dirty="0" smtClean="0">
              <a:solidFill>
                <a:srgbClr val="0F5494"/>
              </a:solidFill>
              <a:cs typeface="Arial"/>
              <a:sym typeface="Wingdings" pitchFamily="2" charset="2"/>
            </a:endParaRPr>
          </a:p>
          <a:p>
            <a:pPr>
              <a:defRPr/>
            </a:pPr>
            <a:r>
              <a:rPr lang="en-GB" sz="2900" dirty="0" smtClean="0">
                <a:solidFill>
                  <a:srgbClr val="0F5494"/>
                </a:solidFill>
                <a:cs typeface="Arial"/>
                <a:sym typeface="Wingdings" pitchFamily="2" charset="2"/>
              </a:rPr>
              <a:t>Approved project budget</a:t>
            </a:r>
          </a:p>
          <a:p>
            <a:pPr>
              <a:buNone/>
              <a:defRPr/>
            </a:pPr>
            <a:endParaRPr lang="en-GB" sz="1000" b="1" dirty="0" smtClean="0">
              <a:solidFill>
                <a:srgbClr val="0F5494"/>
              </a:solidFill>
              <a:cs typeface="Arial"/>
              <a:sym typeface="Wingdings" pitchFamily="2" charset="2"/>
            </a:endParaRPr>
          </a:p>
          <a:p>
            <a:pPr>
              <a:buNone/>
              <a:defRPr/>
            </a:pPr>
            <a:r>
              <a:rPr lang="en-GB" sz="2900" b="1" dirty="0" smtClean="0">
                <a:solidFill>
                  <a:srgbClr val="0F5494"/>
                </a:solidFill>
                <a:cs typeface="Arial"/>
                <a:sym typeface="Wingdings" pitchFamily="2" charset="2"/>
              </a:rPr>
              <a:t>LINKS</a:t>
            </a:r>
          </a:p>
          <a:p>
            <a:pPr>
              <a:defRPr/>
            </a:pPr>
            <a:r>
              <a:rPr lang="en-GB" sz="2900" b="1" dirty="0" smtClean="0">
                <a:solidFill>
                  <a:srgbClr val="0F5494"/>
                </a:solidFill>
                <a:cs typeface="Arial"/>
                <a:sym typeface="Wingdings" pitchFamily="2" charset="2"/>
              </a:rPr>
              <a:t>Google </a:t>
            </a:r>
            <a:r>
              <a:rPr lang="en-GB" sz="2900" b="1" dirty="0">
                <a:solidFill>
                  <a:srgbClr val="0F5494"/>
                </a:solidFill>
                <a:cs typeface="Arial"/>
                <a:sym typeface="Wingdings" pitchFamily="2" charset="2"/>
              </a:rPr>
              <a:t>DRIVE  </a:t>
            </a:r>
            <a:r>
              <a:rPr lang="en-GB" sz="2300" dirty="0">
                <a:solidFill>
                  <a:srgbClr val="0F5494"/>
                </a:solidFill>
                <a:cs typeface="Arial"/>
                <a:sym typeface="Wingdings" pitchFamily="2" charset="2"/>
                <a:hlinkClick r:id="rId3"/>
              </a:rPr>
              <a:t>https://</a:t>
            </a:r>
            <a:r>
              <a:rPr lang="en-GB" sz="2300" dirty="0" smtClean="0">
                <a:solidFill>
                  <a:srgbClr val="0F5494"/>
                </a:solidFill>
                <a:cs typeface="Arial"/>
                <a:sym typeface="Wingdings" pitchFamily="2" charset="2"/>
                <a:hlinkClick r:id="rId3"/>
              </a:rPr>
              <a:t>drive.google.com/drive/folders/1QG6hebwP5qCZb-2z4UNrpeGWMIEDjKpV?usp=sharing</a:t>
            </a:r>
            <a:endParaRPr lang="en-GB" sz="2300" dirty="0" smtClean="0">
              <a:solidFill>
                <a:srgbClr val="0F5494"/>
              </a:solidFill>
              <a:cs typeface="Arial"/>
              <a:sym typeface="Wingdings" pitchFamily="2" charset="2"/>
            </a:endParaRPr>
          </a:p>
          <a:p>
            <a:pPr>
              <a:defRPr/>
            </a:pPr>
            <a:endParaRPr lang="en-GB" sz="2300" dirty="0" smtClean="0">
              <a:solidFill>
                <a:srgbClr val="0F5494"/>
              </a:solidFill>
              <a:cs typeface="Arial"/>
              <a:sym typeface="Wingdings" pitchFamily="2" charset="2"/>
            </a:endParaRPr>
          </a:p>
          <a:p>
            <a:pPr>
              <a:defRPr/>
            </a:pPr>
            <a:r>
              <a:rPr lang="en-GB" sz="2900" b="1" dirty="0" smtClean="0">
                <a:solidFill>
                  <a:srgbClr val="0F5494"/>
                </a:solidFill>
                <a:cs typeface="Arial"/>
                <a:sym typeface="Wingdings" pitchFamily="2" charset="2"/>
              </a:rPr>
              <a:t>EACEA </a:t>
            </a:r>
            <a:r>
              <a:rPr lang="en-US" sz="2900" b="1" dirty="0" smtClean="0">
                <a:solidFill>
                  <a:srgbClr val="0F5494"/>
                </a:solidFill>
                <a:cs typeface="Arial"/>
              </a:rPr>
              <a:t>benefici</a:t>
            </a:r>
            <a:r>
              <a:rPr lang="en-US" sz="2900" b="1" dirty="0" smtClean="0">
                <a:solidFill>
                  <a:srgbClr val="0F5494"/>
                </a:solidFill>
                <a:cs typeface="Arial"/>
                <a:hlinkClick r:id="rId4"/>
              </a:rPr>
              <a:t>a</a:t>
            </a:r>
            <a:r>
              <a:rPr lang="en-US" sz="2900" b="1" dirty="0" smtClean="0">
                <a:solidFill>
                  <a:srgbClr val="0F5494"/>
                </a:solidFill>
                <a:cs typeface="Arial"/>
              </a:rPr>
              <a:t>ry space</a:t>
            </a:r>
            <a:r>
              <a:rPr lang="en-GB" sz="2900" b="1" dirty="0" smtClean="0">
                <a:solidFill>
                  <a:srgbClr val="0F5494"/>
                </a:solidFill>
                <a:cs typeface="Arial"/>
                <a:sym typeface="Wingdings" pitchFamily="2" charset="2"/>
              </a:rPr>
              <a:t>: </a:t>
            </a:r>
            <a:r>
              <a:rPr lang="en-GB" sz="2300" dirty="0">
                <a:solidFill>
                  <a:srgbClr val="0F5494"/>
                </a:solidFill>
                <a:cs typeface="Arial"/>
                <a:sym typeface="Wingdings" pitchFamily="2" charset="2"/>
                <a:hlinkClick r:id="rId5"/>
              </a:rPr>
              <a:t>https://</a:t>
            </a:r>
            <a:r>
              <a:rPr lang="en-GB" sz="2300" dirty="0" smtClean="0">
                <a:solidFill>
                  <a:srgbClr val="0F5494"/>
                </a:solidFill>
                <a:cs typeface="Arial"/>
                <a:sym typeface="Wingdings" pitchFamily="2" charset="2"/>
                <a:hlinkClick r:id="rId5"/>
              </a:rPr>
              <a:t>eacea.ec.europa.eu/erasmus-plus/beneficiaries-space/capacity-building-in-field-higher-education-2020_en</a:t>
            </a:r>
            <a:endParaRPr lang="en-GB" sz="2300" dirty="0" smtClean="0">
              <a:solidFill>
                <a:srgbClr val="0F5494"/>
              </a:solidFill>
              <a:cs typeface="Arial"/>
              <a:sym typeface="Wingdings" pitchFamily="2" charset="2"/>
            </a:endParaRPr>
          </a:p>
          <a:p>
            <a:pPr marL="0" indent="0">
              <a:buNone/>
              <a:defRPr/>
            </a:pPr>
            <a:r>
              <a:rPr lang="en-GB" sz="2300" dirty="0" smtClean="0">
                <a:solidFill>
                  <a:srgbClr val="0F5494"/>
                </a:solidFill>
                <a:cs typeface="Arial"/>
                <a:sym typeface="Wingdings" pitchFamily="2" charset="2"/>
              </a:rPr>
              <a:t>(where you can find the EU Programme, Reporting Documents, new amendments..) </a:t>
            </a:r>
            <a:endParaRPr lang="en-US" sz="2300" dirty="0">
              <a:solidFill>
                <a:srgbClr val="0F5494"/>
              </a:solidFill>
              <a:cs typeface="Aria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a:t>
            </a:fld>
            <a:endParaRPr lang="en-GB" altLang="en-US"/>
          </a:p>
        </p:txBody>
      </p:sp>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18038"/>
            <a:ext cx="708573" cy="901984"/>
          </a:xfrm>
          <a:prstGeom prst="rect">
            <a:avLst/>
          </a:prstGeom>
        </p:spPr>
      </p:pic>
    </p:spTree>
    <p:extLst>
      <p:ext uri="{BB962C8B-B14F-4D97-AF65-F5344CB8AC3E}">
        <p14:creationId xmlns:p14="http://schemas.microsoft.com/office/powerpoint/2010/main" val="2610161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BE" sz="2400" kern="1200" cap="small" dirty="0" smtClean="0">
                <a:solidFill>
                  <a:srgbClr val="9A001D"/>
                </a:solidFill>
                <a:effectLst>
                  <a:outerShdw blurRad="38100" dist="38100" dir="2700000" algn="tl">
                    <a:srgbClr val="C0C0C0"/>
                  </a:outerShdw>
                </a:effectLst>
              </a:rPr>
              <a:t/>
            </a:r>
            <a:br>
              <a:rPr lang="fr-BE" sz="2400" kern="1200" cap="small" dirty="0" smtClean="0">
                <a:solidFill>
                  <a:srgbClr val="9A001D"/>
                </a:solidFill>
                <a:effectLst>
                  <a:outerShdw blurRad="38100" dist="38100" dir="2700000" algn="tl">
                    <a:srgbClr val="C0C0C0"/>
                  </a:outerShdw>
                </a:effectLst>
              </a:rPr>
            </a:br>
            <a:r>
              <a:rPr lang="en-GB" sz="36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Exchange rate</a:t>
            </a:r>
            <a:endParaRPr lang="en-GB"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30</a:t>
            </a:fld>
            <a:endParaRPr lang="en-GB" altLang="en-US"/>
          </a:p>
        </p:txBody>
      </p:sp>
      <p:sp>
        <p:nvSpPr>
          <p:cNvPr id="5" name="Right Arrow 4"/>
          <p:cNvSpPr/>
          <p:nvPr/>
        </p:nvSpPr>
        <p:spPr bwMode="auto">
          <a:xfrm>
            <a:off x="6228184" y="30689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6380584"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ight Arrow 6"/>
          <p:cNvSpPr/>
          <p:nvPr/>
        </p:nvSpPr>
        <p:spPr bwMode="auto">
          <a:xfrm>
            <a:off x="5724128"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TextBox 7"/>
          <p:cNvSpPr txBox="1"/>
          <p:nvPr/>
        </p:nvSpPr>
        <p:spPr>
          <a:xfrm>
            <a:off x="323528" y="1688780"/>
            <a:ext cx="8791596" cy="5109091"/>
          </a:xfrm>
          <a:prstGeom prst="rect">
            <a:avLst/>
          </a:prstGeom>
          <a:solidFill>
            <a:srgbClr val="4BACC6">
              <a:lumMod val="40000"/>
              <a:lumOff val="60000"/>
            </a:srgbClr>
          </a:solidFill>
        </p:spPr>
        <p:txBody>
          <a:bodyPr wrap="square">
            <a:spAutoFit/>
          </a:bodyPr>
          <a:lstStyle/>
          <a:p>
            <a:pPr marL="0" indent="0">
              <a:buNone/>
            </a:pPr>
            <a:endParaRPr lang="en-GB" sz="1800" b="1" dirty="0" smtClean="0"/>
          </a:p>
          <a:p>
            <a:pPr algn="just"/>
            <a:r>
              <a:rPr lang="en-US" sz="2400" dirty="0">
                <a:solidFill>
                  <a:srgbClr val="0F5494"/>
                </a:solidFill>
              </a:rPr>
              <a:t>Requests for payment and financial statements must be in euros</a:t>
            </a:r>
            <a:r>
              <a:rPr lang="en-US" sz="2400" dirty="0" smtClean="0">
                <a:solidFill>
                  <a:srgbClr val="0F5494"/>
                </a:solidFill>
              </a:rPr>
              <a:t>.</a:t>
            </a:r>
          </a:p>
          <a:p>
            <a:pPr algn="just"/>
            <a:endParaRPr lang="en-US" sz="2400" dirty="0">
              <a:solidFill>
                <a:srgbClr val="0F5494"/>
              </a:solidFill>
            </a:endParaRPr>
          </a:p>
          <a:p>
            <a:pPr marL="342900" indent="-342900">
              <a:buFont typeface="Wingdings" panose="05000000000000000000" pitchFamily="2" charset="2"/>
              <a:buChar char="Ø"/>
            </a:pPr>
            <a:r>
              <a:rPr lang="en-US" sz="2400" dirty="0" smtClean="0">
                <a:solidFill>
                  <a:srgbClr val="0F5494"/>
                </a:solidFill>
              </a:rPr>
              <a:t>Beneficiaries </a:t>
            </a:r>
            <a:r>
              <a:rPr lang="en-US" sz="2400" dirty="0">
                <a:solidFill>
                  <a:srgbClr val="0F5494"/>
                </a:solidFill>
              </a:rPr>
              <a:t>with general accounts in a currency other than the euro </a:t>
            </a:r>
            <a:r>
              <a:rPr lang="en-US" sz="2400" dirty="0" smtClean="0">
                <a:solidFill>
                  <a:srgbClr val="0F5494"/>
                </a:solidFill>
              </a:rPr>
              <a:t>must convert </a:t>
            </a:r>
            <a:r>
              <a:rPr lang="en-US" sz="2400" dirty="0">
                <a:solidFill>
                  <a:srgbClr val="0F5494"/>
                </a:solidFill>
              </a:rPr>
              <a:t>costs incurred in another currency into euros at the </a:t>
            </a:r>
            <a:r>
              <a:rPr lang="en-US" sz="2400" b="1" u="sng" dirty="0">
                <a:solidFill>
                  <a:srgbClr val="0F5494"/>
                </a:solidFill>
              </a:rPr>
              <a:t>average of </a:t>
            </a:r>
            <a:r>
              <a:rPr lang="en-US" sz="2400" b="1" u="sng" dirty="0" smtClean="0">
                <a:solidFill>
                  <a:srgbClr val="0F5494"/>
                </a:solidFill>
              </a:rPr>
              <a:t>the daily </a:t>
            </a:r>
            <a:r>
              <a:rPr lang="en-US" sz="2400" b="1" u="sng" dirty="0">
                <a:solidFill>
                  <a:srgbClr val="0F5494"/>
                </a:solidFill>
              </a:rPr>
              <a:t>exchange rates published in the Official Journal of the </a:t>
            </a:r>
            <a:r>
              <a:rPr lang="en-US" sz="2400" b="1" u="sng" dirty="0" smtClean="0">
                <a:solidFill>
                  <a:srgbClr val="0F5494"/>
                </a:solidFill>
              </a:rPr>
              <a:t>European Union</a:t>
            </a:r>
            <a:r>
              <a:rPr lang="en-US" sz="2400" b="1" u="sng" dirty="0">
                <a:solidFill>
                  <a:srgbClr val="0F5494"/>
                </a:solidFill>
              </a:rPr>
              <a:t>, determined over the corresponding reporting period</a:t>
            </a:r>
            <a:r>
              <a:rPr lang="en-US" sz="2400" dirty="0">
                <a:solidFill>
                  <a:srgbClr val="0F5494"/>
                </a:solidFill>
              </a:rPr>
              <a:t>, available at</a:t>
            </a:r>
            <a:r>
              <a:rPr lang="en-US" sz="2400" dirty="0" smtClean="0">
                <a:solidFill>
                  <a:srgbClr val="0F5494"/>
                </a:solidFill>
              </a:rPr>
              <a:t>: http</a:t>
            </a:r>
            <a:r>
              <a:rPr lang="en-US" sz="2400" dirty="0">
                <a:solidFill>
                  <a:srgbClr val="0F5494"/>
                </a:solidFill>
              </a:rPr>
              <a:t>://www.ecb.europa.eu/stats/exchange/eurofxref/html/index.en.html</a:t>
            </a:r>
          </a:p>
          <a:p>
            <a:pPr marL="342900" indent="-342900" algn="just">
              <a:buFont typeface="Wingdings" panose="05000000000000000000" pitchFamily="2" charset="2"/>
              <a:buChar char="Ø"/>
            </a:pPr>
            <a:r>
              <a:rPr lang="en-US" sz="2400" dirty="0" smtClean="0">
                <a:solidFill>
                  <a:srgbClr val="0F5494"/>
                </a:solidFill>
              </a:rPr>
              <a:t>Beneficiaries </a:t>
            </a:r>
            <a:r>
              <a:rPr lang="en-US" sz="2400" dirty="0">
                <a:solidFill>
                  <a:srgbClr val="0F5494"/>
                </a:solidFill>
              </a:rPr>
              <a:t>with general accounts in euros must convert costs incurred </a:t>
            </a:r>
            <a:r>
              <a:rPr lang="en-US" sz="2400" dirty="0" smtClean="0">
                <a:solidFill>
                  <a:srgbClr val="0F5494"/>
                </a:solidFill>
              </a:rPr>
              <a:t>in another </a:t>
            </a:r>
            <a:r>
              <a:rPr lang="en-US" sz="2400" dirty="0">
                <a:solidFill>
                  <a:srgbClr val="0F5494"/>
                </a:solidFill>
              </a:rPr>
              <a:t>currency into euros </a:t>
            </a:r>
            <a:r>
              <a:rPr lang="en-US" sz="2400" b="1" u="sng" dirty="0">
                <a:solidFill>
                  <a:srgbClr val="0F5494"/>
                </a:solidFill>
              </a:rPr>
              <a:t>in accordance with their usual </a:t>
            </a:r>
            <a:r>
              <a:rPr lang="en-US" sz="2400" b="1" u="sng" dirty="0" smtClean="0">
                <a:solidFill>
                  <a:srgbClr val="0F5494"/>
                </a:solidFill>
              </a:rPr>
              <a:t>accounting practices</a:t>
            </a:r>
            <a:r>
              <a:rPr lang="en-US" sz="2400" b="1" u="sng" dirty="0">
                <a:solidFill>
                  <a:srgbClr val="0F5494"/>
                </a:solidFill>
              </a:rPr>
              <a:t>.</a:t>
            </a:r>
            <a:endParaRPr lang="en-GB" sz="2400" b="1" u="sng" dirty="0" smtClean="0">
              <a:solidFill>
                <a:srgbClr val="0F5494"/>
              </a:solidFill>
            </a:endParaRPr>
          </a:p>
          <a:p>
            <a:pPr marL="0" indent="0" algn="just">
              <a:buNone/>
            </a:pPr>
            <a:endParaRPr lang="en-GB" sz="2000" dirty="0">
              <a:solidFill>
                <a:srgbClr val="C00000"/>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2618106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936" y="539942"/>
            <a:ext cx="7886700" cy="976954"/>
          </a:xfrm>
        </p:spPr>
        <p:txBody>
          <a:bodyPr>
            <a:noAutofit/>
          </a:bodyPr>
          <a:lstStyle/>
          <a:p>
            <a:pPr algn="ctr"/>
            <a:r>
              <a:rPr lang="en-GB" sz="36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Exchange rate</a:t>
            </a:r>
            <a:endParaRPr lang="en-US" altLang="en-US"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39041" y="4206575"/>
            <a:ext cx="7886700" cy="1830524"/>
          </a:xfrm>
        </p:spPr>
        <p:txBody>
          <a:bodyPr>
            <a:normAutofit/>
          </a:bodyPr>
          <a:lstStyle/>
          <a:p>
            <a:pPr marL="0" indent="0" algn="just">
              <a:buNone/>
            </a:pPr>
            <a:endParaRPr lang="en-GB" sz="600" dirty="0"/>
          </a:p>
          <a:p>
            <a:pPr marL="0" indent="0" algn="just">
              <a:buNone/>
            </a:pPr>
            <a:r>
              <a:rPr lang="en-GB" sz="2000" b="1" kern="0" dirty="0">
                <a:solidFill>
                  <a:srgbClr val="0F5494"/>
                </a:solidFill>
              </a:rPr>
              <a:t>All transactions must be declared in EUR in the Final Report </a:t>
            </a:r>
            <a:endParaRPr lang="en-GB" sz="2000" i="0" dirty="0" smtClean="0">
              <a:solidFill>
                <a:srgbClr val="336699"/>
              </a:solidFill>
              <a:ea typeface="Dotum" pitchFamily="34" charset="-127"/>
            </a:endParaRPr>
          </a:p>
          <a:p>
            <a:pPr marL="0" indent="0">
              <a:buNone/>
            </a:pPr>
            <a:r>
              <a:rPr lang="en-GB" sz="2000" b="1" kern="0" dirty="0">
                <a:solidFill>
                  <a:srgbClr val="0F5494"/>
                </a:solidFill>
              </a:rPr>
              <a:t>See the excel sheet of the financial </a:t>
            </a:r>
            <a:r>
              <a:rPr lang="en-GB" sz="2000" b="1" kern="0" dirty="0" smtClean="0">
                <a:solidFill>
                  <a:srgbClr val="0F5494"/>
                </a:solidFill>
              </a:rPr>
              <a:t>statement</a:t>
            </a:r>
            <a:endParaRPr lang="en-GB" sz="2000" b="1" kern="0" dirty="0">
              <a:solidFill>
                <a:srgbClr val="0F5494"/>
              </a:solidFill>
            </a:endParaRPr>
          </a:p>
        </p:txBody>
      </p:sp>
      <p:sp>
        <p:nvSpPr>
          <p:cNvPr id="11" name="Slide Number Placeholder 10"/>
          <p:cNvSpPr>
            <a:spLocks noGrp="1"/>
          </p:cNvSpPr>
          <p:nvPr>
            <p:ph type="sldNum" sz="quarter" idx="12"/>
          </p:nvPr>
        </p:nvSpPr>
        <p:spPr/>
        <p:txBody>
          <a:bodyPr/>
          <a:lstStyle/>
          <a:p>
            <a:fld id="{14F0E55B-1EBF-4C63-9883-404455EB20A7}" type="slidenum">
              <a:rPr lang="en-GB" altLang="en-US" smtClean="0"/>
              <a:pPr/>
              <a:t>31</a:t>
            </a:fld>
            <a:endParaRPr lang="en-GB" altLang="en-US"/>
          </a:p>
        </p:txBody>
      </p:sp>
      <p:sp>
        <p:nvSpPr>
          <p:cNvPr id="2" name="Right Arrow 1"/>
          <p:cNvSpPr/>
          <p:nvPr/>
        </p:nvSpPr>
        <p:spPr bwMode="auto">
          <a:xfrm flipV="1">
            <a:off x="3131840" y="2564904"/>
            <a:ext cx="978408" cy="43204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4" name="Right Arrow 3"/>
          <p:cNvSpPr/>
          <p:nvPr/>
        </p:nvSpPr>
        <p:spPr bwMode="auto">
          <a:xfrm>
            <a:off x="3347864" y="5661248"/>
            <a:ext cx="1656184" cy="936104"/>
          </a:xfrm>
          <a:prstGeom prst="rightArrow">
            <a:avLst>
              <a:gd name="adj1" fmla="val 50000"/>
              <a:gd name="adj2" fmla="val 4321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6012160" y="5229200"/>
            <a:ext cx="936104" cy="864096"/>
          </a:xfrm>
          <a:prstGeom prst="rightArrow">
            <a:avLst>
              <a:gd name="adj1" fmla="val 52939"/>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2987824" y="5445224"/>
            <a:ext cx="1122424" cy="64807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ight Arrow 6"/>
          <p:cNvSpPr/>
          <p:nvPr/>
        </p:nvSpPr>
        <p:spPr bwMode="auto">
          <a:xfrm rot="773019">
            <a:off x="5148064" y="5445224"/>
            <a:ext cx="1728192" cy="79208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lang="en-GB">
              <a:solidFill>
                <a:srgbClr val="FF0000"/>
              </a:solidFill>
            </a:endParaRPr>
          </a:p>
        </p:txBody>
      </p:sp>
      <p:sp>
        <p:nvSpPr>
          <p:cNvPr id="8" name="Right Arrow 7"/>
          <p:cNvSpPr/>
          <p:nvPr/>
        </p:nvSpPr>
        <p:spPr bwMode="auto">
          <a:xfrm>
            <a:off x="2987824" y="2780928"/>
            <a:ext cx="216024" cy="36004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9" name="Right Arrow 8"/>
          <p:cNvSpPr/>
          <p:nvPr/>
        </p:nvSpPr>
        <p:spPr bwMode="auto">
          <a:xfrm>
            <a:off x="3549036" y="3086962"/>
            <a:ext cx="1368152" cy="25202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dirty="0" smtClean="0">
              <a:ln>
                <a:noFill/>
              </a:ln>
              <a:solidFill>
                <a:schemeClr val="tx1"/>
              </a:solidFill>
              <a:effectLst/>
              <a:latin typeface="Verdana" pitchFamily="34" charset="0"/>
            </a:endParaRPr>
          </a:p>
        </p:txBody>
      </p:sp>
      <p:sp>
        <p:nvSpPr>
          <p:cNvPr id="10" name="Right Arrow 9"/>
          <p:cNvSpPr/>
          <p:nvPr/>
        </p:nvSpPr>
        <p:spPr bwMode="auto">
          <a:xfrm>
            <a:off x="3347864" y="57692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19" name="Round Diagonal Corner Rectangle 18"/>
          <p:cNvSpPr/>
          <p:nvPr/>
        </p:nvSpPr>
        <p:spPr bwMode="auto">
          <a:xfrm>
            <a:off x="467544" y="1624909"/>
            <a:ext cx="8568952" cy="2581666"/>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just">
              <a:spcBef>
                <a:spcPct val="20000"/>
              </a:spcBef>
              <a:buClr>
                <a:srgbClr val="FFFFFF"/>
              </a:buClr>
            </a:pPr>
            <a:r>
              <a:rPr lang="en-GB" b="1" kern="0" dirty="0">
                <a:solidFill>
                  <a:srgbClr val="0F5494"/>
                </a:solidFill>
              </a:rPr>
              <a:t>1) </a:t>
            </a:r>
            <a:r>
              <a:rPr lang="en-GB" sz="2000" b="1" kern="0" dirty="0">
                <a:solidFill>
                  <a:srgbClr val="0F5494"/>
                </a:solidFill>
              </a:rPr>
              <a:t>From start of eligibility period until receipt of second pre-financing</a:t>
            </a:r>
            <a:r>
              <a:rPr lang="en-GB" sz="2000" kern="0" dirty="0">
                <a:solidFill>
                  <a:srgbClr val="0F5494"/>
                </a:solidFill>
              </a:rPr>
              <a:t>:</a:t>
            </a:r>
            <a:r>
              <a:rPr lang="en-GB" sz="2000" kern="0" dirty="0">
                <a:solidFill>
                  <a:srgbClr val="336699"/>
                </a:solidFill>
              </a:rPr>
              <a:t> </a:t>
            </a:r>
            <a:r>
              <a:rPr lang="en-GB" sz="2000" kern="0" dirty="0" smtClean="0">
                <a:solidFill>
                  <a:srgbClr val="336699"/>
                </a:solidFill>
              </a:rPr>
              <a:t/>
            </a:r>
            <a:br>
              <a:rPr lang="en-GB" sz="2000" kern="0" dirty="0" smtClean="0">
                <a:solidFill>
                  <a:srgbClr val="336699"/>
                </a:solidFill>
              </a:rPr>
            </a:br>
            <a:r>
              <a:rPr lang="en-GB" sz="2000" b="1" u="sng" kern="0" dirty="0" smtClean="0">
                <a:solidFill>
                  <a:srgbClr val="BBE0E3">
                    <a:lumMod val="50000"/>
                  </a:srgbClr>
                </a:solidFill>
              </a:rPr>
              <a:t>monthly </a:t>
            </a:r>
            <a:r>
              <a:rPr lang="en-GB" sz="2000" b="1" u="sng" kern="0" dirty="0">
                <a:solidFill>
                  <a:srgbClr val="BBE0E3">
                    <a:lumMod val="50000"/>
                  </a:srgbClr>
                </a:solidFill>
              </a:rPr>
              <a:t>rate of  reception of </a:t>
            </a:r>
            <a:r>
              <a:rPr lang="en-GB" sz="2000" b="1" u="sng" kern="0" dirty="0" smtClean="0">
                <a:solidFill>
                  <a:srgbClr val="BBE0E3">
                    <a:lumMod val="50000"/>
                  </a:srgbClr>
                </a:solidFill>
              </a:rPr>
              <a:t>SECOND PRE-FINANCING – 21 MONTH </a:t>
            </a:r>
            <a:endParaRPr lang="en-GB" sz="2000" b="1" u="sng" kern="0" dirty="0">
              <a:solidFill>
                <a:srgbClr val="BBE0E3">
                  <a:lumMod val="50000"/>
                </a:srgbClr>
              </a:solidFill>
            </a:endParaRPr>
          </a:p>
          <a:p>
            <a:pPr marL="808038" lvl="0" algn="just">
              <a:spcBef>
                <a:spcPct val="20000"/>
              </a:spcBef>
              <a:buClr>
                <a:srgbClr val="FFFFFF"/>
              </a:buClr>
            </a:pPr>
            <a:endParaRPr lang="en-GB" sz="2000" kern="0" dirty="0">
              <a:solidFill>
                <a:srgbClr val="A50021"/>
              </a:solidFill>
            </a:endParaRPr>
          </a:p>
          <a:p>
            <a:pPr marL="808038" lvl="0" indent="-808038" algn="just">
              <a:spcBef>
                <a:spcPct val="20000"/>
              </a:spcBef>
              <a:buClr>
                <a:srgbClr val="FFFFFF"/>
              </a:buClr>
            </a:pPr>
            <a:r>
              <a:rPr lang="en-GB" sz="2000" b="1" kern="0" dirty="0">
                <a:solidFill>
                  <a:srgbClr val="0F5494"/>
                </a:solidFill>
              </a:rPr>
              <a:t>2</a:t>
            </a:r>
            <a:r>
              <a:rPr lang="en-GB" sz="2000" kern="0" dirty="0">
                <a:solidFill>
                  <a:srgbClr val="0F5494"/>
                </a:solidFill>
              </a:rPr>
              <a:t>) </a:t>
            </a:r>
            <a:r>
              <a:rPr lang="en-GB" sz="2000" b="1" kern="0" dirty="0">
                <a:solidFill>
                  <a:srgbClr val="0F5494"/>
                </a:solidFill>
              </a:rPr>
              <a:t>From date of receipt of second pre-financing until end of eligibility period</a:t>
            </a:r>
            <a:r>
              <a:rPr lang="en-GB" sz="2000" kern="0" dirty="0">
                <a:solidFill>
                  <a:srgbClr val="0F5494"/>
                </a:solidFill>
              </a:rPr>
              <a:t>: </a:t>
            </a:r>
            <a:endParaRPr lang="en-GB" sz="2000" kern="0" dirty="0" smtClean="0">
              <a:solidFill>
                <a:srgbClr val="0F5494"/>
              </a:solidFill>
            </a:endParaRPr>
          </a:p>
          <a:p>
            <a:pPr marL="808038" lvl="0" indent="-808038" algn="just">
              <a:spcBef>
                <a:spcPct val="20000"/>
              </a:spcBef>
              <a:buClr>
                <a:srgbClr val="FFFFFF"/>
              </a:buClr>
            </a:pPr>
            <a:r>
              <a:rPr lang="en-GB" sz="2000" b="1" u="sng" kern="0" dirty="0" smtClean="0">
                <a:solidFill>
                  <a:srgbClr val="BBE0E3">
                    <a:lumMod val="50000"/>
                  </a:srgbClr>
                </a:solidFill>
              </a:rPr>
              <a:t>monthly </a:t>
            </a:r>
            <a:r>
              <a:rPr lang="en-GB" sz="2000" b="1" u="sng" kern="0" dirty="0">
                <a:solidFill>
                  <a:srgbClr val="BBE0E3">
                    <a:lumMod val="50000"/>
                  </a:srgbClr>
                </a:solidFill>
              </a:rPr>
              <a:t>rate of  reception of SECOND PRE-FINANCING</a:t>
            </a:r>
          </a:p>
        </p:txBody>
      </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2361579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936" y="539942"/>
            <a:ext cx="7886700" cy="976954"/>
          </a:xfrm>
        </p:spPr>
        <p:txBody>
          <a:bodyPr>
            <a:noAutofit/>
          </a:bodyPr>
          <a:lstStyle/>
          <a:p>
            <a:pPr algn="ctr"/>
            <a:r>
              <a:rPr lang="en-GB" sz="36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Exchange rate</a:t>
            </a:r>
            <a:endParaRPr lang="en-US" altLang="en-US"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11" name="Slide Number Placeholder 10"/>
          <p:cNvSpPr>
            <a:spLocks noGrp="1"/>
          </p:cNvSpPr>
          <p:nvPr>
            <p:ph type="sldNum" sz="quarter" idx="12"/>
          </p:nvPr>
        </p:nvSpPr>
        <p:spPr/>
        <p:txBody>
          <a:bodyPr/>
          <a:lstStyle/>
          <a:p>
            <a:fld id="{14F0E55B-1EBF-4C63-9883-404455EB20A7}" type="slidenum">
              <a:rPr lang="en-GB" altLang="en-US" smtClean="0"/>
              <a:pPr/>
              <a:t>32</a:t>
            </a:fld>
            <a:endParaRPr lang="en-GB" altLang="en-US"/>
          </a:p>
        </p:txBody>
      </p:sp>
      <p:sp>
        <p:nvSpPr>
          <p:cNvPr id="2" name="Right Arrow 1"/>
          <p:cNvSpPr/>
          <p:nvPr/>
        </p:nvSpPr>
        <p:spPr bwMode="auto">
          <a:xfrm flipV="1">
            <a:off x="3131840" y="2564904"/>
            <a:ext cx="978408" cy="43204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4" name="Right Arrow 3"/>
          <p:cNvSpPr/>
          <p:nvPr/>
        </p:nvSpPr>
        <p:spPr bwMode="auto">
          <a:xfrm>
            <a:off x="3347864" y="5661248"/>
            <a:ext cx="1656184" cy="936104"/>
          </a:xfrm>
          <a:prstGeom prst="rightArrow">
            <a:avLst>
              <a:gd name="adj1" fmla="val 50000"/>
              <a:gd name="adj2" fmla="val 4321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6012160" y="5229200"/>
            <a:ext cx="936104" cy="864096"/>
          </a:xfrm>
          <a:prstGeom prst="rightArrow">
            <a:avLst>
              <a:gd name="adj1" fmla="val 52939"/>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2987824" y="5445224"/>
            <a:ext cx="1122424" cy="64807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ight Arrow 6"/>
          <p:cNvSpPr/>
          <p:nvPr/>
        </p:nvSpPr>
        <p:spPr bwMode="auto">
          <a:xfrm rot="773019">
            <a:off x="5148064" y="5445224"/>
            <a:ext cx="1728192" cy="79208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lang="en-GB">
              <a:solidFill>
                <a:srgbClr val="FF0000"/>
              </a:solidFill>
            </a:endParaRPr>
          </a:p>
        </p:txBody>
      </p:sp>
      <p:sp>
        <p:nvSpPr>
          <p:cNvPr id="8" name="Right Arrow 7"/>
          <p:cNvSpPr/>
          <p:nvPr/>
        </p:nvSpPr>
        <p:spPr bwMode="auto">
          <a:xfrm>
            <a:off x="2987824" y="2780928"/>
            <a:ext cx="216024" cy="36004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9" name="Right Arrow 8"/>
          <p:cNvSpPr/>
          <p:nvPr/>
        </p:nvSpPr>
        <p:spPr bwMode="auto">
          <a:xfrm>
            <a:off x="3549036" y="3086962"/>
            <a:ext cx="1368152" cy="25202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dirty="0" smtClean="0">
              <a:ln>
                <a:noFill/>
              </a:ln>
              <a:solidFill>
                <a:schemeClr val="tx1"/>
              </a:solidFill>
              <a:effectLst/>
              <a:latin typeface="Verdana" pitchFamily="34" charset="0"/>
            </a:endParaRPr>
          </a:p>
        </p:txBody>
      </p:sp>
      <p:sp>
        <p:nvSpPr>
          <p:cNvPr id="10" name="Right Arrow 9"/>
          <p:cNvSpPr/>
          <p:nvPr/>
        </p:nvSpPr>
        <p:spPr bwMode="auto">
          <a:xfrm>
            <a:off x="3347864" y="57692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3" name="Segnaposto contenuto 2"/>
          <p:cNvSpPr>
            <a:spLocks noGrp="1"/>
          </p:cNvSpPr>
          <p:nvPr>
            <p:ph idx="1"/>
          </p:nvPr>
        </p:nvSpPr>
        <p:spPr/>
        <p:txBody>
          <a:bodyPr/>
          <a:lstStyle/>
          <a:p>
            <a:endParaRPr lang="it-IT" dirty="0"/>
          </a:p>
        </p:txBody>
      </p:sp>
      <p:pic>
        <p:nvPicPr>
          <p:cNvPr id="12" name="Immagine 11"/>
          <p:cNvPicPr>
            <a:picLocks noChangeAspect="1"/>
          </p:cNvPicPr>
          <p:nvPr/>
        </p:nvPicPr>
        <p:blipFill rotWithShape="1">
          <a:blip r:embed="rId4"/>
          <a:srcRect l="1175" t="24619" r="16138" b="8149"/>
          <a:stretch/>
        </p:blipFill>
        <p:spPr>
          <a:xfrm>
            <a:off x="250106" y="1940205"/>
            <a:ext cx="8643788" cy="4452781"/>
          </a:xfrm>
          <a:prstGeom prst="rect">
            <a:avLst/>
          </a:prstGeom>
        </p:spPr>
      </p:pic>
    </p:spTree>
    <p:extLst>
      <p:ext uri="{BB962C8B-B14F-4D97-AF65-F5344CB8AC3E}">
        <p14:creationId xmlns:p14="http://schemas.microsoft.com/office/powerpoint/2010/main" val="2923997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19672" y="416896"/>
            <a:ext cx="5688632" cy="846534"/>
          </a:xfrm>
        </p:spPr>
        <p:txBody>
          <a:bodyPr>
            <a:normAutofit fontScale="90000"/>
          </a:bodyPr>
          <a:lstStyle/>
          <a:p>
            <a:pPr marL="177800">
              <a:buClr>
                <a:schemeClr val="tx2"/>
              </a:buClr>
            </a:pPr>
            <a:r>
              <a:rPr lang="en-GB" altLang="en-US" sz="2000" dirty="0" smtClean="0"/>
              <a:t/>
            </a:r>
            <a:br>
              <a:rPr lang="en-GB" altLang="en-US" sz="2000" dirty="0" smtClean="0"/>
            </a:br>
            <a:r>
              <a:rPr lang="en-GB" sz="40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Eligible </a:t>
            </a:r>
            <a:r>
              <a:rPr lang="en-GB" sz="40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Costs</a:t>
            </a:r>
            <a:endParaRPr lang="en-US" altLang="en-US" sz="4000" dirty="0"/>
          </a:p>
        </p:txBody>
      </p:sp>
      <p:sp>
        <p:nvSpPr>
          <p:cNvPr id="5" name="Segnaposto contenuto 4"/>
          <p:cNvSpPr>
            <a:spLocks noGrp="1"/>
          </p:cNvSpPr>
          <p:nvPr>
            <p:ph idx="1"/>
          </p:nvPr>
        </p:nvSpPr>
        <p:spPr>
          <a:xfrm>
            <a:off x="584101" y="2283527"/>
            <a:ext cx="7975798" cy="4351338"/>
          </a:xfrm>
        </p:spPr>
        <p:txBody>
          <a:bodyPr/>
          <a:lstStyle/>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Incurred </a:t>
            </a:r>
            <a:r>
              <a:rPr lang="en-GB" sz="2000" b="1" kern="0" dirty="0">
                <a:solidFill>
                  <a:srgbClr val="0F5494"/>
                </a:solidFill>
                <a:latin typeface="Calibri" panose="020F0502020204030204" pitchFamily="34" charset="0"/>
                <a:cs typeface="Calibri" panose="020F0502020204030204" pitchFamily="34" charset="0"/>
              </a:rPr>
              <a:t>by the beneficiaries </a:t>
            </a:r>
            <a:r>
              <a:rPr lang="en-GB" sz="2000" kern="0" dirty="0">
                <a:solidFill>
                  <a:srgbClr val="0F5494"/>
                </a:solidFill>
                <a:latin typeface="Calibri" panose="020F0502020204030204" pitchFamily="34" charset="0"/>
                <a:cs typeface="Calibri" panose="020F0502020204030204" pitchFamily="34" charset="0"/>
              </a:rPr>
              <a:t>during the </a:t>
            </a:r>
            <a:r>
              <a:rPr lang="en-GB" sz="2000" b="1" kern="0" dirty="0">
                <a:solidFill>
                  <a:srgbClr val="0F5494"/>
                </a:solidFill>
                <a:latin typeface="Calibri" panose="020F0502020204030204" pitchFamily="34" charset="0"/>
                <a:cs typeface="Calibri" panose="020F0502020204030204" pitchFamily="34" charset="0"/>
              </a:rPr>
              <a:t>eligibility period </a:t>
            </a:r>
            <a:endParaRPr lang="en-GB" sz="2000" b="1" kern="0" dirty="0" smtClean="0">
              <a:solidFill>
                <a:srgbClr val="0F5494"/>
              </a:solidFill>
              <a:latin typeface="Calibri" panose="020F0502020204030204" pitchFamily="34" charset="0"/>
              <a:cs typeface="Calibri" panose="020F0502020204030204" pitchFamily="34" charset="0"/>
            </a:endParaRPr>
          </a:p>
          <a:p>
            <a:pPr marL="804863" lvl="1" indent="0">
              <a:lnSpc>
                <a:spcPct val="150000"/>
              </a:lnSpc>
              <a:buNone/>
            </a:pPr>
            <a:r>
              <a:rPr lang="en-GB" sz="2000" b="1" kern="0" dirty="0" smtClean="0">
                <a:solidFill>
                  <a:srgbClr val="0F5494"/>
                </a:solidFill>
                <a:latin typeface="Calibri" panose="020F0502020204030204" pitchFamily="34" charset="0"/>
                <a:cs typeface="Calibri" panose="020F0502020204030204" pitchFamily="34" charset="0"/>
              </a:rPr>
              <a:t>(</a:t>
            </a:r>
            <a:r>
              <a:rPr lang="en-GB" sz="2000" b="1" kern="0" dirty="0">
                <a:solidFill>
                  <a:srgbClr val="0F5494"/>
                </a:solidFill>
                <a:latin typeface="Calibri" panose="020F0502020204030204" pitchFamily="34" charset="0"/>
                <a:cs typeface="Calibri" panose="020F0502020204030204" pitchFamily="34" charset="0"/>
              </a:rPr>
              <a:t>UNI-TEL: 15/01/2021 – 14/01/2024)</a:t>
            </a:r>
          </a:p>
          <a:p>
            <a:pPr marL="800100" lvl="1" indent="-342900">
              <a:lnSpc>
                <a:spcPct val="150000"/>
              </a:lnSpc>
              <a:buFont typeface="Wingdings" panose="05000000000000000000" pitchFamily="2" charset="2"/>
              <a:buChar char="Ø"/>
            </a:pPr>
            <a:r>
              <a:rPr lang="en-GB" sz="2000" b="1" kern="0" dirty="0">
                <a:solidFill>
                  <a:srgbClr val="0F5494"/>
                </a:solidFill>
                <a:latin typeface="Calibri" panose="020F0502020204030204" pitchFamily="34" charset="0"/>
                <a:cs typeface="Calibri" panose="020F0502020204030204" pitchFamily="34" charset="0"/>
              </a:rPr>
              <a:t>Foreseen in the application</a:t>
            </a:r>
            <a:r>
              <a:rPr lang="en-GB" sz="2000" kern="0" dirty="0">
                <a:solidFill>
                  <a:srgbClr val="0F5494"/>
                </a:solidFill>
                <a:latin typeface="Calibri" panose="020F0502020204030204" pitchFamily="34" charset="0"/>
                <a:cs typeface="Calibri" panose="020F0502020204030204" pitchFamily="34" charset="0"/>
              </a:rPr>
              <a:t>/budget</a:t>
            </a:r>
          </a:p>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In connection with action/</a:t>
            </a:r>
            <a:r>
              <a:rPr lang="en-GB" sz="2000" b="1" kern="0" dirty="0">
                <a:solidFill>
                  <a:srgbClr val="0F5494"/>
                </a:solidFill>
                <a:latin typeface="Calibri" panose="020F0502020204030204" pitchFamily="34" charset="0"/>
                <a:cs typeface="Calibri" panose="020F0502020204030204" pitchFamily="34" charset="0"/>
              </a:rPr>
              <a:t>necessary</a:t>
            </a:r>
            <a:r>
              <a:rPr lang="en-GB" sz="2000" kern="0" dirty="0">
                <a:solidFill>
                  <a:srgbClr val="0F5494"/>
                </a:solidFill>
                <a:latin typeface="Calibri" panose="020F0502020204030204" pitchFamily="34" charset="0"/>
                <a:cs typeface="Calibri" panose="020F0502020204030204" pitchFamily="34" charset="0"/>
              </a:rPr>
              <a:t> for project implementation</a:t>
            </a:r>
          </a:p>
          <a:p>
            <a:pPr marL="800100" lvl="1" indent="-342900">
              <a:lnSpc>
                <a:spcPct val="150000"/>
              </a:lnSpc>
              <a:buFont typeface="Wingdings" panose="05000000000000000000" pitchFamily="2" charset="2"/>
              <a:buChar char="Ø"/>
            </a:pPr>
            <a:r>
              <a:rPr lang="en-GB" sz="2000" b="1" kern="0" dirty="0">
                <a:solidFill>
                  <a:srgbClr val="0F5494"/>
                </a:solidFill>
                <a:latin typeface="Calibri" panose="020F0502020204030204" pitchFamily="34" charset="0"/>
                <a:cs typeface="Calibri" panose="020F0502020204030204" pitchFamily="34" charset="0"/>
              </a:rPr>
              <a:t>Identifiable, verifiable, recorded in the accounting records</a:t>
            </a:r>
          </a:p>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Comply with requirements </a:t>
            </a:r>
            <a:r>
              <a:rPr lang="en-GB" sz="2000" b="1" kern="0" dirty="0">
                <a:solidFill>
                  <a:srgbClr val="0F5494"/>
                </a:solidFill>
                <a:latin typeface="Calibri" panose="020F0502020204030204" pitchFamily="34" charset="0"/>
                <a:cs typeface="Calibri" panose="020F0502020204030204" pitchFamily="34" charset="0"/>
              </a:rPr>
              <a:t>of tax/national legislation</a:t>
            </a:r>
          </a:p>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Reasonable, </a:t>
            </a:r>
            <a:r>
              <a:rPr lang="en-GB" sz="2000" b="1" kern="0" dirty="0">
                <a:solidFill>
                  <a:srgbClr val="0F5494"/>
                </a:solidFill>
                <a:latin typeface="Calibri" panose="020F0502020204030204" pitchFamily="34" charset="0"/>
                <a:cs typeface="Calibri" panose="020F0502020204030204" pitchFamily="34" charset="0"/>
              </a:rPr>
              <a:t>complying with sound financial management </a:t>
            </a:r>
          </a:p>
          <a:p>
            <a:pPr marL="457200" lvl="1" indent="0">
              <a:lnSpc>
                <a:spcPct val="150000"/>
              </a:lnSpc>
              <a:buNone/>
            </a:pPr>
            <a:r>
              <a:rPr lang="en-GB" sz="2000" kern="0" dirty="0" smtClean="0">
                <a:solidFill>
                  <a:srgbClr val="0F5494"/>
                </a:solidFill>
                <a:latin typeface="Calibri" panose="020F0502020204030204" pitchFamily="34" charset="0"/>
                <a:cs typeface="Calibri" panose="020F0502020204030204" pitchFamily="34" charset="0"/>
              </a:rPr>
              <a:t>	(</a:t>
            </a:r>
            <a:r>
              <a:rPr lang="en-GB" sz="2000" i="1" kern="0" dirty="0">
                <a:solidFill>
                  <a:srgbClr val="0F5494"/>
                </a:solidFill>
                <a:latin typeface="Calibri" panose="020F0502020204030204" pitchFamily="34" charset="0"/>
                <a:cs typeface="Calibri" panose="020F0502020204030204" pitchFamily="34" charset="0"/>
              </a:rPr>
              <a:t>Economy</a:t>
            </a:r>
            <a:r>
              <a:rPr lang="en-GB" sz="2000" kern="0" dirty="0">
                <a:solidFill>
                  <a:srgbClr val="0F5494"/>
                </a:solidFill>
                <a:latin typeface="Calibri" panose="020F0502020204030204" pitchFamily="34" charset="0"/>
                <a:cs typeface="Calibri" panose="020F0502020204030204" pitchFamily="34" charset="0"/>
              </a:rPr>
              <a:t> </a:t>
            </a:r>
            <a:r>
              <a:rPr lang="en-GB" sz="2000" i="1" kern="0" dirty="0">
                <a:solidFill>
                  <a:srgbClr val="0F5494"/>
                </a:solidFill>
                <a:latin typeface="Calibri" panose="020F0502020204030204" pitchFamily="34" charset="0"/>
                <a:cs typeface="Calibri" panose="020F0502020204030204" pitchFamily="34" charset="0"/>
              </a:rPr>
              <a:t>and</a:t>
            </a:r>
            <a:r>
              <a:rPr lang="en-GB" sz="2000" kern="0" dirty="0">
                <a:solidFill>
                  <a:srgbClr val="0F5494"/>
                </a:solidFill>
                <a:latin typeface="Calibri" panose="020F0502020204030204" pitchFamily="34" charset="0"/>
                <a:cs typeface="Calibri" panose="020F0502020204030204" pitchFamily="34" charset="0"/>
              </a:rPr>
              <a:t> </a:t>
            </a:r>
            <a:r>
              <a:rPr lang="en-GB" sz="2000" i="1" kern="0" dirty="0">
                <a:solidFill>
                  <a:srgbClr val="0F5494"/>
                </a:solidFill>
                <a:latin typeface="Calibri" panose="020F0502020204030204" pitchFamily="34" charset="0"/>
                <a:cs typeface="Calibri" panose="020F0502020204030204" pitchFamily="34" charset="0"/>
              </a:rPr>
              <a:t>Efficiency</a:t>
            </a:r>
            <a:r>
              <a:rPr lang="en-GB" sz="2000" kern="0" dirty="0" smtClean="0">
                <a:solidFill>
                  <a:srgbClr val="0F5494"/>
                </a:solidFill>
                <a:latin typeface="Calibri" panose="020F0502020204030204" pitchFamily="34" charset="0"/>
                <a:cs typeface="Calibri" panose="020F0502020204030204" pitchFamily="34" charset="0"/>
              </a:rPr>
              <a:t>)</a:t>
            </a:r>
            <a:endParaRPr lang="it-IT"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33</a:t>
            </a:fld>
            <a:endParaRPr lang="en-GB" altLang="en-US"/>
          </a:p>
        </p:txBody>
      </p:sp>
      <p:sp>
        <p:nvSpPr>
          <p:cNvPr id="8" name="Round Diagonal Corner Rectangle 7"/>
          <p:cNvSpPr/>
          <p:nvPr/>
        </p:nvSpPr>
        <p:spPr bwMode="auto">
          <a:xfrm>
            <a:off x="287524" y="1535231"/>
            <a:ext cx="8568952" cy="720080"/>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GB" sz="2000" b="1" kern="0" dirty="0" smtClean="0">
                <a:solidFill>
                  <a:srgbClr val="0F5494"/>
                </a:solidFill>
              </a:rPr>
              <a:t>Grant </a:t>
            </a:r>
            <a:r>
              <a:rPr lang="en-GB" sz="2000" b="1" kern="0" dirty="0">
                <a:solidFill>
                  <a:srgbClr val="0F5494"/>
                </a:solidFill>
              </a:rPr>
              <a:t>Agreement ARTICLE II.19 — ELIGIBLE COSTS</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99" y="293244"/>
            <a:ext cx="762150" cy="970186"/>
          </a:xfrm>
          <a:prstGeom prst="rect">
            <a:avLst/>
          </a:prstGeom>
        </p:spPr>
      </p:pic>
    </p:spTree>
    <p:extLst>
      <p:ext uri="{BB962C8B-B14F-4D97-AF65-F5344CB8AC3E}">
        <p14:creationId xmlns:p14="http://schemas.microsoft.com/office/powerpoint/2010/main" val="1096010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1760" y="458281"/>
            <a:ext cx="6103590" cy="940270"/>
          </a:xfrm>
        </p:spPr>
        <p:txBody>
          <a:bodyPr/>
          <a:lstStyle/>
          <a:p>
            <a:r>
              <a:rPr lang="en-GB" sz="36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Ineligible </a:t>
            </a:r>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Costs </a:t>
            </a:r>
            <a:endParaRPr lang="it-IT" dirty="0"/>
          </a:p>
        </p:txBody>
      </p:sp>
      <p:sp>
        <p:nvSpPr>
          <p:cNvPr id="83971" name="Rectangle 3"/>
          <p:cNvSpPr>
            <a:spLocks noGrp="1" noChangeArrowheads="1"/>
          </p:cNvSpPr>
          <p:nvPr>
            <p:ph idx="1"/>
          </p:nvPr>
        </p:nvSpPr>
        <p:spPr>
          <a:xfrm>
            <a:off x="597794" y="1589952"/>
            <a:ext cx="7886700" cy="4351338"/>
          </a:xfrm>
        </p:spPr>
        <p:txBody>
          <a:bodyPr>
            <a:noAutofit/>
          </a:bodyPr>
          <a:lstStyle/>
          <a:p>
            <a:pPr marL="0" indent="0">
              <a:buNone/>
            </a:pPr>
            <a:r>
              <a:rPr lang="en-GB" sz="2000" b="1" kern="0" dirty="0" smtClean="0">
                <a:solidFill>
                  <a:srgbClr val="0F5494"/>
                </a:solidFill>
                <a:latin typeface="Calibri" panose="020F0502020204030204" pitchFamily="34" charset="0"/>
                <a:ea typeface="+mj-ea"/>
                <a:cs typeface="Calibri" panose="020F0502020204030204" pitchFamily="34" charset="0"/>
              </a:rPr>
              <a:t>Costs NOT fulfilling requirements of Art. II.19.1 </a:t>
            </a:r>
          </a:p>
          <a:p>
            <a:pPr marL="0" indent="0">
              <a:buNone/>
            </a:pPr>
            <a:r>
              <a:rPr lang="en-GB" sz="2000" b="1" kern="0" dirty="0" smtClean="0">
                <a:solidFill>
                  <a:srgbClr val="0F5494"/>
                </a:solidFill>
                <a:latin typeface="Calibri" panose="020F0502020204030204" pitchFamily="34" charset="0"/>
                <a:ea typeface="+mj-ea"/>
                <a:cs typeface="Calibri" panose="020F0502020204030204" pitchFamily="34" charset="0"/>
              </a:rPr>
              <a:t>Grant Agreement  II.19.4 Ineligible costs</a:t>
            </a:r>
          </a:p>
          <a:p>
            <a:pPr marL="0" indent="0">
              <a:buNone/>
            </a:pPr>
            <a:r>
              <a:rPr lang="en-GB" sz="2000" kern="0" dirty="0" smtClean="0">
                <a:solidFill>
                  <a:srgbClr val="0F5494"/>
                </a:solidFill>
                <a:latin typeface="Calibri" panose="020F0502020204030204" pitchFamily="34" charset="0"/>
                <a:ea typeface="+mj-ea"/>
                <a:cs typeface="Calibri" panose="020F0502020204030204" pitchFamily="34" charset="0"/>
              </a:rPr>
              <a:t>examples:</a:t>
            </a:r>
          </a:p>
          <a:p>
            <a:pPr marL="628650" lvl="0" indent="-285750">
              <a:buClr>
                <a:srgbClr val="2D5EC1"/>
              </a:buClr>
              <a:buFont typeface="Wingdings" panose="05000000000000000000" pitchFamily="2" charset="2"/>
              <a:buChar char="ü"/>
            </a:pPr>
            <a:r>
              <a:rPr lang="en-US" sz="2000" kern="0" dirty="0" smtClean="0">
                <a:solidFill>
                  <a:srgbClr val="0F5494"/>
                </a:solidFill>
                <a:latin typeface="Calibri" panose="020F0502020204030204" pitchFamily="34" charset="0"/>
                <a:ea typeface="+mj-ea"/>
                <a:cs typeface="Calibri" panose="020F0502020204030204" pitchFamily="34" charset="0"/>
              </a:rPr>
              <a:t>equipment </a:t>
            </a:r>
            <a:r>
              <a:rPr lang="en-US" sz="2000" kern="0" dirty="0">
                <a:solidFill>
                  <a:srgbClr val="0F5494"/>
                </a:solidFill>
                <a:latin typeface="Calibri" panose="020F0502020204030204" pitchFamily="34" charset="0"/>
                <a:ea typeface="+mj-ea"/>
                <a:cs typeface="Calibri" panose="020F0502020204030204" pitchFamily="34" charset="0"/>
              </a:rPr>
              <a:t>such as: furniture, motor vehicles, alarm systems</a:t>
            </a:r>
          </a:p>
          <a:p>
            <a:pPr marL="628650" lvl="0" indent="-285750">
              <a:buClr>
                <a:srgbClr val="2D5EC1"/>
              </a:buClr>
              <a:buFont typeface="Wingdings" panose="05000000000000000000" pitchFamily="2" charset="2"/>
              <a:buChar char="ü"/>
            </a:pPr>
            <a:r>
              <a:rPr lang="en-US" sz="2000" kern="0" dirty="0" smtClean="0">
                <a:solidFill>
                  <a:srgbClr val="0F5494"/>
                </a:solidFill>
                <a:latin typeface="Calibri" panose="020F0502020204030204" pitchFamily="34" charset="0"/>
                <a:ea typeface="+mj-ea"/>
                <a:cs typeface="Calibri" panose="020F0502020204030204" pitchFamily="34" charset="0"/>
              </a:rPr>
              <a:t>costs </a:t>
            </a:r>
            <a:r>
              <a:rPr lang="en-US" sz="2000" kern="0" dirty="0">
                <a:solidFill>
                  <a:srgbClr val="0F5494"/>
                </a:solidFill>
                <a:latin typeface="Calibri" panose="020F0502020204030204" pitchFamily="34" charset="0"/>
                <a:ea typeface="+mj-ea"/>
                <a:cs typeface="Calibri" panose="020F0502020204030204" pitchFamily="34" charset="0"/>
              </a:rPr>
              <a:t>linked to the purchase of real estate</a:t>
            </a:r>
          </a:p>
          <a:p>
            <a:pPr marL="628650" lvl="0" indent="-285750">
              <a:buClr>
                <a:srgbClr val="2D5EC1"/>
              </a:buClr>
              <a:buFont typeface="Wingdings" panose="05000000000000000000" pitchFamily="2" charset="2"/>
              <a:buChar char="ü"/>
            </a:pPr>
            <a:r>
              <a:rPr lang="en-US" sz="2000" kern="0" dirty="0" smtClean="0">
                <a:solidFill>
                  <a:srgbClr val="0F5494"/>
                </a:solidFill>
                <a:latin typeface="Calibri" panose="020F0502020204030204" pitchFamily="34" charset="0"/>
                <a:ea typeface="+mj-ea"/>
                <a:cs typeface="Calibri" panose="020F0502020204030204" pitchFamily="34" charset="0"/>
              </a:rPr>
              <a:t>activities </a:t>
            </a:r>
            <a:r>
              <a:rPr lang="en-US" sz="2000" kern="0" dirty="0">
                <a:solidFill>
                  <a:srgbClr val="0F5494"/>
                </a:solidFill>
                <a:latin typeface="Calibri" panose="020F0502020204030204" pitchFamily="34" charset="0"/>
                <a:ea typeface="+mj-ea"/>
                <a:cs typeface="Calibri" panose="020F0502020204030204" pitchFamily="34" charset="0"/>
              </a:rPr>
              <a:t>not in project beneficiaries' countries unless prior </a:t>
            </a:r>
            <a:r>
              <a:rPr lang="en-US" sz="2000" kern="0" dirty="0" smtClean="0">
                <a:solidFill>
                  <a:srgbClr val="0F5494"/>
                </a:solidFill>
                <a:latin typeface="Calibri" panose="020F0502020204030204" pitchFamily="34" charset="0"/>
                <a:ea typeface="+mj-ea"/>
                <a:cs typeface="Calibri" panose="020F0502020204030204" pitchFamily="34" charset="0"/>
              </a:rPr>
              <a:t>authorization</a:t>
            </a:r>
            <a:endParaRPr lang="en-US" sz="2000" kern="0" dirty="0">
              <a:solidFill>
                <a:srgbClr val="0F5494"/>
              </a:solidFill>
              <a:latin typeface="Calibri" panose="020F0502020204030204" pitchFamily="34" charset="0"/>
              <a:ea typeface="+mj-ea"/>
              <a:cs typeface="Calibri" panose="020F0502020204030204" pitchFamily="34" charset="0"/>
            </a:endParaRPr>
          </a:p>
          <a:p>
            <a:pPr marL="628650" lvl="0" indent="-285750">
              <a:buClr>
                <a:srgbClr val="2D5EC1"/>
              </a:buClr>
              <a:buFont typeface="Wingdings" panose="05000000000000000000" pitchFamily="2" charset="2"/>
              <a:buChar char="ü"/>
            </a:pPr>
            <a:r>
              <a:rPr lang="en-US" sz="2000" kern="0" dirty="0" smtClean="0">
                <a:solidFill>
                  <a:srgbClr val="0F5494"/>
                </a:solidFill>
                <a:latin typeface="Calibri" panose="020F0502020204030204" pitchFamily="34" charset="0"/>
                <a:ea typeface="+mj-ea"/>
                <a:cs typeface="Calibri" panose="020F0502020204030204" pitchFamily="34" charset="0"/>
              </a:rPr>
              <a:t>Exchange </a:t>
            </a:r>
            <a:r>
              <a:rPr lang="en-US" sz="2000" kern="0" dirty="0">
                <a:solidFill>
                  <a:srgbClr val="0F5494"/>
                </a:solidFill>
                <a:latin typeface="Calibri" panose="020F0502020204030204" pitchFamily="34" charset="0"/>
                <a:ea typeface="+mj-ea"/>
                <a:cs typeface="Calibri" panose="020F0502020204030204" pitchFamily="34" charset="0"/>
              </a:rPr>
              <a:t>losses</a:t>
            </a:r>
          </a:p>
          <a:p>
            <a:pPr marL="628650" lvl="0" indent="-285750">
              <a:buClr>
                <a:srgbClr val="2D5EC1"/>
              </a:buClr>
              <a:buFont typeface="Wingdings" panose="05000000000000000000" pitchFamily="2" charset="2"/>
              <a:buChar char="ü"/>
            </a:pPr>
            <a:r>
              <a:rPr lang="en-US" sz="2000" kern="0" dirty="0" smtClean="0">
                <a:solidFill>
                  <a:srgbClr val="0F5494"/>
                </a:solidFill>
                <a:latin typeface="Calibri" panose="020F0502020204030204" pitchFamily="34" charset="0"/>
                <a:ea typeface="+mj-ea"/>
                <a:cs typeface="Calibri" panose="020F0502020204030204" pitchFamily="34" charset="0"/>
              </a:rPr>
              <a:t>in </a:t>
            </a:r>
            <a:r>
              <a:rPr lang="en-US" sz="2000" kern="0" dirty="0">
                <a:solidFill>
                  <a:srgbClr val="0F5494"/>
                </a:solidFill>
                <a:latin typeface="Calibri" panose="020F0502020204030204" pitchFamily="34" charset="0"/>
                <a:ea typeface="+mj-ea"/>
                <a:cs typeface="Calibri" panose="020F0502020204030204" pitchFamily="34" charset="0"/>
              </a:rPr>
              <a:t>kind </a:t>
            </a:r>
            <a:r>
              <a:rPr lang="en-US" sz="2000" kern="0" dirty="0" smtClean="0">
                <a:solidFill>
                  <a:srgbClr val="0F5494"/>
                </a:solidFill>
                <a:latin typeface="Calibri" panose="020F0502020204030204" pitchFamily="34" charset="0"/>
                <a:ea typeface="+mj-ea"/>
                <a:cs typeface="Calibri" panose="020F0502020204030204" pitchFamily="34" charset="0"/>
              </a:rPr>
              <a:t>contribution</a:t>
            </a:r>
          </a:p>
          <a:p>
            <a:pPr marL="628650" lvl="0" indent="-285750">
              <a:buClr>
                <a:srgbClr val="2D5EC1"/>
              </a:buClr>
              <a:buFont typeface="Wingdings" panose="05000000000000000000" pitchFamily="2" charset="2"/>
              <a:buChar char="ü"/>
            </a:pPr>
            <a:r>
              <a:rPr lang="en-US" sz="2000" kern="0" dirty="0" smtClean="0">
                <a:solidFill>
                  <a:srgbClr val="0F5494"/>
                </a:solidFill>
                <a:latin typeface="Calibri" panose="020F0502020204030204" pitchFamily="34" charset="0"/>
                <a:ea typeface="+mj-ea"/>
                <a:cs typeface="Calibri" panose="020F0502020204030204" pitchFamily="34" charset="0"/>
              </a:rPr>
              <a:t> </a:t>
            </a:r>
            <a:r>
              <a:rPr lang="en-US" sz="2000" kern="0" dirty="0">
                <a:solidFill>
                  <a:srgbClr val="0F5494"/>
                </a:solidFill>
                <a:latin typeface="Calibri" panose="020F0502020204030204" pitchFamily="34" charset="0"/>
                <a:ea typeface="+mj-ea"/>
                <a:cs typeface="Calibri" panose="020F0502020204030204" pitchFamily="34" charset="0"/>
              </a:rPr>
              <a:t>excessive expenditure</a:t>
            </a:r>
          </a:p>
          <a:p>
            <a:pPr marL="628650" lvl="0" indent="-285750">
              <a:buClr>
                <a:srgbClr val="2D5EC1"/>
              </a:buClr>
              <a:buFont typeface="Wingdings" panose="05000000000000000000" pitchFamily="2" charset="2"/>
              <a:buChar char="ü"/>
            </a:pPr>
            <a:r>
              <a:rPr lang="en-US" sz="2000" kern="0" dirty="0" smtClean="0">
                <a:solidFill>
                  <a:srgbClr val="0F5494"/>
                </a:solidFill>
                <a:latin typeface="Calibri" panose="020F0502020204030204" pitchFamily="34" charset="0"/>
                <a:ea typeface="+mj-ea"/>
                <a:cs typeface="Calibri" panose="020F0502020204030204" pitchFamily="34" charset="0"/>
              </a:rPr>
              <a:t>deductible </a:t>
            </a:r>
            <a:r>
              <a:rPr lang="en-US" sz="2000" kern="0" dirty="0">
                <a:solidFill>
                  <a:srgbClr val="0F5494"/>
                </a:solidFill>
                <a:latin typeface="Calibri" panose="020F0502020204030204" pitchFamily="34" charset="0"/>
                <a:ea typeface="+mj-ea"/>
                <a:cs typeface="Calibri" panose="020F0502020204030204" pitchFamily="34" charset="0"/>
              </a:rPr>
              <a:t>VAT</a:t>
            </a: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34</a:t>
            </a:fld>
            <a:endParaRPr lang="en-GB" altLang="en-US"/>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08335"/>
            <a:ext cx="759298" cy="966555"/>
          </a:xfrm>
          <a:prstGeom prst="rect">
            <a:avLst/>
          </a:prstGeom>
        </p:spPr>
      </p:pic>
    </p:spTree>
    <p:extLst>
      <p:ext uri="{BB962C8B-B14F-4D97-AF65-F5344CB8AC3E}">
        <p14:creationId xmlns:p14="http://schemas.microsoft.com/office/powerpoint/2010/main" val="3460206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9817" y="375179"/>
            <a:ext cx="7886700" cy="677557"/>
          </a:xfrm>
        </p:spPr>
        <p:txBody>
          <a:bodyPr>
            <a:normAutofit/>
          </a:bodyPr>
          <a:lstStyle/>
          <a:p>
            <a:pPr algn="ct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Amendments</a:t>
            </a:r>
            <a:endPar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14" name="Segnaposto contenuto 13"/>
          <p:cNvSpPr>
            <a:spLocks noGrp="1"/>
          </p:cNvSpPr>
          <p:nvPr>
            <p:ph idx="1"/>
          </p:nvPr>
        </p:nvSpPr>
        <p:spPr/>
        <p:txBody>
          <a:bodyPr/>
          <a:lstStyle/>
          <a:p>
            <a:endParaRPr lang="it-IT"/>
          </a:p>
        </p:txBody>
      </p:sp>
      <p:sp>
        <p:nvSpPr>
          <p:cNvPr id="3" name="Slide Number Placeholder 2"/>
          <p:cNvSpPr>
            <a:spLocks noGrp="1"/>
          </p:cNvSpPr>
          <p:nvPr>
            <p:ph type="sldNum" sz="quarter" idx="12"/>
          </p:nvPr>
        </p:nvSpPr>
        <p:spPr/>
        <p:txBody>
          <a:bodyPr/>
          <a:lstStyle/>
          <a:p>
            <a:fld id="{83F42EE6-6945-4E77-9814-D5F27BE04E7B}" type="slidenum">
              <a:rPr lang="en-GB" smtClean="0"/>
              <a:pPr/>
              <a:t>35</a:t>
            </a:fld>
            <a:endParaRPr lang="en-GB"/>
          </a:p>
        </p:txBody>
      </p:sp>
      <p:pic>
        <p:nvPicPr>
          <p:cNvPr id="8" name="Picture 7"/>
          <p:cNvPicPr/>
          <p:nvPr/>
        </p:nvPicPr>
        <p:blipFill>
          <a:blip r:embed="rId3" cstate="print"/>
          <a:stretch>
            <a:fillRect/>
          </a:stretch>
        </p:blipFill>
        <p:spPr>
          <a:xfrm>
            <a:off x="5076056" y="1268760"/>
            <a:ext cx="3312368" cy="4952365"/>
          </a:xfrm>
          <a:prstGeom prst="rect">
            <a:avLst/>
          </a:prstGeom>
        </p:spPr>
      </p:pic>
      <p:pic>
        <p:nvPicPr>
          <p:cNvPr id="9" name="Picture 8"/>
          <p:cNvPicPr/>
          <p:nvPr/>
        </p:nvPicPr>
        <p:blipFill>
          <a:blip r:embed="rId4" cstate="print"/>
          <a:stretch>
            <a:fillRect/>
          </a:stretch>
        </p:blipFill>
        <p:spPr>
          <a:xfrm>
            <a:off x="400581" y="1428450"/>
            <a:ext cx="4963507" cy="4592837"/>
          </a:xfrm>
          <a:prstGeom prst="rect">
            <a:avLst/>
          </a:prstGeom>
        </p:spPr>
      </p:pic>
      <p:sp>
        <p:nvSpPr>
          <p:cNvPr id="5" name="TextBox 4"/>
          <p:cNvSpPr txBox="1"/>
          <p:nvPr/>
        </p:nvSpPr>
        <p:spPr>
          <a:xfrm>
            <a:off x="1655676" y="1108449"/>
            <a:ext cx="7416824" cy="307777"/>
          </a:xfrm>
          <a:prstGeom prst="rect">
            <a:avLst/>
          </a:prstGeom>
          <a:noFill/>
        </p:spPr>
        <p:txBody>
          <a:bodyPr wrap="square" rtlCol="0">
            <a:spAutoFit/>
          </a:bodyPr>
          <a:lstStyle/>
          <a:p>
            <a:r>
              <a:rPr lang="en-GB" sz="1400" b="1" dirty="0" smtClean="0"/>
              <a:t>Request change of			Done through…….</a:t>
            </a:r>
            <a:endParaRPr lang="en-GB" sz="1400" b="1" dirty="0"/>
          </a:p>
        </p:txBody>
      </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13" y="274049"/>
            <a:ext cx="565674" cy="720080"/>
          </a:xfrm>
          <a:prstGeom prst="rect">
            <a:avLst/>
          </a:prstGeom>
        </p:spPr>
      </p:pic>
    </p:spTree>
    <p:extLst>
      <p:ext uri="{BB962C8B-B14F-4D97-AF65-F5344CB8AC3E}">
        <p14:creationId xmlns:p14="http://schemas.microsoft.com/office/powerpoint/2010/main" val="1759182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4" y="718423"/>
            <a:ext cx="7886700" cy="1345897"/>
          </a:xfrm>
        </p:spPr>
        <p:txBody>
          <a:bodyPr>
            <a:noAutofit/>
          </a:bodyPr>
          <a:lstStyle/>
          <a:p>
            <a:pPr algn="ctr"/>
            <a:r>
              <a:rPr lang="en-GB" altLang="en-US"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Amendments: Budget </a:t>
            </a:r>
            <a:r>
              <a:rPr lang="en-GB" altLang="en-US"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Transfers</a:t>
            </a:r>
            <a:br>
              <a:rPr lang="en-GB" altLang="en-US"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(between budget headings</a:t>
            </a:r>
            <a:r>
              <a:rPr lang="en-GB"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t>
            </a:r>
            <a:endPar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1396240"/>
              </p:ext>
            </p:extLst>
          </p:nvPr>
        </p:nvGraphicFramePr>
        <p:xfrm>
          <a:off x="628650" y="1825625"/>
          <a:ext cx="7886700" cy="3835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36</a:t>
            </a:fld>
            <a:endParaRPr lang="en-GB" altLang="en-US"/>
          </a:p>
        </p:txBody>
      </p:sp>
      <p:grpSp>
        <p:nvGrpSpPr>
          <p:cNvPr id="7" name="Group 6"/>
          <p:cNvGrpSpPr/>
          <p:nvPr/>
        </p:nvGrpSpPr>
        <p:grpSpPr>
          <a:xfrm>
            <a:off x="3829032" y="3429000"/>
            <a:ext cx="5070393" cy="1032312"/>
            <a:chOff x="3173688" y="2097182"/>
            <a:chExt cx="5261594" cy="1493930"/>
          </a:xfrm>
        </p:grpSpPr>
        <p:sp>
          <p:nvSpPr>
            <p:cNvPr id="11" name="Round Same Side Corner Rectangle 10"/>
            <p:cNvSpPr/>
            <p:nvPr/>
          </p:nvSpPr>
          <p:spPr>
            <a:xfrm rot="5400000">
              <a:off x="5077673" y="233504"/>
              <a:ext cx="1464289" cy="5250928"/>
            </a:xfrm>
            <a:prstGeom prst="round2SameRect">
              <a:avLst/>
            </a:prstGeom>
          </p:spPr>
          <p:style>
            <a:lnRef idx="2">
              <a:schemeClr val="accent2"/>
            </a:lnRef>
            <a:fillRef idx="1">
              <a:schemeClr val="lt1"/>
            </a:fillRef>
            <a:effectRef idx="0">
              <a:schemeClr val="accent2"/>
            </a:effectRef>
            <a:fontRef idx="minor">
              <a:schemeClr val="dk1">
                <a:hueOff val="0"/>
                <a:satOff val="0"/>
                <a:lumOff val="0"/>
                <a:alphaOff val="0"/>
              </a:schemeClr>
            </a:fontRef>
          </p:style>
        </p:sp>
        <p:sp>
          <p:nvSpPr>
            <p:cNvPr id="12" name="Round Same Side Corner Rectangle 4"/>
            <p:cNvSpPr/>
            <p:nvPr/>
          </p:nvSpPr>
          <p:spPr>
            <a:xfrm>
              <a:off x="3173688" y="2097182"/>
              <a:ext cx="5179447" cy="1033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pPr>
              <a:r>
                <a:rPr lang="en-GB" sz="1800" b="1" i="1" kern="1200" dirty="0" smtClean="0">
                  <a:solidFill>
                    <a:srgbClr val="C00000"/>
                  </a:solidFill>
                </a:rPr>
                <a:t> </a:t>
              </a:r>
            </a:p>
            <a:p>
              <a:pPr marL="171450" lvl="1" indent="0" algn="l" defTabSz="800100">
                <a:lnSpc>
                  <a:spcPct val="90000"/>
                </a:lnSpc>
                <a:spcBef>
                  <a:spcPct val="0"/>
                </a:spcBef>
                <a:spcAft>
                  <a:spcPct val="15000"/>
                </a:spcAft>
                <a:buChar char="••"/>
              </a:pPr>
              <a:r>
                <a:rPr lang="en-GB" sz="1800" b="1" i="1" kern="1200" dirty="0" smtClean="0">
                  <a:solidFill>
                    <a:srgbClr val="C00000"/>
                  </a:solidFill>
                </a:rPr>
                <a:t> Amendment</a:t>
              </a:r>
              <a:endParaRPr lang="en-GB" sz="1800" kern="1200" dirty="0" smtClean="0">
                <a:solidFill>
                  <a:schemeClr val="accent2"/>
                </a:solidFill>
              </a:endParaRPr>
            </a:p>
            <a:p>
              <a:pPr marL="177800" lvl="2" indent="0" algn="l" defTabSz="800100">
                <a:lnSpc>
                  <a:spcPct val="90000"/>
                </a:lnSpc>
                <a:spcBef>
                  <a:spcPct val="0"/>
                </a:spcBef>
                <a:spcAft>
                  <a:spcPct val="15000"/>
                </a:spcAft>
                <a:buChar char="••"/>
              </a:pPr>
              <a:r>
                <a:rPr lang="en-GB" sz="1800" kern="1200" dirty="0" smtClean="0">
                  <a:solidFill>
                    <a:schemeClr val="accent2"/>
                  </a:solidFill>
                </a:rPr>
                <a:t> Ceilings cannot be exceeded</a:t>
              </a:r>
              <a:endParaRPr lang="en-GB" sz="1800" kern="1200" dirty="0">
                <a:solidFill>
                  <a:schemeClr val="accent2"/>
                </a:solidFill>
              </a:endParaRPr>
            </a:p>
          </p:txBody>
        </p:sp>
      </p:grpSp>
      <p:grpSp>
        <p:nvGrpSpPr>
          <p:cNvPr id="8" name="Group 7"/>
          <p:cNvGrpSpPr/>
          <p:nvPr/>
        </p:nvGrpSpPr>
        <p:grpSpPr>
          <a:xfrm>
            <a:off x="578937" y="3482897"/>
            <a:ext cx="2955460" cy="1063096"/>
            <a:chOff x="73825" y="1827201"/>
            <a:chExt cx="3036700" cy="1700733"/>
          </a:xfrm>
        </p:grpSpPr>
        <p:sp>
          <p:nvSpPr>
            <p:cNvPr id="9" name="Rounded Rectangle 8"/>
            <p:cNvSpPr/>
            <p:nvPr/>
          </p:nvSpPr>
          <p:spPr>
            <a:xfrm>
              <a:off x="73825" y="1827201"/>
              <a:ext cx="3036700" cy="1700733"/>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0" name="Rounded Rectangle 6"/>
            <p:cNvSpPr/>
            <p:nvPr/>
          </p:nvSpPr>
          <p:spPr>
            <a:xfrm>
              <a:off x="156848" y="1910224"/>
              <a:ext cx="2870654" cy="153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Increase by MORE than 10%  </a:t>
              </a:r>
              <a:endParaRPr lang="en-GB" sz="2000" b="1" kern="1200" dirty="0">
                <a:solidFill>
                  <a:schemeClr val="accent1">
                    <a:lumMod val="50000"/>
                  </a:schemeClr>
                </a:solidFill>
              </a:endParaRPr>
            </a:p>
          </p:txBody>
        </p:sp>
      </p:grpSp>
      <p:pic>
        <p:nvPicPr>
          <p:cNvPr id="14" name="Immagin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4213127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1" y="278348"/>
            <a:ext cx="7886700" cy="1345897"/>
          </a:xfrm>
        </p:spPr>
        <p:txBody>
          <a:bodyPr>
            <a:noAutofit/>
          </a:bodyPr>
          <a:lstStyle/>
          <a:p>
            <a:pPr algn="ctr"/>
            <a:r>
              <a:rPr lang="en-GB" altLang="en-US"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Payments: Possible scenarios</a:t>
            </a:r>
            <a:endPar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5210486"/>
              </p:ext>
            </p:extLst>
          </p:nvPr>
        </p:nvGraphicFramePr>
        <p:xfrm>
          <a:off x="628650" y="1825625"/>
          <a:ext cx="7886700" cy="3835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37</a:t>
            </a:fld>
            <a:endParaRPr lang="en-GB" altLang="en-US"/>
          </a:p>
        </p:txBody>
      </p:sp>
      <p:grpSp>
        <p:nvGrpSpPr>
          <p:cNvPr id="7" name="Group 6"/>
          <p:cNvGrpSpPr/>
          <p:nvPr/>
        </p:nvGrpSpPr>
        <p:grpSpPr>
          <a:xfrm>
            <a:off x="3829032" y="3429000"/>
            <a:ext cx="5070393" cy="1032312"/>
            <a:chOff x="3173688" y="2097182"/>
            <a:chExt cx="5261594" cy="1493930"/>
          </a:xfrm>
        </p:grpSpPr>
        <p:sp>
          <p:nvSpPr>
            <p:cNvPr id="11" name="Round Same Side Corner Rectangle 10"/>
            <p:cNvSpPr/>
            <p:nvPr/>
          </p:nvSpPr>
          <p:spPr>
            <a:xfrm rot="5400000">
              <a:off x="5077673" y="233504"/>
              <a:ext cx="1464289" cy="5250928"/>
            </a:xfrm>
            <a:prstGeom prst="round2SameRect">
              <a:avLst/>
            </a:prstGeom>
          </p:spPr>
          <p:style>
            <a:lnRef idx="2">
              <a:schemeClr val="accent2"/>
            </a:lnRef>
            <a:fillRef idx="1">
              <a:schemeClr val="lt1"/>
            </a:fillRef>
            <a:effectRef idx="0">
              <a:schemeClr val="accent2"/>
            </a:effectRef>
            <a:fontRef idx="minor">
              <a:schemeClr val="dk1">
                <a:hueOff val="0"/>
                <a:satOff val="0"/>
                <a:lumOff val="0"/>
                <a:alphaOff val="0"/>
              </a:schemeClr>
            </a:fontRef>
          </p:style>
        </p:sp>
        <p:sp>
          <p:nvSpPr>
            <p:cNvPr id="12" name="Round Same Side Corner Rectangle 4"/>
            <p:cNvSpPr/>
            <p:nvPr/>
          </p:nvSpPr>
          <p:spPr>
            <a:xfrm>
              <a:off x="3173688" y="2097182"/>
              <a:ext cx="5179447" cy="1033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pPr>
              <a:r>
                <a:rPr lang="en-GB" sz="1800" b="1" i="1" kern="1200" dirty="0" smtClean="0">
                  <a:solidFill>
                    <a:srgbClr val="C00000"/>
                  </a:solidFill>
                </a:rPr>
                <a:t> </a:t>
              </a:r>
            </a:p>
            <a:p>
              <a:pPr marL="285750" lvl="0" indent="-195263" defTabSz="800100">
                <a:lnSpc>
                  <a:spcPct val="90000"/>
                </a:lnSpc>
                <a:spcBef>
                  <a:spcPct val="0"/>
                </a:spcBef>
                <a:spcAft>
                  <a:spcPct val="15000"/>
                </a:spcAft>
                <a:buFont typeface="Arial" panose="020B0604020202020204" pitchFamily="34" charset="0"/>
                <a:buChar char="•"/>
                <a:tabLst>
                  <a:tab pos="360363" algn="l"/>
                </a:tabLst>
              </a:pPr>
              <a:r>
                <a:rPr lang="en-GB" sz="1800" b="1" i="1" kern="1200" dirty="0" smtClean="0">
                  <a:solidFill>
                    <a:srgbClr val="C00000"/>
                  </a:solidFill>
                </a:rPr>
                <a:t> </a:t>
              </a:r>
              <a:r>
                <a:rPr lang="en-GB" b="1" i="1" dirty="0">
                  <a:solidFill>
                    <a:srgbClr val="C00000"/>
                  </a:solidFill>
                </a:rPr>
                <a:t>To </a:t>
              </a:r>
              <a:r>
                <a:rPr lang="en-GB" b="1" i="1" dirty="0" smtClean="0">
                  <a:solidFill>
                    <a:srgbClr val="C00000"/>
                  </a:solidFill>
                </a:rPr>
                <a:t>be confirmed </a:t>
              </a:r>
              <a:r>
                <a:rPr lang="en-GB" b="1" i="1" dirty="0">
                  <a:solidFill>
                    <a:srgbClr val="C00000"/>
                  </a:solidFill>
                </a:rPr>
                <a:t>by Embassy  - Head of Financial Office</a:t>
              </a:r>
            </a:p>
          </p:txBody>
        </p:sp>
      </p:grpSp>
      <p:grpSp>
        <p:nvGrpSpPr>
          <p:cNvPr id="8" name="Group 7"/>
          <p:cNvGrpSpPr/>
          <p:nvPr/>
        </p:nvGrpSpPr>
        <p:grpSpPr>
          <a:xfrm>
            <a:off x="578937" y="3482897"/>
            <a:ext cx="2955460" cy="1063096"/>
            <a:chOff x="73825" y="1827201"/>
            <a:chExt cx="3036700" cy="1700733"/>
          </a:xfrm>
        </p:grpSpPr>
        <p:sp>
          <p:nvSpPr>
            <p:cNvPr id="9" name="Rounded Rectangle 8"/>
            <p:cNvSpPr/>
            <p:nvPr/>
          </p:nvSpPr>
          <p:spPr>
            <a:xfrm>
              <a:off x="73825" y="1827201"/>
              <a:ext cx="3036700" cy="1700733"/>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0" name="Rounded Rectangle 6"/>
            <p:cNvSpPr/>
            <p:nvPr/>
          </p:nvSpPr>
          <p:spPr>
            <a:xfrm>
              <a:off x="156848" y="1910224"/>
              <a:ext cx="2870654" cy="153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Iranian Embassy in Italy as Intermediary </a:t>
              </a:r>
              <a:endParaRPr lang="en-GB" sz="2000" b="1" kern="1200" dirty="0">
                <a:solidFill>
                  <a:schemeClr val="accent1">
                    <a:lumMod val="50000"/>
                  </a:schemeClr>
                </a:solidFill>
              </a:endParaRPr>
            </a:p>
          </p:txBody>
        </p:sp>
      </p:grpSp>
      <p:pic>
        <p:nvPicPr>
          <p:cNvPr id="14" name="Immagin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grpSp>
        <p:nvGrpSpPr>
          <p:cNvPr id="13" name="Group 7"/>
          <p:cNvGrpSpPr/>
          <p:nvPr/>
        </p:nvGrpSpPr>
        <p:grpSpPr>
          <a:xfrm>
            <a:off x="660469" y="4945704"/>
            <a:ext cx="2955460" cy="1063096"/>
            <a:chOff x="73825" y="1827201"/>
            <a:chExt cx="3036700" cy="1700733"/>
          </a:xfrm>
        </p:grpSpPr>
        <p:sp>
          <p:nvSpPr>
            <p:cNvPr id="15" name="Rounded Rectangle 8"/>
            <p:cNvSpPr/>
            <p:nvPr/>
          </p:nvSpPr>
          <p:spPr>
            <a:xfrm>
              <a:off x="73825" y="1827201"/>
              <a:ext cx="3036700" cy="1700733"/>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6" name="Rounded Rectangle 6"/>
            <p:cNvSpPr/>
            <p:nvPr/>
          </p:nvSpPr>
          <p:spPr>
            <a:xfrm>
              <a:off x="156848" y="1910224"/>
              <a:ext cx="2870654" cy="153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Cash Payments</a:t>
              </a:r>
              <a:endParaRPr lang="en-GB" sz="2000" b="1" kern="1200" dirty="0">
                <a:solidFill>
                  <a:schemeClr val="accent1">
                    <a:lumMod val="50000"/>
                  </a:schemeClr>
                </a:solidFill>
              </a:endParaRPr>
            </a:p>
          </p:txBody>
        </p:sp>
      </p:grpSp>
      <p:grpSp>
        <p:nvGrpSpPr>
          <p:cNvPr id="17" name="Group 6"/>
          <p:cNvGrpSpPr/>
          <p:nvPr/>
        </p:nvGrpSpPr>
        <p:grpSpPr>
          <a:xfrm>
            <a:off x="3922753" y="4924592"/>
            <a:ext cx="5070393" cy="1032312"/>
            <a:chOff x="3173688" y="2097182"/>
            <a:chExt cx="5261594" cy="1493930"/>
          </a:xfrm>
        </p:grpSpPr>
        <p:sp>
          <p:nvSpPr>
            <p:cNvPr id="18" name="Round Same Side Corner Rectangle 10"/>
            <p:cNvSpPr/>
            <p:nvPr/>
          </p:nvSpPr>
          <p:spPr>
            <a:xfrm rot="5400000">
              <a:off x="5077673" y="233504"/>
              <a:ext cx="1464289" cy="5250928"/>
            </a:xfrm>
            <a:prstGeom prst="round2SameRect">
              <a:avLst/>
            </a:prstGeom>
          </p:spPr>
          <p:style>
            <a:lnRef idx="2">
              <a:schemeClr val="accent2"/>
            </a:lnRef>
            <a:fillRef idx="1">
              <a:schemeClr val="lt1"/>
            </a:fillRef>
            <a:effectRef idx="0">
              <a:schemeClr val="accent2"/>
            </a:effectRef>
            <a:fontRef idx="minor">
              <a:schemeClr val="dk1">
                <a:hueOff val="0"/>
                <a:satOff val="0"/>
                <a:lumOff val="0"/>
                <a:alphaOff val="0"/>
              </a:schemeClr>
            </a:fontRef>
          </p:style>
          <p:txBody>
            <a:bodyPr/>
            <a:lstStyle/>
            <a:p>
              <a:endParaRPr lang="it-IT" dirty="0"/>
            </a:p>
          </p:txBody>
        </p:sp>
        <p:sp>
          <p:nvSpPr>
            <p:cNvPr id="19" name="Round Same Side Corner Rectangle 4"/>
            <p:cNvSpPr/>
            <p:nvPr/>
          </p:nvSpPr>
          <p:spPr>
            <a:xfrm>
              <a:off x="3173688" y="2097182"/>
              <a:ext cx="5179447" cy="1033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pPr>
              <a:r>
                <a:rPr lang="en-GB" sz="1800" b="1" i="1" kern="1200" dirty="0" smtClean="0">
                  <a:solidFill>
                    <a:srgbClr val="C00000"/>
                  </a:solidFill>
                </a:rPr>
                <a:t> </a:t>
              </a:r>
            </a:p>
            <a:p>
              <a:pPr marL="171450" lvl="0" indent="0" defTabSz="800100">
                <a:lnSpc>
                  <a:spcPct val="90000"/>
                </a:lnSpc>
                <a:spcBef>
                  <a:spcPct val="0"/>
                </a:spcBef>
                <a:spcAft>
                  <a:spcPct val="15000"/>
                </a:spcAft>
                <a:buNone/>
              </a:pPr>
              <a:r>
                <a:rPr lang="en-GB" sz="1800" b="1" i="1" kern="1200" dirty="0" smtClean="0">
                  <a:solidFill>
                    <a:srgbClr val="C00000"/>
                  </a:solidFill>
                </a:rPr>
                <a:t> </a:t>
              </a:r>
              <a:endParaRPr lang="en-GB" dirty="0"/>
            </a:p>
          </p:txBody>
        </p:sp>
      </p:grpSp>
      <p:sp>
        <p:nvSpPr>
          <p:cNvPr id="3" name="Rettangolo 2"/>
          <p:cNvSpPr/>
          <p:nvPr/>
        </p:nvSpPr>
        <p:spPr>
          <a:xfrm>
            <a:off x="3950796" y="5181786"/>
            <a:ext cx="4572000" cy="341632"/>
          </a:xfrm>
          <a:prstGeom prst="rect">
            <a:avLst/>
          </a:prstGeom>
        </p:spPr>
        <p:txBody>
          <a:bodyPr>
            <a:spAutoFit/>
          </a:bodyPr>
          <a:lstStyle/>
          <a:p>
            <a:pPr marL="285750" lvl="0" indent="-195263" defTabSz="800100">
              <a:lnSpc>
                <a:spcPct val="90000"/>
              </a:lnSpc>
              <a:spcBef>
                <a:spcPct val="0"/>
              </a:spcBef>
              <a:spcAft>
                <a:spcPct val="15000"/>
              </a:spcAft>
              <a:buFont typeface="Arial" panose="020B0604020202020204" pitchFamily="34" charset="0"/>
              <a:buChar char="•"/>
              <a:tabLst>
                <a:tab pos="360363" algn="l"/>
              </a:tabLst>
            </a:pPr>
            <a:r>
              <a:rPr lang="en-GB" b="1" i="1" dirty="0" smtClean="0">
                <a:solidFill>
                  <a:srgbClr val="C00000"/>
                </a:solidFill>
              </a:rPr>
              <a:t>Difficulties within pandemic restrictions</a:t>
            </a:r>
            <a:endParaRPr lang="en-GB" b="1" i="1" dirty="0">
              <a:solidFill>
                <a:srgbClr val="C00000"/>
              </a:solidFill>
            </a:endParaRPr>
          </a:p>
        </p:txBody>
      </p:sp>
      <p:sp>
        <p:nvSpPr>
          <p:cNvPr id="5" name="CasellaDiTesto 4"/>
          <p:cNvSpPr txBox="1"/>
          <p:nvPr/>
        </p:nvSpPr>
        <p:spPr>
          <a:xfrm>
            <a:off x="1403648" y="6356351"/>
            <a:ext cx="6480720" cy="369332"/>
          </a:xfrm>
          <a:prstGeom prst="rect">
            <a:avLst/>
          </a:prstGeom>
          <a:noFill/>
        </p:spPr>
        <p:txBody>
          <a:bodyPr wrap="square" rtlCol="0">
            <a:spAutoFit/>
          </a:bodyPr>
          <a:lstStyle/>
          <a:p>
            <a:r>
              <a:rPr lang="it-IT" b="1" dirty="0" smtClean="0"/>
              <a:t>PAYMENTS TO INDIVIDUAL  BANK ACCOUNTS ARE NOT ALLOWED</a:t>
            </a:r>
            <a:endParaRPr lang="it-IT" b="1" dirty="0"/>
          </a:p>
        </p:txBody>
      </p:sp>
    </p:spTree>
    <p:extLst>
      <p:ext uri="{BB962C8B-B14F-4D97-AF65-F5344CB8AC3E}">
        <p14:creationId xmlns:p14="http://schemas.microsoft.com/office/powerpoint/2010/main" val="4263719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65868"/>
            <a:ext cx="8082916" cy="943130"/>
          </a:xfrm>
        </p:spPr>
        <p:txBody>
          <a:bodyPr>
            <a:normAutofit/>
          </a:bodyPr>
          <a:lstStyle/>
          <a:p>
            <a:pPr algn="ct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Reporting and scheduling of payments 1/2</a:t>
            </a:r>
            <a:endPar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6" name="Segnaposto contenuto 5"/>
          <p:cNvSpPr>
            <a:spLocks noGrp="1"/>
          </p:cNvSpPr>
          <p:nvPr>
            <p:ph idx="1"/>
          </p:nvPr>
        </p:nvSpPr>
        <p:spPr>
          <a:xfrm>
            <a:off x="725042" y="1713064"/>
            <a:ext cx="8047806" cy="2652040"/>
          </a:xfrm>
        </p:spPr>
        <p:txBody>
          <a:bodyPr>
            <a:normAutofit lnSpcReduction="10000"/>
          </a:bodyPr>
          <a:lstStyle/>
          <a:p>
            <a:pPr marL="0" indent="0">
              <a:buNone/>
            </a:pPr>
            <a:r>
              <a:rPr lang="it-IT" sz="2400" b="1" dirty="0" err="1">
                <a:solidFill>
                  <a:schemeClr val="accent1">
                    <a:lumMod val="50000"/>
                  </a:schemeClr>
                </a:solidFill>
              </a:rPr>
              <a:t>Payments</a:t>
            </a:r>
            <a:r>
              <a:rPr lang="it-IT" sz="2400" dirty="0">
                <a:solidFill>
                  <a:schemeClr val="accent1">
                    <a:lumMod val="50000"/>
                  </a:schemeClr>
                </a:solidFill>
              </a:rPr>
              <a:t> are </a:t>
            </a:r>
            <a:r>
              <a:rPr lang="it-IT" sz="2400" dirty="0" err="1">
                <a:solidFill>
                  <a:schemeClr val="accent1">
                    <a:lumMod val="50000"/>
                  </a:schemeClr>
                </a:solidFill>
              </a:rPr>
              <a:t>linked</a:t>
            </a:r>
            <a:r>
              <a:rPr lang="it-IT" sz="2400" dirty="0">
                <a:solidFill>
                  <a:schemeClr val="accent1">
                    <a:lumMod val="50000"/>
                  </a:schemeClr>
                </a:solidFill>
              </a:rPr>
              <a:t> to </a:t>
            </a:r>
            <a:r>
              <a:rPr lang="it-IT" sz="2400" b="1" dirty="0">
                <a:solidFill>
                  <a:schemeClr val="accent1">
                    <a:lumMod val="50000"/>
                  </a:schemeClr>
                </a:solidFill>
              </a:rPr>
              <a:t>BOTH</a:t>
            </a:r>
            <a:r>
              <a:rPr lang="it-IT" sz="2400" dirty="0">
                <a:solidFill>
                  <a:schemeClr val="accent1">
                    <a:lumMod val="50000"/>
                  </a:schemeClr>
                </a:solidFill>
              </a:rPr>
              <a:t> EACEA and </a:t>
            </a:r>
            <a:r>
              <a:rPr lang="it-IT" sz="2400" dirty="0" err="1">
                <a:solidFill>
                  <a:schemeClr val="accent1">
                    <a:lumMod val="50000"/>
                  </a:schemeClr>
                </a:solidFill>
              </a:rPr>
              <a:t>internal</a:t>
            </a:r>
            <a:r>
              <a:rPr lang="it-IT" sz="2400" dirty="0">
                <a:solidFill>
                  <a:schemeClr val="accent1">
                    <a:lumMod val="50000"/>
                  </a:schemeClr>
                </a:solidFill>
              </a:rPr>
              <a:t> </a:t>
            </a:r>
            <a:r>
              <a:rPr lang="it-IT" sz="2400" b="1" dirty="0">
                <a:solidFill>
                  <a:schemeClr val="accent1">
                    <a:lumMod val="50000"/>
                  </a:schemeClr>
                </a:solidFill>
              </a:rPr>
              <a:t>reporting</a:t>
            </a:r>
          </a:p>
          <a:p>
            <a:pPr marL="285750" lvl="0" indent="-285750">
              <a:buFont typeface="Wingdings" panose="05000000000000000000" pitchFamily="2" charset="2"/>
              <a:buChar char="§"/>
            </a:pPr>
            <a:r>
              <a:rPr lang="en-GB" sz="2400" b="1" dirty="0" smtClean="0">
                <a:solidFill>
                  <a:schemeClr val="accent1">
                    <a:lumMod val="50000"/>
                  </a:schemeClr>
                </a:solidFill>
              </a:rPr>
              <a:t>20</a:t>
            </a:r>
            <a:r>
              <a:rPr lang="en-GB" sz="2400" b="1" dirty="0">
                <a:solidFill>
                  <a:schemeClr val="accent1">
                    <a:lumMod val="50000"/>
                  </a:schemeClr>
                </a:solidFill>
              </a:rPr>
              <a:t>% </a:t>
            </a:r>
            <a:r>
              <a:rPr lang="en-GB" sz="2400" dirty="0">
                <a:solidFill>
                  <a:schemeClr val="accent1">
                    <a:lumMod val="50000"/>
                  </a:schemeClr>
                </a:solidFill>
              </a:rPr>
              <a:t>of the estimated Erasmus+ grant contribution at the </a:t>
            </a:r>
            <a:r>
              <a:rPr lang="it-IT" sz="2400" dirty="0" err="1">
                <a:solidFill>
                  <a:schemeClr val="accent1">
                    <a:lumMod val="50000"/>
                  </a:schemeClr>
                </a:solidFill>
              </a:rPr>
              <a:t>project</a:t>
            </a:r>
            <a:r>
              <a:rPr lang="it-IT" sz="2400" dirty="0">
                <a:solidFill>
                  <a:schemeClr val="accent1">
                    <a:lumMod val="50000"/>
                  </a:schemeClr>
                </a:solidFill>
              </a:rPr>
              <a:t> </a:t>
            </a:r>
            <a:r>
              <a:rPr lang="it-IT" sz="2400" dirty="0" err="1" smtClean="0">
                <a:solidFill>
                  <a:schemeClr val="accent1">
                    <a:lumMod val="50000"/>
                  </a:schemeClr>
                </a:solidFill>
              </a:rPr>
              <a:t>beginning</a:t>
            </a:r>
            <a:r>
              <a:rPr lang="it-IT" sz="2400" dirty="0" smtClean="0">
                <a:solidFill>
                  <a:schemeClr val="accent1">
                    <a:lumMod val="50000"/>
                  </a:schemeClr>
                </a:solidFill>
              </a:rPr>
              <a:t> (I tranche) – </a:t>
            </a:r>
            <a:r>
              <a:rPr lang="it-IT" sz="2400" b="1" u="sng" dirty="0" err="1" smtClean="0">
                <a:solidFill>
                  <a:schemeClr val="accent1">
                    <a:lumMod val="50000"/>
                  </a:schemeClr>
                </a:solidFill>
              </a:rPr>
              <a:t>As</a:t>
            </a:r>
            <a:r>
              <a:rPr lang="it-IT" sz="2400" b="1" u="sng" dirty="0" smtClean="0">
                <a:solidFill>
                  <a:schemeClr val="accent1">
                    <a:lumMod val="50000"/>
                  </a:schemeClr>
                </a:solidFill>
              </a:rPr>
              <a:t> </a:t>
            </a:r>
            <a:r>
              <a:rPr lang="it-IT" sz="2400" b="1" u="sng" dirty="0" err="1" smtClean="0">
                <a:solidFill>
                  <a:schemeClr val="accent1">
                    <a:lumMod val="50000"/>
                  </a:schemeClr>
                </a:solidFill>
              </a:rPr>
              <a:t>soon</a:t>
            </a:r>
            <a:r>
              <a:rPr lang="it-IT" sz="2400" b="1" u="sng" dirty="0" smtClean="0">
                <a:solidFill>
                  <a:schemeClr val="accent1">
                    <a:lumMod val="50000"/>
                  </a:schemeClr>
                </a:solidFill>
              </a:rPr>
              <a:t> </a:t>
            </a:r>
            <a:r>
              <a:rPr lang="it-IT" sz="2400" b="1" u="sng" dirty="0" err="1" smtClean="0">
                <a:solidFill>
                  <a:schemeClr val="accent1">
                    <a:lumMod val="50000"/>
                  </a:schemeClr>
                </a:solidFill>
              </a:rPr>
              <a:t>as</a:t>
            </a:r>
            <a:r>
              <a:rPr lang="it-IT" sz="2400" b="1" u="sng" dirty="0" smtClean="0">
                <a:solidFill>
                  <a:schemeClr val="accent1">
                    <a:lumMod val="50000"/>
                  </a:schemeClr>
                </a:solidFill>
              </a:rPr>
              <a:t> </a:t>
            </a:r>
            <a:r>
              <a:rPr lang="it-IT" sz="2400" b="1" u="sng" dirty="0" err="1" smtClean="0">
                <a:solidFill>
                  <a:schemeClr val="accent1">
                    <a:lumMod val="50000"/>
                  </a:schemeClr>
                </a:solidFill>
              </a:rPr>
              <a:t>we</a:t>
            </a:r>
            <a:r>
              <a:rPr lang="it-IT" sz="2400" b="1" u="sng" dirty="0" smtClean="0">
                <a:solidFill>
                  <a:schemeClr val="accent1">
                    <a:lumMod val="50000"/>
                  </a:schemeClr>
                </a:solidFill>
              </a:rPr>
              <a:t> </a:t>
            </a:r>
            <a:r>
              <a:rPr lang="it-IT" sz="2400" b="1" u="sng" dirty="0" err="1" smtClean="0">
                <a:solidFill>
                  <a:schemeClr val="accent1">
                    <a:lumMod val="50000"/>
                  </a:schemeClr>
                </a:solidFill>
              </a:rPr>
              <a:t>receive</a:t>
            </a:r>
            <a:r>
              <a:rPr lang="it-IT" sz="2400" b="1" u="sng" dirty="0" smtClean="0">
                <a:solidFill>
                  <a:schemeClr val="accent1">
                    <a:lumMod val="50000"/>
                  </a:schemeClr>
                </a:solidFill>
              </a:rPr>
              <a:t> the EU authorization for the </a:t>
            </a:r>
            <a:r>
              <a:rPr lang="it-IT" sz="2400" b="1" u="sng" dirty="0" err="1" smtClean="0">
                <a:solidFill>
                  <a:schemeClr val="accent1">
                    <a:lumMod val="50000"/>
                  </a:schemeClr>
                </a:solidFill>
              </a:rPr>
              <a:t>payments</a:t>
            </a:r>
            <a:r>
              <a:rPr lang="it-IT" sz="2400" b="1" u="sng" dirty="0" smtClean="0">
                <a:solidFill>
                  <a:schemeClr val="accent1">
                    <a:lumMod val="50000"/>
                  </a:schemeClr>
                </a:solidFill>
              </a:rPr>
              <a:t>’ procedure</a:t>
            </a:r>
            <a:endParaRPr lang="it-IT" sz="2400" b="1" u="sng" dirty="0">
              <a:solidFill>
                <a:schemeClr val="accent1">
                  <a:lumMod val="50000"/>
                </a:schemeClr>
              </a:solidFill>
            </a:endParaRPr>
          </a:p>
          <a:p>
            <a:pPr marL="285750" lvl="0" indent="-285750">
              <a:buFont typeface="Wingdings" panose="05000000000000000000" pitchFamily="2" charset="2"/>
              <a:buChar char="§"/>
            </a:pPr>
            <a:r>
              <a:rPr lang="en-GB" sz="2400" b="1" dirty="0" smtClean="0">
                <a:solidFill>
                  <a:schemeClr val="accent1">
                    <a:lumMod val="50000"/>
                  </a:schemeClr>
                </a:solidFill>
              </a:rPr>
              <a:t>30</a:t>
            </a:r>
            <a:r>
              <a:rPr lang="en-GB" sz="2400" b="1" dirty="0">
                <a:solidFill>
                  <a:schemeClr val="accent1">
                    <a:lumMod val="50000"/>
                  </a:schemeClr>
                </a:solidFill>
              </a:rPr>
              <a:t>% </a:t>
            </a:r>
            <a:r>
              <a:rPr lang="en-GB" sz="2400" dirty="0">
                <a:solidFill>
                  <a:schemeClr val="accent1">
                    <a:lumMod val="50000"/>
                  </a:schemeClr>
                </a:solidFill>
              </a:rPr>
              <a:t>of the estimated Erasmus+ grant contribution after the submission and acceptance of </a:t>
            </a:r>
            <a:r>
              <a:rPr lang="en-GB" sz="2400" b="1" dirty="0">
                <a:solidFill>
                  <a:schemeClr val="accent1">
                    <a:lumMod val="50000"/>
                  </a:schemeClr>
                </a:solidFill>
              </a:rPr>
              <a:t>first internal monitoring </a:t>
            </a:r>
            <a:r>
              <a:rPr lang="en-GB" sz="2400" dirty="0">
                <a:solidFill>
                  <a:schemeClr val="accent1">
                    <a:lumMod val="50000"/>
                  </a:schemeClr>
                </a:solidFill>
              </a:rPr>
              <a:t>covering the first </a:t>
            </a:r>
            <a:r>
              <a:rPr lang="en-GB" sz="2400" b="1" dirty="0" smtClean="0">
                <a:solidFill>
                  <a:schemeClr val="accent1">
                    <a:lumMod val="50000"/>
                  </a:schemeClr>
                </a:solidFill>
              </a:rPr>
              <a:t>10 months </a:t>
            </a:r>
            <a:r>
              <a:rPr lang="en-GB" sz="2400" dirty="0">
                <a:solidFill>
                  <a:schemeClr val="accent1">
                    <a:lumMod val="50000"/>
                  </a:schemeClr>
                </a:solidFill>
              </a:rPr>
              <a:t>of the project (</a:t>
            </a:r>
            <a:r>
              <a:rPr lang="en-GB" sz="2400" b="1" dirty="0">
                <a:solidFill>
                  <a:schemeClr val="accent1">
                    <a:lumMod val="50000"/>
                  </a:schemeClr>
                </a:solidFill>
              </a:rPr>
              <a:t>technical and financial </a:t>
            </a:r>
            <a:r>
              <a:rPr lang="en-GB" sz="2400" b="1" dirty="0" smtClean="0">
                <a:solidFill>
                  <a:schemeClr val="accent1">
                    <a:lumMod val="50000"/>
                  </a:schemeClr>
                </a:solidFill>
              </a:rPr>
              <a:t>reporting </a:t>
            </a:r>
            <a:r>
              <a:rPr lang="en-GB" sz="2400" dirty="0" smtClean="0">
                <a:solidFill>
                  <a:schemeClr val="accent1">
                    <a:lumMod val="50000"/>
                  </a:schemeClr>
                </a:solidFill>
              </a:rPr>
              <a:t>(II tranche - November 2021)</a:t>
            </a:r>
            <a:endParaRPr lang="en-GB" sz="2400" dirty="0">
              <a:solidFill>
                <a:schemeClr val="accent1">
                  <a:lumMod val="50000"/>
                </a:schemeClr>
              </a:solidFill>
            </a:endParaRPr>
          </a:p>
          <a:p>
            <a:pPr marL="285750" lvl="0" indent="-285750">
              <a:buFont typeface="Wingdings" panose="05000000000000000000" pitchFamily="2" charset="2"/>
              <a:buChar char="§"/>
            </a:pPr>
            <a:endParaRPr lang="en-GB" sz="24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38</a:t>
            </a:fld>
            <a:endParaRPr lang="en-GB" dirty="0"/>
          </a:p>
        </p:txBody>
      </p:sp>
      <p:sp>
        <p:nvSpPr>
          <p:cNvPr id="11" name="Rounded Rectangle 4"/>
          <p:cNvSpPr/>
          <p:nvPr/>
        </p:nvSpPr>
        <p:spPr>
          <a:xfrm>
            <a:off x="3460065" y="2397725"/>
            <a:ext cx="2422076" cy="1461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GB" sz="2000" kern="1200" dirty="0"/>
          </a:p>
        </p:txBody>
      </p:sp>
      <p:sp>
        <p:nvSpPr>
          <p:cNvPr id="20" name="Round Same Side Corner Rectangle 4"/>
          <p:cNvSpPr/>
          <p:nvPr/>
        </p:nvSpPr>
        <p:spPr>
          <a:xfrm>
            <a:off x="3321315" y="4233648"/>
            <a:ext cx="4779076" cy="870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9" name="CasellaDiTesto 8"/>
          <p:cNvSpPr txBox="1"/>
          <p:nvPr/>
        </p:nvSpPr>
        <p:spPr>
          <a:xfrm>
            <a:off x="611196" y="4899192"/>
            <a:ext cx="8119814" cy="830997"/>
          </a:xfrm>
          <a:prstGeom prst="rect">
            <a:avLst/>
          </a:prstGeom>
          <a:solidFill>
            <a:schemeClr val="accent4">
              <a:lumMod val="60000"/>
              <a:lumOff val="40000"/>
            </a:schemeClr>
          </a:solidFill>
          <a:ln>
            <a:solidFill>
              <a:schemeClr val="accent1"/>
            </a:solidFill>
          </a:ln>
        </p:spPr>
        <p:txBody>
          <a:bodyPr wrap="square" rtlCol="0">
            <a:spAutoFit/>
          </a:bodyPr>
          <a:lstStyle/>
          <a:p>
            <a:r>
              <a:rPr lang="en-GB" sz="1600" dirty="0">
                <a:solidFill>
                  <a:schemeClr val="accent1">
                    <a:lumMod val="50000"/>
                  </a:schemeClr>
                </a:solidFill>
              </a:rPr>
              <a:t>Partners will submit all the </a:t>
            </a:r>
            <a:r>
              <a:rPr lang="en-GB" sz="1600" b="1" dirty="0">
                <a:solidFill>
                  <a:schemeClr val="accent1">
                    <a:lumMod val="50000"/>
                  </a:schemeClr>
                </a:solidFill>
              </a:rPr>
              <a:t>necessary proofs of expenditure/activity </a:t>
            </a:r>
            <a:r>
              <a:rPr lang="en-GB" sz="1600" dirty="0">
                <a:solidFill>
                  <a:schemeClr val="accent1">
                    <a:lumMod val="50000"/>
                  </a:schemeClr>
                </a:solidFill>
              </a:rPr>
              <a:t>based on the documents and reporting templates provided by the Executive Agency and the Coordinator and accessible though </a:t>
            </a:r>
            <a:r>
              <a:rPr lang="en-GB" sz="1600" b="1" dirty="0">
                <a:solidFill>
                  <a:schemeClr val="accent1">
                    <a:lumMod val="50000"/>
                  </a:schemeClr>
                </a:solidFill>
              </a:rPr>
              <a:t>Google Drive </a:t>
            </a:r>
            <a:r>
              <a:rPr lang="en-GB" sz="1600" dirty="0">
                <a:solidFill>
                  <a:schemeClr val="accent1">
                    <a:lumMod val="50000"/>
                  </a:schemeClr>
                </a:solidFill>
              </a:rPr>
              <a:t>+ </a:t>
            </a:r>
            <a:r>
              <a:rPr lang="en-GB" sz="1600" b="1" dirty="0">
                <a:solidFill>
                  <a:schemeClr val="accent1">
                    <a:lumMod val="50000"/>
                  </a:schemeClr>
                </a:solidFill>
              </a:rPr>
              <a:t>Management Handbook</a:t>
            </a:r>
            <a:endParaRPr lang="it-IT" sz="1600" b="1" dirty="0">
              <a:solidFill>
                <a:schemeClr val="accent1">
                  <a:lumMod val="50000"/>
                </a:schemeClr>
              </a:solidFill>
            </a:endParaRPr>
          </a:p>
        </p:txBody>
      </p:sp>
    </p:spTree>
    <p:extLst>
      <p:ext uri="{BB962C8B-B14F-4D97-AF65-F5344CB8AC3E}">
        <p14:creationId xmlns:p14="http://schemas.microsoft.com/office/powerpoint/2010/main" val="3066236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5" y="702953"/>
            <a:ext cx="8082916" cy="943130"/>
          </a:xfrm>
        </p:spPr>
        <p:txBody>
          <a:bodyPr>
            <a:normAutofit/>
          </a:bodyPr>
          <a:lstStyle/>
          <a:p>
            <a:pPr algn="ct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Reporting and scheduling of payments 2/2</a:t>
            </a:r>
            <a:endPar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6" name="Segnaposto contenuto 5"/>
          <p:cNvSpPr>
            <a:spLocks noGrp="1"/>
          </p:cNvSpPr>
          <p:nvPr>
            <p:ph idx="1"/>
          </p:nvPr>
        </p:nvSpPr>
        <p:spPr>
          <a:xfrm>
            <a:off x="467544" y="1753618"/>
            <a:ext cx="8496944" cy="4602733"/>
          </a:xfrm>
        </p:spPr>
        <p:txBody>
          <a:bodyPr>
            <a:normAutofit/>
          </a:bodyPr>
          <a:lstStyle/>
          <a:p>
            <a:pPr marL="0" indent="0">
              <a:buNone/>
            </a:pPr>
            <a:r>
              <a:rPr lang="en-GB" sz="2400" b="1" dirty="0" smtClean="0">
                <a:solidFill>
                  <a:schemeClr val="accent1">
                    <a:lumMod val="50000"/>
                  </a:schemeClr>
                </a:solidFill>
              </a:rPr>
              <a:t>Payments</a:t>
            </a:r>
            <a:r>
              <a:rPr lang="en-GB" sz="2400" dirty="0" smtClean="0">
                <a:solidFill>
                  <a:schemeClr val="accent1">
                    <a:lumMod val="50000"/>
                  </a:schemeClr>
                </a:solidFill>
              </a:rPr>
              <a:t> are linked to </a:t>
            </a:r>
            <a:r>
              <a:rPr lang="en-GB" sz="2400" b="1" dirty="0" smtClean="0">
                <a:solidFill>
                  <a:schemeClr val="accent1">
                    <a:lumMod val="50000"/>
                  </a:schemeClr>
                </a:solidFill>
              </a:rPr>
              <a:t>BOTH</a:t>
            </a:r>
            <a:r>
              <a:rPr lang="en-GB" sz="2400" dirty="0" smtClean="0">
                <a:solidFill>
                  <a:schemeClr val="accent1">
                    <a:lumMod val="50000"/>
                  </a:schemeClr>
                </a:solidFill>
              </a:rPr>
              <a:t> EACEA and internal </a:t>
            </a:r>
            <a:r>
              <a:rPr lang="en-GB" sz="2400" b="1" dirty="0" smtClean="0">
                <a:solidFill>
                  <a:schemeClr val="accent1">
                    <a:lumMod val="50000"/>
                  </a:schemeClr>
                </a:solidFill>
              </a:rPr>
              <a:t>reporting</a:t>
            </a:r>
          </a:p>
          <a:p>
            <a:pPr marL="285750" lvl="0" indent="-285750">
              <a:buFont typeface="Wingdings" panose="05000000000000000000" pitchFamily="2" charset="2"/>
              <a:buChar char="§"/>
            </a:pPr>
            <a:r>
              <a:rPr lang="en-GB" sz="2400" b="1" dirty="0" smtClean="0">
                <a:solidFill>
                  <a:schemeClr val="accent1">
                    <a:lumMod val="50000"/>
                  </a:schemeClr>
                </a:solidFill>
              </a:rPr>
              <a:t>20% </a:t>
            </a:r>
            <a:r>
              <a:rPr lang="en-GB" sz="2400" dirty="0" smtClean="0">
                <a:solidFill>
                  <a:schemeClr val="accent1">
                    <a:lumMod val="50000"/>
                  </a:schemeClr>
                </a:solidFill>
              </a:rPr>
              <a:t>of the estimated Erasmus+ grant contribution </a:t>
            </a:r>
            <a:r>
              <a:rPr lang="en-GB" sz="2400" b="1" dirty="0" smtClean="0">
                <a:solidFill>
                  <a:schemeClr val="accent1">
                    <a:lumMod val="50000"/>
                  </a:schemeClr>
                </a:solidFill>
              </a:rPr>
              <a:t>after the approval of the progress report</a:t>
            </a:r>
            <a:r>
              <a:rPr lang="en-GB" sz="2400" dirty="0" smtClean="0">
                <a:solidFill>
                  <a:schemeClr val="accent1">
                    <a:lumMod val="50000"/>
                  </a:schemeClr>
                </a:solidFill>
              </a:rPr>
              <a:t> </a:t>
            </a:r>
            <a:r>
              <a:rPr lang="en-GB" sz="2400" b="1" dirty="0" smtClean="0">
                <a:solidFill>
                  <a:schemeClr val="accent1">
                    <a:lumMod val="50000"/>
                  </a:schemeClr>
                </a:solidFill>
              </a:rPr>
              <a:t>by the Executive Agency  (M 21 - </a:t>
            </a:r>
            <a:r>
              <a:rPr lang="en-US" sz="2400" b="1" dirty="0" smtClean="0">
                <a:solidFill>
                  <a:schemeClr val="accent1">
                    <a:lumMod val="50000"/>
                  </a:schemeClr>
                </a:solidFill>
              </a:rPr>
              <a:t>III </a:t>
            </a:r>
            <a:r>
              <a:rPr lang="en-US" sz="2400" b="1" dirty="0">
                <a:solidFill>
                  <a:schemeClr val="accent1">
                    <a:lumMod val="50000"/>
                  </a:schemeClr>
                </a:solidFill>
              </a:rPr>
              <a:t>tranche 20% of </a:t>
            </a:r>
            <a:r>
              <a:rPr lang="en-US" sz="2400" b="1" dirty="0" smtClean="0">
                <a:solidFill>
                  <a:schemeClr val="accent1">
                    <a:lumMod val="50000"/>
                  </a:schemeClr>
                </a:solidFill>
              </a:rPr>
              <a:t>prefunding) </a:t>
            </a:r>
            <a:endParaRPr lang="en-GB" sz="2400" b="1" dirty="0" smtClean="0">
              <a:solidFill>
                <a:schemeClr val="accent1">
                  <a:lumMod val="50000"/>
                </a:schemeClr>
              </a:solidFill>
            </a:endParaRPr>
          </a:p>
          <a:p>
            <a:pPr marL="285750" lvl="0" indent="-285750">
              <a:buFont typeface="Wingdings" panose="05000000000000000000" pitchFamily="2" charset="2"/>
              <a:buChar char="§"/>
            </a:pPr>
            <a:r>
              <a:rPr lang="en-GB" sz="2400" b="1" dirty="0" smtClean="0">
                <a:solidFill>
                  <a:schemeClr val="accent1">
                    <a:lumMod val="50000"/>
                  </a:schemeClr>
                </a:solidFill>
              </a:rPr>
              <a:t>20% </a:t>
            </a:r>
            <a:r>
              <a:rPr lang="en-GB" sz="2400" dirty="0" smtClean="0">
                <a:solidFill>
                  <a:schemeClr val="accent1">
                    <a:lumMod val="50000"/>
                  </a:schemeClr>
                </a:solidFill>
              </a:rPr>
              <a:t>of the estimated Erasmus+ grant contribution after the submission and acceptance of </a:t>
            </a:r>
            <a:r>
              <a:rPr lang="en-GB" sz="2400" b="1" dirty="0" smtClean="0">
                <a:solidFill>
                  <a:schemeClr val="accent1">
                    <a:lumMod val="50000"/>
                  </a:schemeClr>
                </a:solidFill>
              </a:rPr>
              <a:t>second internal </a:t>
            </a:r>
            <a:r>
              <a:rPr lang="en-GB" sz="2400" b="1" dirty="0">
                <a:solidFill>
                  <a:schemeClr val="accent1">
                    <a:lumMod val="50000"/>
                  </a:schemeClr>
                </a:solidFill>
              </a:rPr>
              <a:t>monitoring (M 28 </a:t>
            </a:r>
            <a:r>
              <a:rPr lang="en-GB" sz="2400" b="1" dirty="0" smtClean="0">
                <a:solidFill>
                  <a:schemeClr val="accent1">
                    <a:lumMod val="50000"/>
                  </a:schemeClr>
                </a:solidFill>
              </a:rPr>
              <a:t>– </a:t>
            </a:r>
            <a:r>
              <a:rPr lang="en-US" sz="2400" b="1" dirty="0" smtClean="0">
                <a:solidFill>
                  <a:schemeClr val="accent1">
                    <a:lumMod val="50000"/>
                  </a:schemeClr>
                </a:solidFill>
              </a:rPr>
              <a:t>IV tranche </a:t>
            </a:r>
            <a:r>
              <a:rPr lang="en-US" sz="2400" b="1" dirty="0">
                <a:solidFill>
                  <a:schemeClr val="accent1">
                    <a:lumMod val="50000"/>
                  </a:schemeClr>
                </a:solidFill>
              </a:rPr>
              <a:t>20% of prefunding) </a:t>
            </a:r>
            <a:endParaRPr lang="en-GB" sz="2400" b="1" dirty="0">
              <a:solidFill>
                <a:schemeClr val="accent1">
                  <a:lumMod val="50000"/>
                </a:schemeClr>
              </a:solidFill>
            </a:endParaRPr>
          </a:p>
          <a:p>
            <a:pPr marL="285750" lvl="0" indent="-285750">
              <a:buFont typeface="Wingdings" panose="05000000000000000000" pitchFamily="2" charset="2"/>
              <a:buChar char="§"/>
            </a:pPr>
            <a:r>
              <a:rPr lang="en-GB" sz="2400" b="1" dirty="0" smtClean="0">
                <a:solidFill>
                  <a:schemeClr val="accent1">
                    <a:lumMod val="50000"/>
                  </a:schemeClr>
                </a:solidFill>
              </a:rPr>
              <a:t>Final balance</a:t>
            </a:r>
            <a:r>
              <a:rPr lang="en-GB" sz="2400" dirty="0" smtClean="0">
                <a:solidFill>
                  <a:schemeClr val="accent1">
                    <a:lumMod val="50000"/>
                  </a:schemeClr>
                </a:solidFill>
              </a:rPr>
              <a:t>, </a:t>
            </a:r>
            <a:r>
              <a:rPr lang="en-GB" sz="2400" b="1" dirty="0" smtClean="0">
                <a:solidFill>
                  <a:schemeClr val="accent1">
                    <a:lumMod val="50000"/>
                  </a:schemeClr>
                </a:solidFill>
              </a:rPr>
              <a:t>after the approval of the Final Report (M36) </a:t>
            </a:r>
            <a:r>
              <a:rPr lang="en-GB" sz="2400" dirty="0" smtClean="0">
                <a:solidFill>
                  <a:schemeClr val="accent1">
                    <a:lumMod val="50000"/>
                  </a:schemeClr>
                </a:solidFill>
              </a:rPr>
              <a:t>by the Executive Agency*. </a:t>
            </a:r>
          </a:p>
          <a:p>
            <a:pPr marL="0" lvl="0" indent="0">
              <a:buNone/>
            </a:pPr>
            <a:r>
              <a:rPr lang="en-GB" sz="2400" i="1" u="sng" dirty="0" smtClean="0">
                <a:solidFill>
                  <a:schemeClr val="accent1">
                    <a:lumMod val="50000"/>
                  </a:schemeClr>
                </a:solidFill>
              </a:rPr>
              <a:t>(*Final balance will be reduced of expenses anticipated by the Coordinator)</a:t>
            </a:r>
            <a:endParaRPr lang="en-GB" sz="2400" dirty="0"/>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39</a:t>
            </a:fld>
            <a:endParaRPr lang="en-GB" dirty="0"/>
          </a:p>
        </p:txBody>
      </p:sp>
      <p:sp>
        <p:nvSpPr>
          <p:cNvPr id="11" name="Rounded Rectangle 4"/>
          <p:cNvSpPr/>
          <p:nvPr/>
        </p:nvSpPr>
        <p:spPr>
          <a:xfrm>
            <a:off x="3460065" y="2397725"/>
            <a:ext cx="2422076" cy="1461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GB" sz="2000" kern="1200" dirty="0"/>
          </a:p>
        </p:txBody>
      </p:sp>
      <p:sp>
        <p:nvSpPr>
          <p:cNvPr id="17" name="Round Same Side Corner Rectangle 4"/>
          <p:cNvSpPr/>
          <p:nvPr/>
        </p:nvSpPr>
        <p:spPr>
          <a:xfrm>
            <a:off x="3331485" y="4018578"/>
            <a:ext cx="4480876" cy="764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77850">
              <a:lnSpc>
                <a:spcPct val="90000"/>
              </a:lnSpc>
              <a:spcBef>
                <a:spcPct val="0"/>
              </a:spcBef>
              <a:spcAft>
                <a:spcPct val="15000"/>
              </a:spcAft>
              <a:buChar char="••"/>
            </a:pPr>
            <a:endParaRPr lang="en-GB" sz="1300" kern="1200" dirty="0">
              <a:solidFill>
                <a:schemeClr val="accent2"/>
              </a:solidFill>
            </a:endParaRPr>
          </a:p>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sp>
        <p:nvSpPr>
          <p:cNvPr id="20" name="Round Same Side Corner Rectangle 4"/>
          <p:cNvSpPr/>
          <p:nvPr/>
        </p:nvSpPr>
        <p:spPr>
          <a:xfrm>
            <a:off x="3321315" y="4233648"/>
            <a:ext cx="4779076" cy="870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1320912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9552" y="973372"/>
            <a:ext cx="7886700" cy="1325563"/>
          </a:xfrm>
        </p:spPr>
        <p:txBody>
          <a:bodyPr>
            <a:normAutofit/>
          </a:bodyPr>
          <a:lstStyle/>
          <a:p>
            <a:pPr marL="457200" lvl="1" indent="0" algn="l" defTabSz="685800" rtl="0">
              <a:lnSpc>
                <a:spcPct val="90000"/>
              </a:lnSpc>
              <a:spcBef>
                <a:spcPct val="0"/>
              </a:spcBef>
            </a:pPr>
            <a:r>
              <a:rPr lang="en-US" sz="3600" b="1" kern="1200" dirty="0" smtClean="0">
                <a:solidFill>
                  <a:srgbClr val="0F5494"/>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Financial basic statements and terms</a:t>
            </a:r>
            <a:endParaRPr lang="it-IT" sz="3600" b="1" kern="1200" dirty="0">
              <a:solidFill>
                <a:srgbClr val="0F5494"/>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p:txBody>
      </p:sp>
      <p:sp>
        <p:nvSpPr>
          <p:cNvPr id="5" name="Rectangle 2"/>
          <p:cNvSpPr>
            <a:spLocks noGrp="1" noChangeArrowheads="1"/>
          </p:cNvSpPr>
          <p:nvPr>
            <p:ph idx="1"/>
          </p:nvPr>
        </p:nvSpPr>
        <p:spPr>
          <a:xfrm>
            <a:off x="785535" y="2438563"/>
            <a:ext cx="7886700" cy="1782525"/>
          </a:xfrm>
        </p:spPr>
        <p:txBody>
          <a:bodyPr>
            <a:normAutofit/>
          </a:bodyPr>
          <a:lstStyle/>
          <a:p>
            <a:pPr marL="1333500" lvl="1" indent="-342900">
              <a:lnSpc>
                <a:spcPct val="160000"/>
              </a:lnSpc>
              <a:buClr>
                <a:srgbClr val="009FBA"/>
              </a:buClr>
              <a:buFont typeface="Wingdings" panose="05000000000000000000" pitchFamily="2" charset="2"/>
              <a:buChar char="§"/>
            </a:pPr>
            <a:r>
              <a:rPr lang="en-GB" sz="2800" i="1" dirty="0">
                <a:solidFill>
                  <a:srgbClr val="0F5494"/>
                </a:solidFill>
              </a:rPr>
              <a:t>Funding rule &amp; Financing approach</a:t>
            </a:r>
          </a:p>
          <a:p>
            <a:pPr marL="1333500" lvl="1" indent="-342900">
              <a:lnSpc>
                <a:spcPct val="160000"/>
              </a:lnSpc>
              <a:buFont typeface="Wingdings" panose="05000000000000000000" pitchFamily="2" charset="2"/>
              <a:buChar char="§"/>
            </a:pPr>
            <a:r>
              <a:rPr lang="en-GB" sz="2800" i="1" dirty="0">
                <a:solidFill>
                  <a:srgbClr val="0F5494"/>
                </a:solidFill>
              </a:rPr>
              <a:t>UNI-TEL Budget </a:t>
            </a:r>
            <a:r>
              <a:rPr lang="en-GB" sz="23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971343"/>
            <a:ext cx="565674" cy="72008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53" y="237535"/>
            <a:ext cx="713719" cy="908535"/>
          </a:xfrm>
          <a:prstGeom prst="rect">
            <a:avLst/>
          </a:prstGeom>
        </p:spPr>
      </p:pic>
    </p:spTree>
    <p:extLst>
      <p:ext uri="{BB962C8B-B14F-4D97-AF65-F5344CB8AC3E}">
        <p14:creationId xmlns:p14="http://schemas.microsoft.com/office/powerpoint/2010/main" val="2034350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40</a:t>
            </a:fld>
            <a:endParaRPr lang="en-GB" altLang="en-US" dirty="0"/>
          </a:p>
        </p:txBody>
      </p:sp>
      <p:grpSp>
        <p:nvGrpSpPr>
          <p:cNvPr id="23" name="Group 16"/>
          <p:cNvGrpSpPr/>
          <p:nvPr/>
        </p:nvGrpSpPr>
        <p:grpSpPr>
          <a:xfrm>
            <a:off x="43856" y="2443017"/>
            <a:ext cx="2438400" cy="2105027"/>
            <a:chOff x="608012" y="1781173"/>
            <a:chExt cx="2438400" cy="2105027"/>
          </a:xfrm>
        </p:grpSpPr>
        <p:sp>
          <p:nvSpPr>
            <p:cNvPr id="24" name="Arc 8"/>
            <p:cNvSpPr/>
            <p:nvPr/>
          </p:nvSpPr>
          <p:spPr>
            <a:xfrm>
              <a:off x="1674812" y="2514600"/>
              <a:ext cx="1371600" cy="1371600"/>
            </a:xfrm>
            <a:prstGeom prst="arc">
              <a:avLst>
                <a:gd name="adj1" fmla="val 10812873"/>
                <a:gd name="adj2" fmla="val 16131434"/>
              </a:avLst>
            </a:pr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27" name="Group 7"/>
          <p:cNvGrpSpPr/>
          <p:nvPr/>
        </p:nvGrpSpPr>
        <p:grpSpPr>
          <a:xfrm>
            <a:off x="1160631" y="3305029"/>
            <a:ext cx="1066800" cy="1066800"/>
            <a:chOff x="9726611" y="2667000"/>
            <a:chExt cx="1066800" cy="1066800"/>
          </a:xfrm>
        </p:grpSpPr>
        <p:sp>
          <p:nvSpPr>
            <p:cNvPr id="28" name="Oval 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Oval 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31" name="TextBox 45"/>
          <p:cNvSpPr txBox="1"/>
          <p:nvPr/>
        </p:nvSpPr>
        <p:spPr>
          <a:xfrm>
            <a:off x="727219" y="4446541"/>
            <a:ext cx="2081018" cy="707886"/>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November 2021</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 M10 </a:t>
            </a: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32" name="TextBox 50"/>
          <p:cNvSpPr txBox="1"/>
          <p:nvPr/>
        </p:nvSpPr>
        <p:spPr>
          <a:xfrm>
            <a:off x="867078" y="1412729"/>
            <a:ext cx="2605743" cy="907964"/>
          </a:xfrm>
          <a:prstGeom prst="rect">
            <a:avLst/>
          </a:prstGeom>
          <a:noFill/>
        </p:spPr>
        <p:txBody>
          <a:bodyPr wrap="square" rtlCol="0" anchor="ctr">
            <a:noAutofit/>
          </a:bodyPr>
          <a:lstStyle/>
          <a:p>
            <a:pPr algn="ctr" defTabSz="1218987"/>
            <a:r>
              <a:rPr lang="en-US" sz="1600" b="1" dirty="0" smtClean="0">
                <a:solidFill>
                  <a:srgbClr val="E46C0A"/>
                </a:solidFill>
                <a:latin typeface="Arial" panose="020B0604020202020204" pitchFamily="34" charset="0"/>
                <a:cs typeface="Arial" panose="020B0604020202020204" pitchFamily="34" charset="0"/>
              </a:rPr>
              <a:t>1</a:t>
            </a:r>
            <a:r>
              <a:rPr lang="en-US" sz="1600" b="1" baseline="30000" dirty="0" smtClean="0">
                <a:solidFill>
                  <a:srgbClr val="E46C0A"/>
                </a:solidFill>
                <a:latin typeface="Arial" panose="020B0604020202020204" pitchFamily="34" charset="0"/>
                <a:cs typeface="Arial" panose="020B0604020202020204" pitchFamily="34" charset="0"/>
              </a:rPr>
              <a:t>st</a:t>
            </a:r>
            <a:r>
              <a:rPr lang="en-US" sz="1600" b="1" dirty="0" smtClean="0">
                <a:solidFill>
                  <a:srgbClr val="E46C0A"/>
                </a:solidFill>
                <a:latin typeface="Arial" panose="020B0604020202020204" pitchFamily="34" charset="0"/>
                <a:cs typeface="Arial" panose="020B0604020202020204" pitchFamily="34" charset="0"/>
              </a:rPr>
              <a:t> internal reporting</a:t>
            </a:r>
            <a:r>
              <a:rPr lang="en-US" sz="1600" b="1" dirty="0" smtClean="0">
                <a:latin typeface="Arial" panose="020B0604020202020204" pitchFamily="34" charset="0"/>
                <a:cs typeface="Arial" panose="020B0604020202020204" pitchFamily="34" charset="0"/>
              </a:rPr>
              <a:t>: </a:t>
            </a:r>
          </a:p>
          <a:p>
            <a:pPr algn="ctr" defTabSz="1218987"/>
            <a:r>
              <a:rPr lang="en-US" sz="1600" b="1" u="sng" dirty="0" smtClean="0">
                <a:latin typeface="Arial" panose="020B0604020202020204" pitchFamily="34" charset="0"/>
                <a:cs typeface="Arial" panose="020B0604020202020204" pitchFamily="34" charset="0"/>
              </a:rPr>
              <a:t>II tranche 30% of prefunding </a:t>
            </a:r>
            <a:endParaRPr lang="en-US" sz="1600" b="1" u="sng" dirty="0">
              <a:latin typeface="Arial" panose="020B0604020202020204" pitchFamily="34" charset="0"/>
              <a:cs typeface="Arial" panose="020B0604020202020204" pitchFamily="34" charset="0"/>
            </a:endParaRPr>
          </a:p>
        </p:txBody>
      </p:sp>
      <p:sp>
        <p:nvSpPr>
          <p:cNvPr id="33" name="Freeform 49"/>
          <p:cNvSpPr>
            <a:spLocks/>
          </p:cNvSpPr>
          <p:nvPr/>
        </p:nvSpPr>
        <p:spPr bwMode="auto">
          <a:xfrm>
            <a:off x="1559978" y="3633685"/>
            <a:ext cx="325655" cy="345645"/>
          </a:xfrm>
          <a:custGeom>
            <a:avLst/>
            <a:gdLst>
              <a:gd name="T0" fmla="*/ 1893 w 1988"/>
              <a:gd name="T1" fmla="*/ 2 h 1751"/>
              <a:gd name="T2" fmla="*/ 1908 w 1988"/>
              <a:gd name="T3" fmla="*/ 18 h 1751"/>
              <a:gd name="T4" fmla="*/ 1928 w 1988"/>
              <a:gd name="T5" fmla="*/ 47 h 1751"/>
              <a:gd name="T6" fmla="*/ 1951 w 1988"/>
              <a:gd name="T7" fmla="*/ 80 h 1751"/>
              <a:gd name="T8" fmla="*/ 1972 w 1988"/>
              <a:gd name="T9" fmla="*/ 110 h 1751"/>
              <a:gd name="T10" fmla="*/ 1984 w 1988"/>
              <a:gd name="T11" fmla="*/ 129 h 1751"/>
              <a:gd name="T12" fmla="*/ 1988 w 1988"/>
              <a:gd name="T13" fmla="*/ 145 h 1751"/>
              <a:gd name="T14" fmla="*/ 1977 w 1988"/>
              <a:gd name="T15" fmla="*/ 168 h 1751"/>
              <a:gd name="T16" fmla="*/ 1816 w 1988"/>
              <a:gd name="T17" fmla="*/ 327 h 1751"/>
              <a:gd name="T18" fmla="*/ 1663 w 1988"/>
              <a:gd name="T19" fmla="*/ 496 h 1751"/>
              <a:gd name="T20" fmla="*/ 1519 w 1988"/>
              <a:gd name="T21" fmla="*/ 668 h 1751"/>
              <a:gd name="T22" fmla="*/ 1386 w 1988"/>
              <a:gd name="T23" fmla="*/ 843 h 1751"/>
              <a:gd name="T24" fmla="*/ 1264 w 1988"/>
              <a:gd name="T25" fmla="*/ 1016 h 1751"/>
              <a:gd name="T26" fmla="*/ 1154 w 1988"/>
              <a:gd name="T27" fmla="*/ 1182 h 1751"/>
              <a:gd name="T28" fmla="*/ 1058 w 1988"/>
              <a:gd name="T29" fmla="*/ 1341 h 1751"/>
              <a:gd name="T30" fmla="*/ 978 w 1988"/>
              <a:gd name="T31" fmla="*/ 1487 h 1751"/>
              <a:gd name="T32" fmla="*/ 913 w 1988"/>
              <a:gd name="T33" fmla="*/ 1617 h 1751"/>
              <a:gd name="T34" fmla="*/ 864 w 1988"/>
              <a:gd name="T35" fmla="*/ 1730 h 1751"/>
              <a:gd name="T36" fmla="*/ 850 w 1988"/>
              <a:gd name="T37" fmla="*/ 1747 h 1751"/>
              <a:gd name="T38" fmla="*/ 837 w 1988"/>
              <a:gd name="T39" fmla="*/ 1751 h 1751"/>
              <a:gd name="T40" fmla="*/ 822 w 1988"/>
              <a:gd name="T41" fmla="*/ 1749 h 1751"/>
              <a:gd name="T42" fmla="*/ 0 w 1988"/>
              <a:gd name="T43" fmla="*/ 904 h 1751"/>
              <a:gd name="T44" fmla="*/ 9 w 1988"/>
              <a:gd name="T45" fmla="*/ 893 h 1751"/>
              <a:gd name="T46" fmla="*/ 34 w 1988"/>
              <a:gd name="T47" fmla="*/ 867 h 1751"/>
              <a:gd name="T48" fmla="*/ 74 w 1988"/>
              <a:gd name="T49" fmla="*/ 832 h 1751"/>
              <a:gd name="T50" fmla="*/ 118 w 1988"/>
              <a:gd name="T51" fmla="*/ 790 h 1751"/>
              <a:gd name="T52" fmla="*/ 164 w 1988"/>
              <a:gd name="T53" fmla="*/ 750 h 1751"/>
              <a:gd name="T54" fmla="*/ 205 w 1988"/>
              <a:gd name="T55" fmla="*/ 716 h 1751"/>
              <a:gd name="T56" fmla="*/ 235 w 1988"/>
              <a:gd name="T57" fmla="*/ 694 h 1751"/>
              <a:gd name="T58" fmla="*/ 250 w 1988"/>
              <a:gd name="T59" fmla="*/ 687 h 1751"/>
              <a:gd name="T60" fmla="*/ 728 w 1988"/>
              <a:gd name="T61" fmla="*/ 1002 h 1751"/>
              <a:gd name="T62" fmla="*/ 811 w 1988"/>
              <a:gd name="T63" fmla="*/ 910 h 1751"/>
              <a:gd name="T64" fmla="*/ 911 w 1988"/>
              <a:gd name="T65" fmla="*/ 800 h 1751"/>
              <a:gd name="T66" fmla="*/ 1032 w 1988"/>
              <a:gd name="T67" fmla="*/ 679 h 1751"/>
              <a:gd name="T68" fmla="*/ 1172 w 1988"/>
              <a:gd name="T69" fmla="*/ 547 h 1751"/>
              <a:gd name="T70" fmla="*/ 1328 w 1988"/>
              <a:gd name="T71" fmla="*/ 411 h 1751"/>
              <a:gd name="T72" fmla="*/ 1498 w 1988"/>
              <a:gd name="T73" fmla="*/ 272 h 1751"/>
              <a:gd name="T74" fmla="*/ 1687 w 1988"/>
              <a:gd name="T75" fmla="*/ 134 h 1751"/>
              <a:gd name="T76" fmla="*/ 1889 w 1988"/>
              <a:gd name="T77"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8" h="1751">
                <a:moveTo>
                  <a:pt x="1889" y="0"/>
                </a:moveTo>
                <a:lnTo>
                  <a:pt x="1893" y="2"/>
                </a:lnTo>
                <a:lnTo>
                  <a:pt x="1898" y="9"/>
                </a:lnTo>
                <a:lnTo>
                  <a:pt x="1908" y="18"/>
                </a:lnTo>
                <a:lnTo>
                  <a:pt x="1917" y="32"/>
                </a:lnTo>
                <a:lnTo>
                  <a:pt x="1928" y="47"/>
                </a:lnTo>
                <a:lnTo>
                  <a:pt x="1940" y="64"/>
                </a:lnTo>
                <a:lnTo>
                  <a:pt x="1951" y="80"/>
                </a:lnTo>
                <a:lnTo>
                  <a:pt x="1962" y="96"/>
                </a:lnTo>
                <a:lnTo>
                  <a:pt x="1972" y="110"/>
                </a:lnTo>
                <a:lnTo>
                  <a:pt x="1978" y="121"/>
                </a:lnTo>
                <a:lnTo>
                  <a:pt x="1984" y="129"/>
                </a:lnTo>
                <a:lnTo>
                  <a:pt x="1985" y="132"/>
                </a:lnTo>
                <a:lnTo>
                  <a:pt x="1988" y="145"/>
                </a:lnTo>
                <a:lnTo>
                  <a:pt x="1985" y="157"/>
                </a:lnTo>
                <a:lnTo>
                  <a:pt x="1977" y="168"/>
                </a:lnTo>
                <a:lnTo>
                  <a:pt x="1896" y="246"/>
                </a:lnTo>
                <a:lnTo>
                  <a:pt x="1816" y="327"/>
                </a:lnTo>
                <a:lnTo>
                  <a:pt x="1738" y="411"/>
                </a:lnTo>
                <a:lnTo>
                  <a:pt x="1663" y="496"/>
                </a:lnTo>
                <a:lnTo>
                  <a:pt x="1589" y="581"/>
                </a:lnTo>
                <a:lnTo>
                  <a:pt x="1519" y="668"/>
                </a:lnTo>
                <a:lnTo>
                  <a:pt x="1451" y="756"/>
                </a:lnTo>
                <a:lnTo>
                  <a:pt x="1386" y="843"/>
                </a:lnTo>
                <a:lnTo>
                  <a:pt x="1324" y="929"/>
                </a:lnTo>
                <a:lnTo>
                  <a:pt x="1264" y="1016"/>
                </a:lnTo>
                <a:lnTo>
                  <a:pt x="1207" y="1099"/>
                </a:lnTo>
                <a:lnTo>
                  <a:pt x="1154" y="1182"/>
                </a:lnTo>
                <a:lnTo>
                  <a:pt x="1104" y="1263"/>
                </a:lnTo>
                <a:lnTo>
                  <a:pt x="1058" y="1341"/>
                </a:lnTo>
                <a:lnTo>
                  <a:pt x="1016" y="1415"/>
                </a:lnTo>
                <a:lnTo>
                  <a:pt x="978" y="1487"/>
                </a:lnTo>
                <a:lnTo>
                  <a:pt x="943" y="1554"/>
                </a:lnTo>
                <a:lnTo>
                  <a:pt x="913" y="1617"/>
                </a:lnTo>
                <a:lnTo>
                  <a:pt x="886" y="1677"/>
                </a:lnTo>
                <a:lnTo>
                  <a:pt x="864" y="1730"/>
                </a:lnTo>
                <a:lnTo>
                  <a:pt x="859" y="1740"/>
                </a:lnTo>
                <a:lnTo>
                  <a:pt x="850" y="1747"/>
                </a:lnTo>
                <a:lnTo>
                  <a:pt x="841" y="1751"/>
                </a:lnTo>
                <a:lnTo>
                  <a:pt x="837" y="1751"/>
                </a:lnTo>
                <a:lnTo>
                  <a:pt x="834" y="1751"/>
                </a:lnTo>
                <a:lnTo>
                  <a:pt x="822" y="1749"/>
                </a:lnTo>
                <a:lnTo>
                  <a:pt x="811" y="1741"/>
                </a:lnTo>
                <a:lnTo>
                  <a:pt x="0" y="904"/>
                </a:lnTo>
                <a:lnTo>
                  <a:pt x="2" y="902"/>
                </a:lnTo>
                <a:lnTo>
                  <a:pt x="9" y="893"/>
                </a:lnTo>
                <a:lnTo>
                  <a:pt x="19" y="882"/>
                </a:lnTo>
                <a:lnTo>
                  <a:pt x="34" y="867"/>
                </a:lnTo>
                <a:lnTo>
                  <a:pt x="53" y="849"/>
                </a:lnTo>
                <a:lnTo>
                  <a:pt x="74" y="832"/>
                </a:lnTo>
                <a:lnTo>
                  <a:pt x="95" y="811"/>
                </a:lnTo>
                <a:lnTo>
                  <a:pt x="118" y="790"/>
                </a:lnTo>
                <a:lnTo>
                  <a:pt x="141" y="770"/>
                </a:lnTo>
                <a:lnTo>
                  <a:pt x="164" y="750"/>
                </a:lnTo>
                <a:lnTo>
                  <a:pt x="185" y="733"/>
                </a:lnTo>
                <a:lnTo>
                  <a:pt x="205" y="716"/>
                </a:lnTo>
                <a:lnTo>
                  <a:pt x="221" y="704"/>
                </a:lnTo>
                <a:lnTo>
                  <a:pt x="235" y="694"/>
                </a:lnTo>
                <a:lnTo>
                  <a:pt x="246" y="689"/>
                </a:lnTo>
                <a:lnTo>
                  <a:pt x="250" y="687"/>
                </a:lnTo>
                <a:lnTo>
                  <a:pt x="696" y="1040"/>
                </a:lnTo>
                <a:lnTo>
                  <a:pt x="728" y="1002"/>
                </a:lnTo>
                <a:lnTo>
                  <a:pt x="766" y="958"/>
                </a:lnTo>
                <a:lnTo>
                  <a:pt x="811" y="910"/>
                </a:lnTo>
                <a:lnTo>
                  <a:pt x="859" y="856"/>
                </a:lnTo>
                <a:lnTo>
                  <a:pt x="911" y="800"/>
                </a:lnTo>
                <a:lnTo>
                  <a:pt x="970" y="741"/>
                </a:lnTo>
                <a:lnTo>
                  <a:pt x="1032" y="679"/>
                </a:lnTo>
                <a:lnTo>
                  <a:pt x="1100" y="614"/>
                </a:lnTo>
                <a:lnTo>
                  <a:pt x="1172" y="547"/>
                </a:lnTo>
                <a:lnTo>
                  <a:pt x="1248" y="480"/>
                </a:lnTo>
                <a:lnTo>
                  <a:pt x="1328" y="411"/>
                </a:lnTo>
                <a:lnTo>
                  <a:pt x="1412" y="341"/>
                </a:lnTo>
                <a:lnTo>
                  <a:pt x="1498" y="272"/>
                </a:lnTo>
                <a:lnTo>
                  <a:pt x="1591" y="202"/>
                </a:lnTo>
                <a:lnTo>
                  <a:pt x="1687" y="134"/>
                </a:lnTo>
                <a:lnTo>
                  <a:pt x="1786" y="66"/>
                </a:lnTo>
                <a:lnTo>
                  <a:pt x="1889"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endParaRPr>
          </a:p>
        </p:txBody>
      </p:sp>
      <p:grpSp>
        <p:nvGrpSpPr>
          <p:cNvPr id="34" name="Group 17"/>
          <p:cNvGrpSpPr/>
          <p:nvPr/>
        </p:nvGrpSpPr>
        <p:grpSpPr>
          <a:xfrm flipV="1">
            <a:off x="2258322" y="3115497"/>
            <a:ext cx="2438400" cy="2105027"/>
            <a:chOff x="608012" y="1781173"/>
            <a:chExt cx="2438400" cy="2105027"/>
          </a:xfrm>
        </p:grpSpPr>
        <p:sp>
          <p:nvSpPr>
            <p:cNvPr id="35" name="Arc 18"/>
            <p:cNvSpPr/>
            <p:nvPr/>
          </p:nvSpPr>
          <p:spPr>
            <a:xfrm>
              <a:off x="1674812" y="2514600"/>
              <a:ext cx="1371600" cy="1371600"/>
            </a:xfrm>
            <a:prstGeom prst="arc">
              <a:avLst>
                <a:gd name="adj1" fmla="val 10812873"/>
                <a:gd name="adj2" fmla="val 16131434"/>
              </a:avLst>
            </a:pr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36"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37"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38" name="Group 21"/>
          <p:cNvGrpSpPr/>
          <p:nvPr/>
        </p:nvGrpSpPr>
        <p:grpSpPr>
          <a:xfrm>
            <a:off x="3371221" y="3224854"/>
            <a:ext cx="1066800" cy="1066800"/>
            <a:chOff x="9726611" y="2667000"/>
            <a:chExt cx="1066800" cy="1066800"/>
          </a:xfrm>
        </p:grpSpPr>
        <p:sp>
          <p:nvSpPr>
            <p:cNvPr id="39" name="Oval 22"/>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Oval 23"/>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41" name="Freeform 58"/>
          <p:cNvSpPr>
            <a:spLocks noEditPoints="1"/>
          </p:cNvSpPr>
          <p:nvPr/>
        </p:nvSpPr>
        <p:spPr bwMode="auto">
          <a:xfrm>
            <a:off x="3657376" y="3513002"/>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rgbClr val="3BA0BB"/>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42" name="TextBox 46"/>
          <p:cNvSpPr txBox="1"/>
          <p:nvPr/>
        </p:nvSpPr>
        <p:spPr>
          <a:xfrm>
            <a:off x="2893064" y="2366153"/>
            <a:ext cx="2151551" cy="707886"/>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September 2022</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M21</a:t>
            </a:r>
            <a:r>
              <a:rPr lang="en-US" sz="2000" i="1" dirty="0" smtClean="0">
                <a:solidFill>
                  <a:prstClr val="black">
                    <a:lumMod val="75000"/>
                    <a:lumOff val="25000"/>
                  </a:prstClr>
                </a:solidFill>
                <a:latin typeface="Arial" panose="020B0604020202020204" pitchFamily="34" charset="0"/>
                <a:cs typeface="Arial" panose="020B0604020202020204" pitchFamily="34" charset="0"/>
              </a:rPr>
              <a:t> </a:t>
            </a:r>
            <a:endParaRPr lang="en-US" sz="2000"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43" name="TextBox 52"/>
          <p:cNvSpPr txBox="1"/>
          <p:nvPr/>
        </p:nvSpPr>
        <p:spPr>
          <a:xfrm>
            <a:off x="1649302" y="5460150"/>
            <a:ext cx="3171284" cy="907964"/>
          </a:xfrm>
          <a:prstGeom prst="rect">
            <a:avLst/>
          </a:prstGeom>
          <a:noFill/>
        </p:spPr>
        <p:txBody>
          <a:bodyPr wrap="square" rtlCol="0" anchor="ctr">
            <a:noAutofit/>
          </a:bodyPr>
          <a:lstStyle/>
          <a:p>
            <a:pPr algn="ctr" defTabSz="1218987"/>
            <a:r>
              <a:rPr lang="en-US" sz="1600" b="1" dirty="0" smtClean="0">
                <a:solidFill>
                  <a:srgbClr val="3BA0BB"/>
                </a:solidFill>
                <a:latin typeface="Arial" panose="020B0604020202020204" pitchFamily="34" charset="0"/>
                <a:cs typeface="Arial" panose="020B0604020202020204" pitchFamily="34" charset="0"/>
              </a:rPr>
              <a:t>Interim report for the EACEA and 2</a:t>
            </a:r>
            <a:r>
              <a:rPr lang="en-US" sz="1600" b="1" baseline="30000" dirty="0" smtClean="0">
                <a:solidFill>
                  <a:srgbClr val="3BA0BB"/>
                </a:solidFill>
                <a:latin typeface="Arial" panose="020B0604020202020204" pitchFamily="34" charset="0"/>
                <a:cs typeface="Arial" panose="020B0604020202020204" pitchFamily="34" charset="0"/>
              </a:rPr>
              <a:t>nd</a:t>
            </a:r>
            <a:r>
              <a:rPr lang="en-US" sz="1600" b="1" dirty="0" smtClean="0">
                <a:solidFill>
                  <a:srgbClr val="3BA0BB"/>
                </a:solidFill>
                <a:latin typeface="Arial" panose="020B0604020202020204" pitchFamily="34" charset="0"/>
                <a:cs typeface="Arial" panose="020B0604020202020204" pitchFamily="34" charset="0"/>
              </a:rPr>
              <a:t> internal reporting</a:t>
            </a:r>
          </a:p>
          <a:p>
            <a:pPr algn="ctr" defTabSz="1218987"/>
            <a:r>
              <a:rPr lang="en-US" sz="1600" b="1" u="sng" dirty="0" smtClean="0">
                <a:latin typeface="Arial" panose="020B0604020202020204" pitchFamily="34" charset="0"/>
                <a:cs typeface="Arial" panose="020B0604020202020204" pitchFamily="34" charset="0"/>
              </a:rPr>
              <a:t>III </a:t>
            </a:r>
            <a:r>
              <a:rPr lang="en-US" sz="1600" b="1" u="sng" dirty="0">
                <a:latin typeface="Arial" panose="020B0604020202020204" pitchFamily="34" charset="0"/>
                <a:cs typeface="Arial" panose="020B0604020202020204" pitchFamily="34" charset="0"/>
              </a:rPr>
              <a:t>tranche </a:t>
            </a:r>
            <a:r>
              <a:rPr lang="en-US" sz="1600" b="1" u="sng" dirty="0" smtClean="0">
                <a:latin typeface="Arial" panose="020B0604020202020204" pitchFamily="34" charset="0"/>
                <a:cs typeface="Arial" panose="020B0604020202020204" pitchFamily="34" charset="0"/>
              </a:rPr>
              <a:t>20</a:t>
            </a:r>
            <a:r>
              <a:rPr lang="en-US" sz="1600" b="1" u="sng" dirty="0">
                <a:latin typeface="Arial" panose="020B0604020202020204" pitchFamily="34" charset="0"/>
                <a:cs typeface="Arial" panose="020B0604020202020204" pitchFamily="34" charset="0"/>
              </a:rPr>
              <a:t>% of prefunding </a:t>
            </a:r>
          </a:p>
          <a:p>
            <a:pPr algn="ctr" defTabSz="1218987"/>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44" name="Group 27"/>
          <p:cNvGrpSpPr/>
          <p:nvPr/>
        </p:nvGrpSpPr>
        <p:grpSpPr>
          <a:xfrm>
            <a:off x="4507717" y="2443016"/>
            <a:ext cx="2438400" cy="2105027"/>
            <a:chOff x="608012" y="1781173"/>
            <a:chExt cx="2438400" cy="2105027"/>
          </a:xfrm>
        </p:grpSpPr>
        <p:sp>
          <p:nvSpPr>
            <p:cNvPr id="45" name="Arc 28"/>
            <p:cNvSpPr/>
            <p:nvPr/>
          </p:nvSpPr>
          <p:spPr>
            <a:xfrm>
              <a:off x="1674812" y="2514600"/>
              <a:ext cx="1371600" cy="1371600"/>
            </a:xfrm>
            <a:prstGeom prst="arc">
              <a:avLst>
                <a:gd name="adj1" fmla="val 10812873"/>
                <a:gd name="adj2" fmla="val 16131434"/>
              </a:avLst>
            </a:pr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46"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47"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48" name="Group 24"/>
          <p:cNvGrpSpPr/>
          <p:nvPr/>
        </p:nvGrpSpPr>
        <p:grpSpPr>
          <a:xfrm>
            <a:off x="5638800" y="3305029"/>
            <a:ext cx="1066800" cy="1066800"/>
            <a:chOff x="9726611" y="2667000"/>
            <a:chExt cx="1066800" cy="1066800"/>
          </a:xfrm>
        </p:grpSpPr>
        <p:sp>
          <p:nvSpPr>
            <p:cNvPr id="49" name="Oval 2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 name="Oval 2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51" name="TextBox 47"/>
          <p:cNvSpPr txBox="1"/>
          <p:nvPr/>
        </p:nvSpPr>
        <p:spPr>
          <a:xfrm>
            <a:off x="5620089" y="4446541"/>
            <a:ext cx="1409360" cy="707886"/>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April 2023</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M28</a:t>
            </a: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52" name="TextBox 53"/>
          <p:cNvSpPr txBox="1"/>
          <p:nvPr/>
        </p:nvSpPr>
        <p:spPr>
          <a:xfrm>
            <a:off x="5178920" y="1249052"/>
            <a:ext cx="3025442" cy="907964"/>
          </a:xfrm>
          <a:prstGeom prst="rect">
            <a:avLst/>
          </a:prstGeom>
          <a:noFill/>
        </p:spPr>
        <p:txBody>
          <a:bodyPr wrap="square" rtlCol="0" anchor="ctr">
            <a:noAutofit/>
          </a:bodyPr>
          <a:lstStyle/>
          <a:p>
            <a:pPr algn="ctr" defTabSz="1218987"/>
            <a:r>
              <a:rPr lang="en-US" sz="1600" b="1" dirty="0" smtClean="0">
                <a:solidFill>
                  <a:srgbClr val="896FA8"/>
                </a:solidFill>
                <a:latin typeface="Arial" panose="020B0604020202020204" pitchFamily="34" charset="0"/>
                <a:cs typeface="Arial" panose="020B0604020202020204" pitchFamily="34" charset="0"/>
              </a:rPr>
              <a:t>3</a:t>
            </a:r>
            <a:r>
              <a:rPr lang="en-US" sz="1600" b="1" baseline="30000" dirty="0" smtClean="0">
                <a:solidFill>
                  <a:srgbClr val="896FA8"/>
                </a:solidFill>
                <a:latin typeface="Arial" panose="020B0604020202020204" pitchFamily="34" charset="0"/>
                <a:cs typeface="Arial" panose="020B0604020202020204" pitchFamily="34" charset="0"/>
              </a:rPr>
              <a:t>rd</a:t>
            </a:r>
            <a:r>
              <a:rPr lang="en-US" sz="1600" b="1" dirty="0" smtClean="0">
                <a:solidFill>
                  <a:srgbClr val="896FA8"/>
                </a:solidFill>
                <a:latin typeface="Arial" panose="020B0604020202020204" pitchFamily="34" charset="0"/>
                <a:cs typeface="Arial" panose="020B0604020202020204" pitchFamily="34" charset="0"/>
              </a:rPr>
              <a:t> internal reporting</a:t>
            </a:r>
          </a:p>
          <a:p>
            <a:pPr algn="ctr" defTabSz="1218987"/>
            <a:r>
              <a:rPr lang="en-US" sz="1600" b="1" u="sng" dirty="0" smtClean="0">
                <a:latin typeface="Arial" panose="020B0604020202020204" pitchFamily="34" charset="0"/>
                <a:cs typeface="Arial" panose="020B0604020202020204" pitchFamily="34" charset="0"/>
              </a:rPr>
              <a:t>IV tranche </a:t>
            </a:r>
            <a:r>
              <a:rPr lang="en-US" sz="1600" b="1" u="sng" dirty="0">
                <a:latin typeface="Arial" panose="020B0604020202020204" pitchFamily="34" charset="0"/>
                <a:cs typeface="Arial" panose="020B0604020202020204" pitchFamily="34" charset="0"/>
              </a:rPr>
              <a:t>20% of </a:t>
            </a:r>
            <a:r>
              <a:rPr lang="en-US" sz="1600" b="1" u="sng" dirty="0" smtClean="0">
                <a:latin typeface="Arial" panose="020B0604020202020204" pitchFamily="34" charset="0"/>
                <a:cs typeface="Arial" panose="020B0604020202020204" pitchFamily="34" charset="0"/>
              </a:rPr>
              <a:t>prefunding</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3" name="Freeform 5"/>
          <p:cNvSpPr>
            <a:spLocks noEditPoints="1"/>
          </p:cNvSpPr>
          <p:nvPr/>
        </p:nvSpPr>
        <p:spPr bwMode="auto">
          <a:xfrm flipH="1">
            <a:off x="5932695" y="3637914"/>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rgbClr val="896FA8"/>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grpSp>
        <p:nvGrpSpPr>
          <p:cNvPr id="54" name="Group 31"/>
          <p:cNvGrpSpPr/>
          <p:nvPr/>
        </p:nvGrpSpPr>
        <p:grpSpPr>
          <a:xfrm flipV="1">
            <a:off x="6769883" y="3187155"/>
            <a:ext cx="2438400" cy="2105027"/>
            <a:chOff x="608012" y="1781173"/>
            <a:chExt cx="2438400" cy="2105027"/>
          </a:xfrm>
        </p:grpSpPr>
        <p:sp>
          <p:nvSpPr>
            <p:cNvPr id="55" name="Arc 32"/>
            <p:cNvSpPr/>
            <p:nvPr/>
          </p:nvSpPr>
          <p:spPr>
            <a:xfrm>
              <a:off x="1674812" y="2514600"/>
              <a:ext cx="1371600" cy="1371600"/>
            </a:xfrm>
            <a:prstGeom prst="arc">
              <a:avLst>
                <a:gd name="adj1" fmla="val 10812873"/>
                <a:gd name="adj2" fmla="val 16131434"/>
              </a:avLst>
            </a:pr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58" name="Group 35"/>
          <p:cNvGrpSpPr/>
          <p:nvPr/>
        </p:nvGrpSpPr>
        <p:grpSpPr>
          <a:xfrm>
            <a:off x="7897792" y="3305029"/>
            <a:ext cx="1066800" cy="1066800"/>
            <a:chOff x="9726611" y="2667000"/>
            <a:chExt cx="1066800" cy="1066800"/>
          </a:xfrm>
        </p:grpSpPr>
        <p:sp>
          <p:nvSpPr>
            <p:cNvPr id="59" name="Oval 36"/>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Oval 37"/>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61" name="TextBox 48"/>
          <p:cNvSpPr txBox="1"/>
          <p:nvPr/>
        </p:nvSpPr>
        <p:spPr>
          <a:xfrm>
            <a:off x="7782703" y="2320342"/>
            <a:ext cx="1239442" cy="1015663"/>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January </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2024</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M36</a:t>
            </a: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62" name="TextBox 54"/>
          <p:cNvSpPr txBox="1"/>
          <p:nvPr/>
        </p:nvSpPr>
        <p:spPr>
          <a:xfrm>
            <a:off x="6072105" y="5557586"/>
            <a:ext cx="2845097" cy="907964"/>
          </a:xfrm>
          <a:prstGeom prst="rect">
            <a:avLst/>
          </a:prstGeom>
          <a:noFill/>
        </p:spPr>
        <p:txBody>
          <a:bodyPr wrap="square" rtlCol="0" anchor="ctr">
            <a:noAutofit/>
          </a:bodyPr>
          <a:lstStyle/>
          <a:p>
            <a:pPr algn="ctr" defTabSz="1218987"/>
            <a:r>
              <a:rPr lang="en-US" sz="1600" b="1" dirty="0" smtClean="0">
                <a:solidFill>
                  <a:srgbClr val="55983A"/>
                </a:solidFill>
                <a:latin typeface="Arial" panose="020B0604020202020204" pitchFamily="34" charset="0"/>
                <a:cs typeface="Arial" panose="020B0604020202020204" pitchFamily="34" charset="0"/>
              </a:rPr>
              <a:t>After the approval of the Final report to EACEA</a:t>
            </a:r>
          </a:p>
          <a:p>
            <a:pPr algn="ctr" defTabSz="1218987"/>
            <a:r>
              <a:rPr lang="en-US" sz="1600" b="1" u="sng" dirty="0">
                <a:latin typeface="Arial" panose="020B0604020202020204" pitchFamily="34" charset="0"/>
                <a:cs typeface="Arial" panose="020B0604020202020204" pitchFamily="34" charset="0"/>
              </a:rPr>
              <a:t>V tranche 10% of </a:t>
            </a:r>
            <a:r>
              <a:rPr lang="en-US" sz="1600" b="1" u="sng" dirty="0" smtClean="0">
                <a:latin typeface="Arial" panose="020B0604020202020204" pitchFamily="34" charset="0"/>
                <a:cs typeface="Arial" panose="020B0604020202020204" pitchFamily="34" charset="0"/>
              </a:rPr>
              <a:t>funding</a:t>
            </a:r>
          </a:p>
          <a:p>
            <a:pPr algn="ctr" defTabSz="1218987"/>
            <a:r>
              <a:rPr lang="en-US" sz="1600" b="1" u="sng" dirty="0" smtClean="0">
                <a:latin typeface="Arial" panose="020B0604020202020204" pitchFamily="34" charset="0"/>
                <a:cs typeface="Arial" panose="020B0604020202020204" pitchFamily="34" charset="0"/>
              </a:rPr>
              <a:t>Approximately April 2024</a:t>
            </a:r>
            <a:endParaRPr lang="en-US" sz="1600" b="1" u="sng" dirty="0">
              <a:latin typeface="Arial" panose="020B0604020202020204" pitchFamily="34" charset="0"/>
              <a:cs typeface="Arial" panose="020B0604020202020204" pitchFamily="34" charset="0"/>
            </a:endParaRPr>
          </a:p>
          <a:p>
            <a:pPr algn="ctr" defTabSz="1218987"/>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3" name="Freeform 57"/>
          <p:cNvSpPr>
            <a:spLocks noEditPoints="1"/>
          </p:cNvSpPr>
          <p:nvPr/>
        </p:nvSpPr>
        <p:spPr bwMode="auto">
          <a:xfrm>
            <a:off x="8204362" y="3586199"/>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rgbClr val="55983A"/>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cxnSp>
        <p:nvCxnSpPr>
          <p:cNvPr id="69"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031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06" y="954303"/>
            <a:ext cx="8229600" cy="5737120"/>
          </a:xfrm>
        </p:spPr>
        <p:txBody>
          <a:bodyPr>
            <a:normAutofit/>
          </a:bodyPr>
          <a:lstStyle/>
          <a:p>
            <a:pPr marL="0" indent="0" algn="ctr">
              <a:buNone/>
            </a:pPr>
            <a:r>
              <a:rPr lang="en-US" sz="33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Financial </a:t>
            </a:r>
            <a:r>
              <a:rPr lang="en-US" sz="33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Monitoring and </a:t>
            </a:r>
            <a:r>
              <a:rPr lang="en-US" sz="33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Reporting by EC</a:t>
            </a:r>
          </a:p>
          <a:p>
            <a:pPr marL="0" indent="0" algn="ctr">
              <a:buNone/>
            </a:pPr>
            <a:endParaRPr lang="en-US" sz="33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361950" lvl="1" indent="0">
              <a:buClr>
                <a:schemeClr val="bg1"/>
              </a:buClr>
              <a:buNone/>
            </a:pPr>
            <a:endParaRPr lang="en-US" sz="1500" i="1" dirty="0" smtClean="0">
              <a:solidFill>
                <a:srgbClr val="FF0000"/>
              </a:solidFill>
            </a:endParaRPr>
          </a:p>
          <a:p>
            <a:pPr marL="0" lvl="1" indent="0">
              <a:buClr>
                <a:schemeClr val="bg1"/>
              </a:buClr>
              <a:buNone/>
            </a:pPr>
            <a:endParaRPr lang="en-GB" sz="1800" dirty="0" smtClean="0">
              <a:solidFill>
                <a:srgbClr val="2D5EC1"/>
              </a:solidFill>
            </a:endParaRPr>
          </a:p>
          <a:p>
            <a:pPr marL="0" lvl="1" indent="0">
              <a:buClr>
                <a:schemeClr val="bg1"/>
              </a:buClr>
              <a:buNone/>
            </a:pPr>
            <a:endParaRPr lang="en-GB" sz="1800" dirty="0" smtClean="0">
              <a:solidFill>
                <a:srgbClr val="2D5EC1"/>
              </a:solidFill>
            </a:endParaRPr>
          </a:p>
          <a:p>
            <a:pPr marL="285750" lvl="1">
              <a:buClr>
                <a:srgbClr val="0F5494"/>
              </a:buClr>
              <a:buFont typeface="Wingdings" panose="05000000000000000000" pitchFamily="2" charset="2"/>
              <a:buChar char="Ø"/>
            </a:pPr>
            <a:endParaRPr lang="en-US" sz="1600" b="0" dirty="0" smtClean="0">
              <a:solidFill>
                <a:srgbClr val="2D5EC1"/>
              </a:solidFill>
            </a:endParaRPr>
          </a:p>
          <a:p>
            <a:pPr marL="285750" lvl="1">
              <a:buClr>
                <a:srgbClr val="0F5494"/>
              </a:buClr>
              <a:buFont typeface="Wingdings" panose="05000000000000000000" pitchFamily="2" charset="2"/>
              <a:buChar char="Ø"/>
            </a:pPr>
            <a:r>
              <a:rPr lang="en-US" sz="1600" b="0" dirty="0" smtClean="0">
                <a:solidFill>
                  <a:srgbClr val="2D5EC1"/>
                </a:solidFill>
              </a:rPr>
              <a:t>Financial monitoring per budget heading/partner/WP </a:t>
            </a:r>
            <a:r>
              <a:rPr lang="en-US" sz="1600" b="0" u="sng" dirty="0">
                <a:solidFill>
                  <a:srgbClr val="2D5EC1"/>
                </a:solidFill>
              </a:rPr>
              <a:t>during project implementation</a:t>
            </a:r>
            <a:r>
              <a:rPr lang="en-US" sz="1600" b="0" dirty="0">
                <a:solidFill>
                  <a:srgbClr val="2D5EC1"/>
                </a:solidFill>
              </a:rPr>
              <a:t> </a:t>
            </a:r>
            <a:r>
              <a:rPr lang="en-US" sz="1600" b="0" dirty="0" smtClean="0">
                <a:solidFill>
                  <a:srgbClr val="2D5EC1"/>
                </a:solidFill>
              </a:rPr>
              <a:t>(for budget consumption)</a:t>
            </a:r>
          </a:p>
          <a:p>
            <a:pPr marL="0" lvl="1" indent="0">
              <a:buClr>
                <a:srgbClr val="0F5494"/>
              </a:buClr>
              <a:buNone/>
            </a:pPr>
            <a:endParaRPr lang="en-US" sz="1600" b="0" dirty="0" smtClean="0">
              <a:solidFill>
                <a:srgbClr val="2D5EC1"/>
              </a:solidFill>
            </a:endParaRPr>
          </a:p>
          <a:p>
            <a:pPr marL="285750" lvl="1">
              <a:buClr>
                <a:srgbClr val="0F5494"/>
              </a:buClr>
              <a:buFont typeface="Wingdings" panose="05000000000000000000" pitchFamily="2" charset="2"/>
              <a:buChar char="Ø"/>
            </a:pPr>
            <a:r>
              <a:rPr lang="en-GB" sz="1600" b="0" dirty="0">
                <a:solidFill>
                  <a:srgbClr val="2D5EC1"/>
                </a:solidFill>
              </a:rPr>
              <a:t>Statement on the use of the previous pre-financing </a:t>
            </a:r>
            <a:r>
              <a:rPr lang="en-GB" sz="1600" b="0" dirty="0" smtClean="0">
                <a:solidFill>
                  <a:srgbClr val="2D5EC1"/>
                </a:solidFill>
              </a:rPr>
              <a:t>for PR and request </a:t>
            </a:r>
            <a:r>
              <a:rPr lang="en-GB" sz="1600" b="0" dirty="0">
                <a:solidFill>
                  <a:srgbClr val="2D5EC1"/>
                </a:solidFill>
              </a:rPr>
              <a:t>for second pre-financing</a:t>
            </a:r>
          </a:p>
          <a:p>
            <a:pPr marL="285750" lvl="1">
              <a:buClr>
                <a:srgbClr val="0F5494"/>
              </a:buClr>
              <a:buFont typeface="Wingdings" panose="05000000000000000000" pitchFamily="2" charset="2"/>
              <a:buChar char="Ø"/>
            </a:pPr>
            <a:endParaRPr lang="en-US" sz="1600" b="0" dirty="0">
              <a:solidFill>
                <a:srgbClr val="2D5EC1"/>
              </a:solidFill>
            </a:endParaRPr>
          </a:p>
          <a:p>
            <a:pPr marL="285750" lvl="1">
              <a:buClr>
                <a:srgbClr val="0F5494"/>
              </a:buClr>
              <a:buFont typeface="Wingdings" panose="05000000000000000000" pitchFamily="2" charset="2"/>
              <a:buChar char="Ø"/>
            </a:pPr>
            <a:r>
              <a:rPr lang="en-GB" sz="1600" b="0" dirty="0" smtClean="0">
                <a:solidFill>
                  <a:srgbClr val="2D5EC1"/>
                </a:solidFill>
              </a:rPr>
              <a:t>Financial </a:t>
            </a:r>
            <a:r>
              <a:rPr lang="en-GB" sz="1600" b="0" dirty="0">
                <a:solidFill>
                  <a:srgbClr val="2D5EC1"/>
                </a:solidFill>
              </a:rPr>
              <a:t>reporting </a:t>
            </a:r>
            <a:r>
              <a:rPr lang="en-GB" sz="1600" b="0" dirty="0" smtClean="0">
                <a:solidFill>
                  <a:srgbClr val="2D5EC1"/>
                </a:solidFill>
              </a:rPr>
              <a:t>at</a:t>
            </a:r>
            <a:r>
              <a:rPr lang="en-GB" sz="1600" b="0" u="sng" dirty="0" smtClean="0">
                <a:solidFill>
                  <a:srgbClr val="2D5EC1"/>
                </a:solidFill>
              </a:rPr>
              <a:t> </a:t>
            </a:r>
            <a:r>
              <a:rPr lang="en-US" sz="1600" b="0" dirty="0">
                <a:solidFill>
                  <a:srgbClr val="2D5EC1"/>
                </a:solidFill>
              </a:rPr>
              <a:t>final </a:t>
            </a:r>
            <a:r>
              <a:rPr lang="en-US" sz="1600" b="0" dirty="0" smtClean="0">
                <a:solidFill>
                  <a:srgbClr val="2D5EC1"/>
                </a:solidFill>
              </a:rPr>
              <a:t>report stage, supported by </a:t>
            </a:r>
            <a:r>
              <a:rPr lang="en-GB" sz="1600" dirty="0">
                <a:solidFill>
                  <a:srgbClr val="2D5EC1"/>
                </a:solidFill>
              </a:rPr>
              <a:t>Audit Certificate (Report of Factual Findings on the Final Financial Report </a:t>
            </a:r>
            <a:r>
              <a:rPr lang="en-GB" sz="1600" dirty="0" smtClean="0">
                <a:solidFill>
                  <a:srgbClr val="2D5EC1"/>
                </a:solidFill>
              </a:rPr>
              <a:t>)  </a:t>
            </a:r>
            <a:endParaRPr lang="en-GB" sz="1600" dirty="0">
              <a:solidFill>
                <a:srgbClr val="2D5EC1"/>
              </a:solidFill>
            </a:endParaRPr>
          </a:p>
          <a:p>
            <a:pPr marL="0" lvl="1" indent="0">
              <a:buClr>
                <a:schemeClr val="bg1"/>
              </a:buClr>
              <a:buNone/>
            </a:pPr>
            <a:endParaRPr lang="en-US" sz="1600" i="1" dirty="0"/>
          </a:p>
          <a:p>
            <a:pPr marL="0" lvl="1" indent="0" algn="ctr">
              <a:buClr>
                <a:schemeClr val="bg1"/>
              </a:buClr>
              <a:buNone/>
            </a:pPr>
            <a:r>
              <a:rPr lang="en-GB" sz="1600" dirty="0">
                <a:solidFill>
                  <a:srgbClr val="2D5EC1"/>
                </a:solidFill>
              </a:rPr>
              <a:t>Financial Statements (".</a:t>
            </a:r>
            <a:r>
              <a:rPr lang="en-GB" sz="1600" dirty="0" err="1">
                <a:solidFill>
                  <a:srgbClr val="2D5EC1"/>
                </a:solidFill>
              </a:rPr>
              <a:t>xls</a:t>
            </a:r>
            <a:r>
              <a:rPr lang="en-GB" sz="1600" dirty="0">
                <a:solidFill>
                  <a:srgbClr val="2D5EC1"/>
                </a:solidFill>
              </a:rPr>
              <a:t>" format) available in the </a:t>
            </a:r>
            <a:r>
              <a:rPr lang="en-GB" sz="1600" dirty="0" smtClean="0">
                <a:solidFill>
                  <a:srgbClr val="2D5EC1"/>
                </a:solidFill>
              </a:rPr>
              <a:t>UNI-TEL drive </a:t>
            </a:r>
            <a:r>
              <a:rPr lang="en-GB" sz="1600" dirty="0">
                <a:solidFill>
                  <a:srgbClr val="2D5EC1"/>
                </a:solidFill>
              </a:rPr>
              <a:t>folder or </a:t>
            </a:r>
            <a:r>
              <a:rPr lang="en-GB" sz="1600" dirty="0" smtClean="0">
                <a:solidFill>
                  <a:srgbClr val="2D5EC1"/>
                </a:solidFill>
              </a:rPr>
              <a:t>in </a:t>
            </a:r>
          </a:p>
          <a:p>
            <a:pPr marL="0" lvl="1" indent="0" algn="ctr">
              <a:buClr>
                <a:schemeClr val="bg1"/>
              </a:buClr>
              <a:buNone/>
            </a:pPr>
            <a:r>
              <a:rPr lang="en-US" sz="1600" dirty="0" smtClean="0">
                <a:solidFill>
                  <a:srgbClr val="2D5EC1"/>
                </a:solidFill>
              </a:rPr>
              <a:t>https</a:t>
            </a:r>
            <a:r>
              <a:rPr lang="en-US" sz="1600" dirty="0">
                <a:solidFill>
                  <a:srgbClr val="2D5EC1"/>
                </a:solidFill>
              </a:rPr>
              <a:t>://eacea.ec.europa.eu/erasmus-plus/beneficiaries-space/capacity-building-in-field-higher-education-2020_en</a:t>
            </a:r>
          </a:p>
          <a:p>
            <a:pPr marL="342900" lvl="1" indent="-342900" algn="ctr">
              <a:buClr>
                <a:schemeClr val="bg1"/>
              </a:buClr>
            </a:pPr>
            <a:endParaRPr lang="en-US" sz="2100" dirty="0"/>
          </a:p>
          <a:p>
            <a:endParaRPr lang="en-GB"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41</a:t>
            </a:fld>
            <a:endParaRPr lang="en-GB" altLang="en-US"/>
          </a:p>
        </p:txBody>
      </p:sp>
      <p:sp>
        <p:nvSpPr>
          <p:cNvPr id="5" name="Round Diagonal Corner Rectangle 4"/>
          <p:cNvSpPr/>
          <p:nvPr/>
        </p:nvSpPr>
        <p:spPr bwMode="auto">
          <a:xfrm>
            <a:off x="628584" y="1894371"/>
            <a:ext cx="7472844" cy="868553"/>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8900" lvl="1" algn="just"/>
            <a:r>
              <a:rPr lang="en-GB" sz="1600" dirty="0" smtClean="0">
                <a:solidFill>
                  <a:srgbClr val="0F5494"/>
                </a:solidFill>
              </a:rPr>
              <a:t> </a:t>
            </a:r>
            <a:r>
              <a:rPr lang="en-GB" sz="1600" dirty="0">
                <a:solidFill>
                  <a:srgbClr val="2D5EC1"/>
                </a:solidFill>
              </a:rPr>
              <a:t>Financial statements (Excel)        main financial reporting tool:</a:t>
            </a:r>
          </a:p>
          <a:p>
            <a:pPr marL="88900" lvl="1" indent="0" algn="just">
              <a:buNone/>
            </a:pPr>
            <a:endParaRPr lang="en-GB" sz="1600" dirty="0">
              <a:solidFill>
                <a:srgbClr val="0F5494"/>
              </a:solidFill>
            </a:endParaRPr>
          </a:p>
        </p:txBody>
      </p:sp>
      <p:sp>
        <p:nvSpPr>
          <p:cNvPr id="6" name="Right Arrow 4"/>
          <p:cNvSpPr/>
          <p:nvPr/>
        </p:nvSpPr>
        <p:spPr bwMode="auto">
          <a:xfrm>
            <a:off x="3203848" y="2144171"/>
            <a:ext cx="288032" cy="184477"/>
          </a:xfrm>
          <a:prstGeom prst="rightArrow">
            <a:avLst/>
          </a:prstGeom>
          <a:solidFill>
            <a:schemeClr val="accent6"/>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971343"/>
            <a:ext cx="565674" cy="720080"/>
          </a:xfrm>
          <a:prstGeom prst="rect">
            <a:avLst/>
          </a:prstGeom>
        </p:spPr>
      </p:pic>
    </p:spTree>
    <p:extLst>
      <p:ext uri="{BB962C8B-B14F-4D97-AF65-F5344CB8AC3E}">
        <p14:creationId xmlns:p14="http://schemas.microsoft.com/office/powerpoint/2010/main" val="2980793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42</a:t>
            </a:fld>
            <a:endParaRPr lang="en-GB" altLang="en-US"/>
          </a:p>
        </p:txBody>
      </p:sp>
      <p:sp>
        <p:nvSpPr>
          <p:cNvPr id="6" name="Right Arrow 4"/>
          <p:cNvSpPr/>
          <p:nvPr/>
        </p:nvSpPr>
        <p:spPr bwMode="auto">
          <a:xfrm>
            <a:off x="3203848" y="2236411"/>
            <a:ext cx="288032" cy="184477"/>
          </a:xfrm>
          <a:prstGeom prst="rightArrow">
            <a:avLst/>
          </a:prstGeom>
          <a:solidFill>
            <a:schemeClr val="accent6"/>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971343"/>
            <a:ext cx="565674" cy="720080"/>
          </a:xfrm>
          <a:prstGeom prst="rect">
            <a:avLst/>
          </a:prstGeom>
        </p:spPr>
      </p:pic>
      <p:sp>
        <p:nvSpPr>
          <p:cNvPr id="4" name="Segnaposto contenuto 3"/>
          <p:cNvSpPr>
            <a:spLocks noGrp="1"/>
          </p:cNvSpPr>
          <p:nvPr>
            <p:ph idx="1"/>
          </p:nvPr>
        </p:nvSpPr>
        <p:spPr/>
        <p:txBody>
          <a:bodyPr/>
          <a:lstStyle/>
          <a:p>
            <a:endParaRPr lang="it-IT"/>
          </a:p>
        </p:txBody>
      </p:sp>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496" y="980729"/>
            <a:ext cx="9001000" cy="4608511"/>
          </a:xfrm>
          <a:prstGeom prst="rect">
            <a:avLst/>
          </a:prstGeom>
        </p:spPr>
      </p:pic>
    </p:spTree>
    <p:extLst>
      <p:ext uri="{BB962C8B-B14F-4D97-AF65-F5344CB8AC3E}">
        <p14:creationId xmlns:p14="http://schemas.microsoft.com/office/powerpoint/2010/main" val="1981290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865014"/>
          </a:xfrm>
        </p:spPr>
        <p:txBody>
          <a:bodyPr>
            <a:normAutofit/>
          </a:bodyPr>
          <a:lstStyle/>
          <a:p>
            <a:pPr lvl="1" algn="ctr"/>
            <a:r>
              <a:rPr lang="fr-BE" sz="3300" b="1" kern="1200"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Check </a:t>
            </a:r>
            <a:r>
              <a:rPr lang="fr-BE" sz="3300" b="1" kern="1200"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&amp; </a:t>
            </a:r>
            <a:r>
              <a:rPr lang="fr-BE" sz="3300" b="1" kern="1200"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Audits</a:t>
            </a:r>
            <a:endParaRPr lang="en-GB" sz="2300" b="0" dirty="0">
              <a:solidFill>
                <a:srgbClr val="FF0000"/>
              </a:solidFill>
            </a:endParaRPr>
          </a:p>
        </p:txBody>
      </p:sp>
      <p:sp>
        <p:nvSpPr>
          <p:cNvPr id="3" name="Content Placeholder 2"/>
          <p:cNvSpPr>
            <a:spLocks noGrp="1"/>
          </p:cNvSpPr>
          <p:nvPr>
            <p:ph idx="1"/>
          </p:nvPr>
        </p:nvSpPr>
        <p:spPr>
          <a:xfrm>
            <a:off x="457200" y="1988840"/>
            <a:ext cx="8229600" cy="4320479"/>
          </a:xfrm>
        </p:spPr>
        <p:txBody>
          <a:bodyPr/>
          <a:lstStyle/>
          <a:p>
            <a:pPr>
              <a:buFont typeface="Wingdings" panose="05000000000000000000" pitchFamily="2" charset="2"/>
              <a:buChar char="q"/>
            </a:pPr>
            <a:endParaRPr lang="en-GB" altLang="en-US" sz="1800" b="1" i="0" dirty="0" smtClean="0">
              <a:latin typeface="Tahoma" pitchFamily="34" charset="0"/>
              <a:cs typeface="Tahoma" pitchFamily="34" charset="0"/>
            </a:endParaRPr>
          </a:p>
          <a:p>
            <a:pPr algn="just"/>
            <a:endParaRPr lang="en-GB" altLang="en-US" sz="1800" b="1" i="0" dirty="0" smtClean="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43</a:t>
            </a:fld>
            <a:endParaRPr lang="en-GB" altLang="en-US"/>
          </a:p>
        </p:txBody>
      </p:sp>
      <p:sp>
        <p:nvSpPr>
          <p:cNvPr id="6" name="Round Diagonal Corner Rectangle 5"/>
          <p:cNvSpPr/>
          <p:nvPr/>
        </p:nvSpPr>
        <p:spPr bwMode="auto">
          <a:xfrm>
            <a:off x="566330" y="2420888"/>
            <a:ext cx="8038118" cy="331236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buClr>
                <a:srgbClr val="0F5494"/>
              </a:buClr>
              <a:buFont typeface="Wingdings" panose="05000000000000000000" pitchFamily="2" charset="2"/>
              <a:buChar char="Ø"/>
            </a:pPr>
            <a:r>
              <a:rPr lang="en-GB" altLang="en-US" sz="1800" dirty="0" smtClean="0">
                <a:latin typeface="Tahoma" pitchFamily="34" charset="0"/>
                <a:cs typeface="Tahoma" pitchFamily="34" charset="0"/>
              </a:rPr>
              <a:t> </a:t>
            </a:r>
            <a:r>
              <a:rPr lang="en-GB" altLang="en-US" sz="1800" dirty="0" smtClean="0">
                <a:solidFill>
                  <a:srgbClr val="0F5494"/>
                </a:solidFill>
                <a:latin typeface="Tahoma" pitchFamily="34" charset="0"/>
                <a:cs typeface="Tahoma" pitchFamily="34" charset="0"/>
              </a:rPr>
              <a:t>EACEA/Commission may carry out </a:t>
            </a:r>
            <a:r>
              <a:rPr lang="en-GB" altLang="en-US" sz="1800" b="1" dirty="0" smtClean="0">
                <a:solidFill>
                  <a:srgbClr val="0F5494"/>
                </a:solidFill>
                <a:latin typeface="Tahoma" pitchFamily="34" charset="0"/>
                <a:cs typeface="Tahoma" pitchFamily="34" charset="0"/>
              </a:rPr>
              <a:t>technical/financial checks and audits </a:t>
            </a:r>
            <a:r>
              <a:rPr lang="en-GB" altLang="en-US" sz="1800" dirty="0" smtClean="0">
                <a:solidFill>
                  <a:srgbClr val="0F5494"/>
                </a:solidFill>
                <a:latin typeface="Tahoma" pitchFamily="34" charset="0"/>
                <a:cs typeface="Tahoma" pitchFamily="34" charset="0"/>
              </a:rPr>
              <a:t>in relation to the use of the grant</a:t>
            </a:r>
          </a:p>
          <a:p>
            <a:pPr>
              <a:buClr>
                <a:srgbClr val="0F5494"/>
              </a:buClr>
              <a:buFont typeface="Wingdings" panose="05000000000000000000" pitchFamily="2" charset="2"/>
              <a:buChar char="Ø"/>
            </a:pPr>
            <a:endParaRPr lang="en-GB" altLang="en-US" sz="1800" dirty="0" smtClean="0">
              <a:solidFill>
                <a:srgbClr val="0F5494"/>
              </a:solidFill>
              <a:latin typeface="Tahoma" pitchFamily="34" charset="0"/>
              <a:cs typeface="Tahoma" pitchFamily="34" charset="0"/>
            </a:endParaRPr>
          </a:p>
          <a:p>
            <a:pPr algn="just">
              <a:buClr>
                <a:srgbClr val="0F5494"/>
              </a:buClr>
              <a:buFont typeface="Wingdings" panose="05000000000000000000" pitchFamily="2" charset="2"/>
              <a:buChar char="Ø"/>
            </a:pPr>
            <a:r>
              <a:rPr lang="en-GB" altLang="en-US" sz="1800" b="1" dirty="0" smtClean="0">
                <a:solidFill>
                  <a:srgbClr val="0F5494"/>
                </a:solidFill>
                <a:latin typeface="Tahoma" pitchFamily="34" charset="0"/>
                <a:cs typeface="Tahoma" pitchFamily="34" charset="0"/>
              </a:rPr>
              <a:t> During implementation </a:t>
            </a:r>
            <a:r>
              <a:rPr lang="en-GB" altLang="en-US" sz="1800" dirty="0" smtClean="0">
                <a:solidFill>
                  <a:srgbClr val="0F5494"/>
                </a:solidFill>
                <a:latin typeface="Tahoma" pitchFamily="34" charset="0"/>
                <a:cs typeface="Tahoma" pitchFamily="34" charset="0"/>
              </a:rPr>
              <a:t>of Agreement and for a period of </a:t>
            </a:r>
            <a:r>
              <a:rPr lang="en-GB" altLang="en-US" sz="1800" b="1" dirty="0" smtClean="0">
                <a:solidFill>
                  <a:srgbClr val="0F5494"/>
                </a:solidFill>
                <a:latin typeface="Tahoma" pitchFamily="34" charset="0"/>
                <a:cs typeface="Tahoma" pitchFamily="34" charset="0"/>
              </a:rPr>
              <a:t>5 years</a:t>
            </a:r>
            <a:r>
              <a:rPr lang="en-GB" altLang="en-US" sz="1800" dirty="0" smtClean="0">
                <a:solidFill>
                  <a:srgbClr val="0F5494"/>
                </a:solidFill>
                <a:latin typeface="Tahoma" pitchFamily="34" charset="0"/>
                <a:cs typeface="Tahoma" pitchFamily="34" charset="0"/>
              </a:rPr>
              <a:t> starting from the date of payment of the balance/recovery order</a:t>
            </a:r>
          </a:p>
          <a:p>
            <a:pPr algn="just">
              <a:buClr>
                <a:srgbClr val="0F5494"/>
              </a:buClr>
              <a:buFont typeface="Wingdings" panose="05000000000000000000" pitchFamily="2" charset="2"/>
              <a:buChar char="Ø"/>
            </a:pPr>
            <a:endParaRPr lang="en-GB" altLang="en-US" sz="1800" dirty="0" smtClean="0">
              <a:solidFill>
                <a:srgbClr val="0F5494"/>
              </a:solidFill>
              <a:latin typeface="Tahoma" pitchFamily="34" charset="0"/>
              <a:cs typeface="Tahoma" pitchFamily="34" charset="0"/>
            </a:endParaRPr>
          </a:p>
          <a:p>
            <a:pPr algn="just">
              <a:buClr>
                <a:srgbClr val="0F5494"/>
              </a:buClr>
              <a:buFont typeface="Wingdings" panose="05000000000000000000" pitchFamily="2" charset="2"/>
              <a:buChar char="Ø"/>
            </a:pPr>
            <a:r>
              <a:rPr lang="en-GB" sz="1800" dirty="0" smtClean="0">
                <a:solidFill>
                  <a:srgbClr val="0F5494"/>
                </a:solidFill>
                <a:latin typeface="Tahoma" pitchFamily="34" charset="0"/>
                <a:cs typeface="Tahoma" pitchFamily="34" charset="0"/>
              </a:rPr>
              <a:t> Usually outsourced to </a:t>
            </a:r>
            <a:r>
              <a:rPr lang="en-GB" sz="1800" b="1" dirty="0" smtClean="0">
                <a:solidFill>
                  <a:srgbClr val="0F5494"/>
                </a:solidFill>
                <a:latin typeface="Tahoma" pitchFamily="34" charset="0"/>
                <a:cs typeface="Tahoma" pitchFamily="34" charset="0"/>
              </a:rPr>
              <a:t>external auditors </a:t>
            </a:r>
          </a:p>
          <a:p>
            <a:pPr algn="just">
              <a:buClr>
                <a:srgbClr val="0F5494"/>
              </a:buClr>
              <a:buFont typeface="Wingdings" panose="05000000000000000000" pitchFamily="2" charset="2"/>
              <a:buChar char="Ø"/>
            </a:pPr>
            <a:endParaRPr lang="en-GB" sz="1800" dirty="0" smtClean="0">
              <a:solidFill>
                <a:srgbClr val="0F5494"/>
              </a:solidFill>
            </a:endParaRPr>
          </a:p>
          <a:p>
            <a:pPr algn="just">
              <a:buClr>
                <a:srgbClr val="0F5494"/>
              </a:buClr>
              <a:buFont typeface="Wingdings" panose="05000000000000000000" pitchFamily="2" charset="2"/>
              <a:buChar char="Ø"/>
            </a:pPr>
            <a:r>
              <a:rPr lang="en-GB" sz="1800" dirty="0" smtClean="0">
                <a:solidFill>
                  <a:srgbClr val="0F5494"/>
                </a:solidFill>
                <a:latin typeface="Tahoma" pitchFamily="34" charset="0"/>
                <a:cs typeface="Tahoma" pitchFamily="34" charset="0"/>
              </a:rPr>
              <a:t> At premises of </a:t>
            </a:r>
            <a:r>
              <a:rPr lang="en-GB" sz="1800" b="1" dirty="0" smtClean="0">
                <a:solidFill>
                  <a:srgbClr val="0F5494"/>
                </a:solidFill>
                <a:latin typeface="Tahoma" pitchFamily="34" charset="0"/>
                <a:cs typeface="Tahoma" pitchFamily="34" charset="0"/>
              </a:rPr>
              <a:t>coordinator and/or partners</a:t>
            </a:r>
            <a:endParaRPr lang="en-GB" sz="1800" b="1" dirty="0">
              <a:solidFill>
                <a:srgbClr val="0F5494"/>
              </a:solidFill>
              <a:latin typeface="Tahoma" pitchFamily="34" charset="0"/>
              <a:cs typeface="Tahoma"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366056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320479"/>
          </a:xfrm>
        </p:spPr>
        <p:txBody>
          <a:bodyPr/>
          <a:lstStyle/>
          <a:p>
            <a:pPr marL="0" indent="0" algn="just">
              <a:buNone/>
            </a:pPr>
            <a:endParaRPr lang="en-GB" altLang="en-US" sz="1800" b="1" i="0" dirty="0" smtClean="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44</a:t>
            </a:fld>
            <a:endParaRPr lang="en-GB" altLang="en-US"/>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3599631"/>
            <a:ext cx="1194816" cy="1520952"/>
          </a:xfrm>
          <a:prstGeom prst="rect">
            <a:avLst/>
          </a:prstGeom>
        </p:spPr>
      </p:pic>
      <p:sp>
        <p:nvSpPr>
          <p:cNvPr id="12" name="Title 1"/>
          <p:cNvSpPr txBox="1">
            <a:spLocks/>
          </p:cNvSpPr>
          <p:nvPr/>
        </p:nvSpPr>
        <p:spPr>
          <a:xfrm>
            <a:off x="683568" y="4170949"/>
            <a:ext cx="8229600" cy="9366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Ilaria Reggiani</a:t>
            </a:r>
          </a:p>
          <a:p>
            <a:pPr algn="ctr"/>
            <a:r>
              <a:rPr lang="en-GB" sz="2400"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hlinkClick r:id="rId5"/>
              </a:rPr>
              <a:t>i.reggiani@unimarconi.it</a:t>
            </a:r>
            <a:endParaRPr lang="en-GB" sz="2400"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a:p>
            <a:pPr algn="ctr"/>
            <a:r>
              <a:rPr lang="en-GB" sz="2400" dirty="0" err="1"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Ph</a:t>
            </a:r>
            <a:r>
              <a:rPr lang="en-GB" sz="2400"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0039 06 37725526</a:t>
            </a:r>
            <a:r>
              <a:rPr lang="en-GB"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altLang="en-US"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altLang="en-US"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endPar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13" name="Title 1"/>
          <p:cNvSpPr txBox="1">
            <a:spLocks/>
          </p:cNvSpPr>
          <p:nvPr/>
        </p:nvSpPr>
        <p:spPr>
          <a:xfrm>
            <a:off x="107504" y="2325923"/>
            <a:ext cx="8229600" cy="9366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Thank you for listening!</a:t>
            </a:r>
            <a:r>
              <a:rPr lang="en-GB"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altLang="en-US"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altLang="en-US" sz="24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endPar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28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ctr"/>
            <a:r>
              <a:rPr lang="fr-BE" sz="2800" b="1" dirty="0" err="1"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Funding</a:t>
            </a:r>
            <a:r>
              <a:rPr lang="fr-BE" sz="28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rule</a:t>
            </a:r>
            <a:r>
              <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&amp; Financing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a:t>
            </a:r>
            <a:r>
              <a:rPr lang="fr-BE" sz="2800" b="1" dirty="0" err="1"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pproach</a:t>
            </a:r>
            <a:endPar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28650" y="1825624"/>
            <a:ext cx="7886700" cy="3673081"/>
          </a:xfrm>
        </p:spPr>
        <p:txBody>
          <a:bodyPr>
            <a:normAutofit/>
          </a:bodyPr>
          <a:lstStyle/>
          <a:p>
            <a:pPr marL="0" indent="0" algn="ctr">
              <a:buNone/>
            </a:pPr>
            <a:endParaRPr lang="en-GB" sz="2000" b="1" i="0" u="sng" dirty="0" smtClean="0"/>
          </a:p>
          <a:p>
            <a:pPr marL="0" indent="0" algn="just">
              <a:buNone/>
            </a:pPr>
            <a:r>
              <a:rPr lang="en-US" sz="2000" dirty="0"/>
              <a:t>Capacity-building projects in the field of higher education incur a large variety of costs, including staff costs, travel costs and costs of stay, equipment costs, sub-contracting costs, costs for dissemination of information, publishing, translation, overheads costs, etc. </a:t>
            </a:r>
            <a:endParaRPr lang="en-GB" sz="2000" b="1" dirty="0"/>
          </a:p>
          <a:p>
            <a:pPr marL="0" indent="0" algn="just">
              <a:buNone/>
            </a:pPr>
            <a:endParaRPr lang="en-US" sz="2000" dirty="0"/>
          </a:p>
          <a:p>
            <a:pPr marL="0" indent="0" algn="just">
              <a:buNone/>
            </a:pPr>
            <a:r>
              <a:rPr lang="en-US" sz="2000" dirty="0" smtClean="0"/>
              <a:t>The </a:t>
            </a:r>
            <a:r>
              <a:rPr lang="en-US" sz="2000" dirty="0"/>
              <a:t>word "grant" refers to the amount of financing that may be requested from the </a:t>
            </a:r>
            <a:r>
              <a:rPr lang="en-US" sz="2000" dirty="0" err="1"/>
              <a:t>programme</a:t>
            </a:r>
            <a:r>
              <a:rPr lang="en-US" sz="2000" dirty="0"/>
              <a:t>, representing the European Union financial contribution to the project, and should not be mistaken with the total costs of a project which also includes co-funding from the partner institutions and external stakeholders. </a:t>
            </a:r>
            <a:endParaRPr lang="en-GB" sz="1800" b="1" i="0" dirty="0"/>
          </a:p>
          <a:p>
            <a:pPr marL="0" indent="0">
              <a:buNone/>
            </a:pPr>
            <a:endParaRPr lang="en-US" altLang="en-US" sz="1800" dirty="0"/>
          </a:p>
          <a:p>
            <a:pPr marL="0" indent="0">
              <a:buNone/>
            </a:pPr>
            <a:endParaRPr lang="en-GB" sz="1800" i="0" dirty="0"/>
          </a:p>
          <a:p>
            <a:pPr>
              <a:buFontTx/>
              <a:buChar char="-"/>
            </a:pPr>
            <a:endParaRPr lang="en-GB" sz="2000" i="0" dirty="0"/>
          </a:p>
          <a:p>
            <a:pPr marL="0" indent="0" algn="ctr"/>
            <a:endParaRPr lang="en-GB" sz="2000" b="1" i="0" dirty="0" smtClean="0"/>
          </a:p>
        </p:txBody>
      </p:sp>
      <p:sp>
        <p:nvSpPr>
          <p:cNvPr id="6" name="Slide Number Placeholder 5"/>
          <p:cNvSpPr>
            <a:spLocks noGrp="1"/>
          </p:cNvSpPr>
          <p:nvPr>
            <p:ph type="sldNum" sz="quarter" idx="12"/>
          </p:nvPr>
        </p:nvSpPr>
        <p:spPr/>
        <p:txBody>
          <a:bodyPr/>
          <a:lstStyle/>
          <a:p>
            <a:fld id="{14F0E55B-1EBF-4C63-9883-404455EB20A7}" type="slidenum">
              <a:rPr lang="en-GB" altLang="en-US" smtClean="0"/>
              <a:pPr/>
              <a:t>5</a:t>
            </a:fld>
            <a:endParaRPr lang="en-GB" altLang="en-US"/>
          </a:p>
        </p:txBody>
      </p:sp>
      <p:sp>
        <p:nvSpPr>
          <p:cNvPr id="2" name="Not Equal 1"/>
          <p:cNvSpPr/>
          <p:nvPr/>
        </p:nvSpPr>
        <p:spPr bwMode="auto">
          <a:xfrm>
            <a:off x="5148064" y="3284984"/>
            <a:ext cx="792088" cy="144016"/>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Verdana" pitchFamily="34" charset="0"/>
            </a:endParaRPr>
          </a:p>
        </p:txBody>
      </p:sp>
      <p:sp>
        <p:nvSpPr>
          <p:cNvPr id="5" name="Not Equal 4"/>
          <p:cNvSpPr/>
          <p:nvPr/>
        </p:nvSpPr>
        <p:spPr bwMode="auto">
          <a:xfrm>
            <a:off x="1835696" y="5983312"/>
            <a:ext cx="914400" cy="914400"/>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04" y="197970"/>
            <a:ext cx="791944" cy="1008112"/>
          </a:xfrm>
          <a:prstGeom prst="rect">
            <a:avLst/>
          </a:prstGeom>
        </p:spPr>
      </p:pic>
    </p:spTree>
    <p:extLst>
      <p:ext uri="{BB962C8B-B14F-4D97-AF65-F5344CB8AC3E}">
        <p14:creationId xmlns:p14="http://schemas.microsoft.com/office/powerpoint/2010/main" val="206871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1560" y="581670"/>
            <a:ext cx="7070526" cy="759098"/>
          </a:xfrm>
        </p:spPr>
        <p:txBody>
          <a:bodyPr>
            <a:normAutofit/>
          </a:bodyPr>
          <a:lstStyle/>
          <a:p>
            <a:pPr algn="ctr"/>
            <a:r>
              <a:rPr lang="fr-BE" sz="2800" b="1" dirty="0" err="1"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Funding</a:t>
            </a:r>
            <a:r>
              <a:rPr lang="fr-BE" sz="28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rule</a:t>
            </a:r>
            <a:r>
              <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&amp; Financing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a:t>
            </a:r>
            <a:r>
              <a:rPr lang="fr-BE" sz="2800" b="1" dirty="0" err="1"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pproach</a:t>
            </a:r>
            <a:endPar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p:txBody>
          <a:bodyPr/>
          <a:lstStyle/>
          <a:p>
            <a:pPr marL="0" indent="0" algn="ctr">
              <a:buNone/>
            </a:pPr>
            <a:endParaRPr lang="en-GB" sz="2000" b="1" i="0" u="sng" dirty="0" smtClean="0"/>
          </a:p>
          <a:p>
            <a:pPr marL="0" indent="0" algn="ctr">
              <a:buNone/>
            </a:pPr>
            <a:endParaRPr lang="en-GB" sz="2000" b="1" i="0" u="sng" dirty="0" smtClean="0"/>
          </a:p>
          <a:p>
            <a:pPr marL="0" indent="0" algn="ctr">
              <a:buNone/>
            </a:pPr>
            <a:endParaRPr lang="en-GB" sz="2000" b="1" i="0" u="sng" dirty="0"/>
          </a:p>
          <a:p>
            <a:pPr marL="0" indent="0" algn="ctr">
              <a:buNone/>
            </a:pPr>
            <a:endParaRPr lang="en-GB" sz="2000" b="1" i="0" dirty="0" smtClean="0"/>
          </a:p>
          <a:p>
            <a:pPr marL="0" indent="0" algn="ctr">
              <a:buNone/>
            </a:pPr>
            <a:endParaRPr lang="en-GB" sz="2000" b="1" i="0" dirty="0" smtClean="0"/>
          </a:p>
          <a:p>
            <a:pPr marL="0" indent="0">
              <a:buNone/>
            </a:pPr>
            <a:endParaRPr lang="en-GB" sz="1800" b="1" i="0" dirty="0"/>
          </a:p>
          <a:p>
            <a:pPr marL="0" indent="0">
              <a:buNone/>
            </a:pPr>
            <a:endParaRPr lang="en-US" altLang="en-US" sz="1800" dirty="0"/>
          </a:p>
          <a:p>
            <a:pPr marL="0" indent="0">
              <a:buNone/>
            </a:pPr>
            <a:endParaRPr lang="en-GB" sz="1800" i="0" dirty="0"/>
          </a:p>
          <a:p>
            <a:pPr>
              <a:buFontTx/>
              <a:buChar char="-"/>
            </a:pPr>
            <a:endParaRPr lang="en-GB" sz="2000" i="0" dirty="0"/>
          </a:p>
          <a:p>
            <a:pPr marL="0" indent="0" algn="ctr"/>
            <a:endParaRPr lang="en-GB" sz="2000" b="1" i="0" dirty="0" smtClean="0"/>
          </a:p>
        </p:txBody>
      </p:sp>
      <p:sp>
        <p:nvSpPr>
          <p:cNvPr id="6" name="Slide Number Placeholder 5"/>
          <p:cNvSpPr>
            <a:spLocks noGrp="1"/>
          </p:cNvSpPr>
          <p:nvPr>
            <p:ph type="sldNum" sz="quarter" idx="12"/>
          </p:nvPr>
        </p:nvSpPr>
        <p:spPr/>
        <p:txBody>
          <a:bodyPr/>
          <a:lstStyle/>
          <a:p>
            <a:fld id="{14F0E55B-1EBF-4C63-9883-404455EB20A7}" type="slidenum">
              <a:rPr lang="en-GB" altLang="en-US" smtClean="0"/>
              <a:pPr/>
              <a:t>6</a:t>
            </a:fld>
            <a:endParaRPr lang="en-GB" altLang="en-US"/>
          </a:p>
        </p:txBody>
      </p:sp>
      <p:sp>
        <p:nvSpPr>
          <p:cNvPr id="2" name="Not Equal 1"/>
          <p:cNvSpPr/>
          <p:nvPr/>
        </p:nvSpPr>
        <p:spPr bwMode="auto">
          <a:xfrm>
            <a:off x="5148064" y="3284984"/>
            <a:ext cx="792088" cy="144016"/>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Verdana" pitchFamily="34" charset="0"/>
            </a:endParaRPr>
          </a:p>
        </p:txBody>
      </p:sp>
      <p:sp>
        <p:nvSpPr>
          <p:cNvPr id="7" name="Round Diagonal Corner Rectangle 6"/>
          <p:cNvSpPr/>
          <p:nvPr/>
        </p:nvSpPr>
        <p:spPr bwMode="auto">
          <a:xfrm>
            <a:off x="297504" y="1554010"/>
            <a:ext cx="8548992" cy="2581132"/>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spcBef>
                <a:spcPct val="20000"/>
              </a:spcBef>
              <a:buClr>
                <a:srgbClr val="FFFFFF"/>
              </a:buClr>
            </a:pPr>
            <a:r>
              <a:rPr lang="en-US" sz="2000" b="1" dirty="0" smtClean="0">
                <a:solidFill>
                  <a:schemeClr val="accent1">
                    <a:lumMod val="50000"/>
                  </a:schemeClr>
                </a:solidFill>
              </a:rPr>
              <a:t>The </a:t>
            </a:r>
            <a:r>
              <a:rPr lang="en-US" sz="2000" b="1" i="1" u="sng" dirty="0">
                <a:solidFill>
                  <a:schemeClr val="accent1">
                    <a:lumMod val="50000"/>
                  </a:schemeClr>
                </a:solidFill>
              </a:rPr>
              <a:t>financial support </a:t>
            </a:r>
            <a:r>
              <a:rPr lang="en-US" sz="2000" b="1" dirty="0">
                <a:solidFill>
                  <a:schemeClr val="accent1">
                    <a:lumMod val="50000"/>
                  </a:schemeClr>
                </a:solidFill>
              </a:rPr>
              <a:t>to Erasmus+ Capacity-building projects is based on an </a:t>
            </a:r>
            <a:r>
              <a:rPr lang="en-US" sz="2000" b="1" i="1" u="sng" dirty="0">
                <a:solidFill>
                  <a:schemeClr val="accent1">
                    <a:lumMod val="50000"/>
                  </a:schemeClr>
                </a:solidFill>
              </a:rPr>
              <a:t>estimated budget </a:t>
            </a:r>
            <a:r>
              <a:rPr lang="en-US" sz="2000" b="1" dirty="0">
                <a:solidFill>
                  <a:schemeClr val="accent1">
                    <a:lumMod val="50000"/>
                  </a:schemeClr>
                </a:solidFill>
              </a:rPr>
              <a:t>combining contribution to unit costs and </a:t>
            </a:r>
            <a:r>
              <a:rPr lang="en-US" sz="2000" b="1" dirty="0" smtClean="0">
                <a:solidFill>
                  <a:schemeClr val="accent1">
                    <a:lumMod val="50000"/>
                  </a:schemeClr>
                </a:solidFill>
              </a:rPr>
              <a:t>actual/real costs</a:t>
            </a:r>
            <a:r>
              <a:rPr lang="en-US" sz="2000" b="1" dirty="0">
                <a:solidFill>
                  <a:schemeClr val="accent1">
                    <a:lumMod val="50000"/>
                  </a:schemeClr>
                </a:solidFill>
              </a:rPr>
              <a:t>. </a:t>
            </a:r>
            <a:endParaRPr lang="en-US" sz="2000" b="1" dirty="0" smtClean="0">
              <a:solidFill>
                <a:schemeClr val="accent1">
                  <a:lumMod val="50000"/>
                </a:schemeClr>
              </a:solidFill>
            </a:endParaRPr>
          </a:p>
          <a:p>
            <a:pPr algn="ctr">
              <a:spcBef>
                <a:spcPct val="20000"/>
              </a:spcBef>
              <a:buClr>
                <a:srgbClr val="FFFFFF"/>
              </a:buClr>
            </a:pPr>
            <a:r>
              <a:rPr lang="en-GB" sz="2000" b="1" dirty="0" smtClean="0">
                <a:solidFill>
                  <a:srgbClr val="FF0000"/>
                </a:solidFill>
              </a:rPr>
              <a:t>Co-funding principle</a:t>
            </a:r>
            <a:endParaRPr lang="en-GB" sz="1400" b="1" dirty="0">
              <a:solidFill>
                <a:srgbClr val="FF0000"/>
              </a:solidFill>
            </a:endParaRPr>
          </a:p>
          <a:p>
            <a:pPr algn="ctr">
              <a:spcBef>
                <a:spcPct val="20000"/>
              </a:spcBef>
              <a:buClr>
                <a:srgbClr val="FFFFFF"/>
              </a:buClr>
            </a:pPr>
            <a:r>
              <a:rPr lang="en-GB" sz="2000" b="1" dirty="0">
                <a:solidFill>
                  <a:srgbClr val="0F5494"/>
                </a:solidFill>
              </a:rPr>
              <a:t>Grant  ≠ Total costs </a:t>
            </a:r>
            <a:r>
              <a:rPr lang="en-GB" sz="2000" dirty="0">
                <a:solidFill>
                  <a:srgbClr val="0F5494"/>
                </a:solidFill>
              </a:rPr>
              <a:t>of the </a:t>
            </a:r>
            <a:r>
              <a:rPr lang="en-GB" sz="2000" dirty="0" smtClean="0">
                <a:solidFill>
                  <a:srgbClr val="0F5494"/>
                </a:solidFill>
              </a:rPr>
              <a:t>project</a:t>
            </a:r>
          </a:p>
          <a:p>
            <a:pPr algn="ctr">
              <a:spcBef>
                <a:spcPct val="20000"/>
              </a:spcBef>
              <a:buClr>
                <a:srgbClr val="FFFFFF"/>
              </a:buClr>
            </a:pPr>
            <a:r>
              <a:rPr lang="en-US" dirty="0" smtClean="0">
                <a:solidFill>
                  <a:srgbClr val="0F5494"/>
                </a:solidFill>
              </a:rPr>
              <a:t>Co-financing implies that the EU grant may not finance the entire costs of the project</a:t>
            </a:r>
            <a:r>
              <a:rPr lang="en-GB" dirty="0" smtClean="0">
                <a:solidFill>
                  <a:srgbClr val="0F5494"/>
                </a:solidFill>
              </a:rPr>
              <a:t> </a:t>
            </a:r>
            <a:r>
              <a:rPr lang="en-US" dirty="0" smtClean="0">
                <a:solidFill>
                  <a:srgbClr val="0F5494"/>
                </a:solidFill>
              </a:rPr>
              <a:t>Applicants do not have to provide information about sources of funding other than the EU grant, nor they have to justify the costs incurred </a:t>
            </a:r>
            <a:r>
              <a:rPr lang="en-US" dirty="0">
                <a:solidFill>
                  <a:srgbClr val="0F5494"/>
                </a:solidFill>
              </a:rPr>
              <a:t>by the project.</a:t>
            </a:r>
            <a:endParaRPr lang="en-GB" dirty="0">
              <a:solidFill>
                <a:srgbClr val="0F5494"/>
              </a:solidFill>
            </a:endParaRPr>
          </a:p>
        </p:txBody>
      </p:sp>
      <p:sp>
        <p:nvSpPr>
          <p:cNvPr id="8" name="Round Diagonal Corner Rectangle 7"/>
          <p:cNvSpPr/>
          <p:nvPr/>
        </p:nvSpPr>
        <p:spPr bwMode="auto">
          <a:xfrm>
            <a:off x="352935" y="4596532"/>
            <a:ext cx="8500683" cy="1757176"/>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indent="0" algn="ctr">
              <a:spcBef>
                <a:spcPct val="20000"/>
              </a:spcBef>
              <a:buClr>
                <a:srgbClr val="FFFFFF"/>
              </a:buClr>
              <a:buNone/>
            </a:pPr>
            <a:r>
              <a:rPr lang="en-GB" sz="2000" b="1" dirty="0" smtClean="0">
                <a:solidFill>
                  <a:srgbClr val="FF0000"/>
                </a:solidFill>
              </a:rPr>
              <a:t>Grant (</a:t>
            </a:r>
            <a:r>
              <a:rPr lang="en-GB" sz="2000" b="1" dirty="0">
                <a:solidFill>
                  <a:srgbClr val="FF0000"/>
                </a:solidFill>
              </a:rPr>
              <a:t>combination of two different financing approaches)</a:t>
            </a:r>
          </a:p>
          <a:p>
            <a:pPr indent="-77788">
              <a:spcBef>
                <a:spcPct val="20000"/>
              </a:spcBef>
              <a:buClr>
                <a:srgbClr val="0F5494"/>
              </a:buClr>
              <a:buFont typeface="Wingdings" panose="05000000000000000000" pitchFamily="2" charset="2"/>
              <a:buChar char="Ø"/>
            </a:pPr>
            <a:r>
              <a:rPr lang="en-GB" sz="2000" b="1" dirty="0" smtClean="0"/>
              <a:t>  </a:t>
            </a:r>
            <a:r>
              <a:rPr lang="en-GB" sz="2000" b="1" dirty="0" smtClean="0">
                <a:solidFill>
                  <a:srgbClr val="0F5494"/>
                </a:solidFill>
              </a:rPr>
              <a:t>UC</a:t>
            </a:r>
            <a:r>
              <a:rPr lang="en-GB" sz="2000" b="1" dirty="0">
                <a:solidFill>
                  <a:srgbClr val="0F5494"/>
                </a:solidFill>
              </a:rPr>
              <a:t>:</a:t>
            </a:r>
            <a:r>
              <a:rPr lang="en-GB" sz="2000" dirty="0">
                <a:solidFill>
                  <a:srgbClr val="0F5494"/>
                </a:solidFill>
              </a:rPr>
              <a:t> Unit Costs (</a:t>
            </a:r>
            <a:r>
              <a:rPr lang="en-GB" sz="2000" b="1" dirty="0">
                <a:solidFill>
                  <a:srgbClr val="0F5494"/>
                </a:solidFill>
              </a:rPr>
              <a:t>Staff</a:t>
            </a:r>
            <a:r>
              <a:rPr lang="en-GB" sz="2000" dirty="0">
                <a:solidFill>
                  <a:srgbClr val="0F5494"/>
                </a:solidFill>
              </a:rPr>
              <a:t>, </a:t>
            </a:r>
            <a:r>
              <a:rPr lang="en-GB" sz="2000" b="1" dirty="0">
                <a:solidFill>
                  <a:srgbClr val="0F5494"/>
                </a:solidFill>
              </a:rPr>
              <a:t>Travel</a:t>
            </a:r>
            <a:r>
              <a:rPr lang="en-GB" sz="2000" dirty="0">
                <a:solidFill>
                  <a:srgbClr val="0F5494"/>
                </a:solidFill>
              </a:rPr>
              <a:t> and </a:t>
            </a:r>
            <a:r>
              <a:rPr lang="en-GB" sz="2000" b="1" dirty="0">
                <a:solidFill>
                  <a:srgbClr val="0F5494"/>
                </a:solidFill>
              </a:rPr>
              <a:t>Costs of stay</a:t>
            </a:r>
            <a:r>
              <a:rPr lang="en-GB" sz="2000" dirty="0">
                <a:solidFill>
                  <a:srgbClr val="0F5494"/>
                </a:solidFill>
              </a:rPr>
              <a:t>)</a:t>
            </a:r>
            <a:endParaRPr lang="en-GB" sz="2000" b="1" u="sng" kern="0" dirty="0">
              <a:solidFill>
                <a:srgbClr val="BBE0E3">
                  <a:lumMod val="50000"/>
                </a:srgbClr>
              </a:solidFill>
            </a:endParaRPr>
          </a:p>
          <a:p>
            <a:pPr indent="-77788">
              <a:spcBef>
                <a:spcPct val="20000"/>
              </a:spcBef>
              <a:buClr>
                <a:srgbClr val="0F5494"/>
              </a:buClr>
              <a:buFont typeface="Wingdings" panose="05000000000000000000" pitchFamily="2" charset="2"/>
              <a:buChar char="Ø"/>
            </a:pPr>
            <a:r>
              <a:rPr lang="en-GB" sz="2000" b="1" dirty="0" smtClean="0">
                <a:solidFill>
                  <a:srgbClr val="0F5494"/>
                </a:solidFill>
              </a:rPr>
              <a:t>  AC</a:t>
            </a:r>
            <a:r>
              <a:rPr lang="en-GB" sz="2000" b="1" dirty="0">
                <a:solidFill>
                  <a:srgbClr val="0F5494"/>
                </a:solidFill>
              </a:rPr>
              <a:t>: </a:t>
            </a:r>
            <a:r>
              <a:rPr lang="en-GB" sz="2000" dirty="0" smtClean="0">
                <a:solidFill>
                  <a:srgbClr val="0F5494"/>
                </a:solidFill>
              </a:rPr>
              <a:t>Actual </a:t>
            </a:r>
            <a:r>
              <a:rPr lang="en-GB" sz="2000" dirty="0">
                <a:solidFill>
                  <a:srgbClr val="0F5494"/>
                </a:solidFill>
              </a:rPr>
              <a:t>costs (</a:t>
            </a:r>
            <a:r>
              <a:rPr lang="en-GB" sz="2000" b="1" dirty="0" smtClean="0">
                <a:solidFill>
                  <a:srgbClr val="0F5494"/>
                </a:solidFill>
              </a:rPr>
              <a:t>Equipment</a:t>
            </a:r>
            <a:r>
              <a:rPr lang="en-GB" sz="2000" dirty="0" smtClean="0">
                <a:solidFill>
                  <a:srgbClr val="0F5494"/>
                </a:solidFill>
              </a:rPr>
              <a:t>, </a:t>
            </a:r>
            <a:r>
              <a:rPr lang="en-GB" sz="2000" b="1" dirty="0" smtClean="0">
                <a:solidFill>
                  <a:srgbClr val="0F5494"/>
                </a:solidFill>
              </a:rPr>
              <a:t>Subcontracting</a:t>
            </a:r>
            <a:r>
              <a:rPr lang="en-GB" sz="2000" dirty="0" smtClean="0">
                <a:solidFill>
                  <a:srgbClr val="0F5494"/>
                </a:solidFill>
              </a:rPr>
              <a:t> and Exceptional costs)</a:t>
            </a:r>
            <a:endParaRPr lang="en-GB" sz="2000" dirty="0">
              <a:solidFill>
                <a:srgbClr val="0F5494"/>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04" y="197970"/>
            <a:ext cx="791944" cy="1008112"/>
          </a:xfrm>
          <a:prstGeom prst="rect">
            <a:avLst/>
          </a:prstGeom>
        </p:spPr>
      </p:pic>
    </p:spTree>
    <p:extLst>
      <p:ext uri="{BB962C8B-B14F-4D97-AF65-F5344CB8AC3E}">
        <p14:creationId xmlns:p14="http://schemas.microsoft.com/office/powerpoint/2010/main" val="1560681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457200" y="1628800"/>
            <a:ext cx="8229600" cy="4608511"/>
          </a:xfrm>
        </p:spPr>
        <p:txBody>
          <a:bodyPr/>
          <a:lstStyle/>
          <a:p>
            <a:pPr marL="457200" lvl="1" indent="0">
              <a:buNone/>
            </a:pPr>
            <a:r>
              <a:rPr lang="en-GB" sz="2500" b="1" dirty="0" smtClean="0"/>
              <a:t>         </a:t>
            </a:r>
            <a:endParaRPr lang="en-GB" sz="2300" dirty="0"/>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7</a:t>
            </a:fld>
            <a:endParaRPr lang="en-GB" altLang="en-US"/>
          </a:p>
        </p:txBody>
      </p:sp>
      <p:sp>
        <p:nvSpPr>
          <p:cNvPr id="3" name="Rectangle 1"/>
          <p:cNvSpPr>
            <a:spLocks noChangeArrowheads="1"/>
          </p:cNvSpPr>
          <p:nvPr/>
        </p:nvSpPr>
        <p:spPr bwMode="auto">
          <a:xfrm>
            <a:off x="169122" y="780557"/>
            <a:ext cx="8136904" cy="119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ctr">
              <a:spcBef>
                <a:spcPct val="20000"/>
              </a:spcBef>
              <a:buClr>
                <a:srgbClr val="009FBA"/>
              </a:buClr>
            </a:pPr>
            <a:r>
              <a:rPr lang="en-GB" altLang="en-US" sz="25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UNI-TEL </a:t>
            </a:r>
            <a:r>
              <a:rPr lang="en-GB" altLang="en-US" sz="25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ESTIMATED</a:t>
            </a:r>
            <a:r>
              <a:rPr lang="en-GB" altLang="en-US" sz="25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BUDGET OF THE ACTION</a:t>
            </a:r>
            <a:endParaRPr lang="en-GB" altLang="en-US" sz="25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lvl="1" algn="ctr">
              <a:spcBef>
                <a:spcPct val="20000"/>
              </a:spcBef>
              <a:buClr>
                <a:srgbClr val="009FBA"/>
              </a:buClr>
            </a:pPr>
            <a:r>
              <a:rPr lang="en-GB" altLang="en-US" sz="25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(Annex III of Grant Agreement</a:t>
            </a:r>
            <a:r>
              <a:rPr lang="en-GB" altLang="en-US" sz="25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lvl="1" algn="ctr">
              <a:spcBef>
                <a:spcPct val="20000"/>
              </a:spcBef>
              <a:buClr>
                <a:srgbClr val="009FBA"/>
              </a:buClr>
            </a:pPr>
            <a:r>
              <a:rPr lang="en-GB" altLang="en-US" sz="14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Maximum Contribution to the Project Costs</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9" name="CasellaDiTesto 8"/>
          <p:cNvSpPr txBox="1"/>
          <p:nvPr/>
        </p:nvSpPr>
        <p:spPr>
          <a:xfrm>
            <a:off x="1403648" y="2924944"/>
            <a:ext cx="6840760" cy="1200329"/>
          </a:xfrm>
          <a:prstGeom prst="rect">
            <a:avLst/>
          </a:prstGeom>
          <a:noFill/>
        </p:spPr>
        <p:txBody>
          <a:bodyPr wrap="square" rtlCol="0">
            <a:spAutoFit/>
          </a:bodyPr>
          <a:lstStyle/>
          <a:p>
            <a:endParaRPr lang="it-IT" dirty="0" smtClean="0"/>
          </a:p>
          <a:p>
            <a:endParaRPr lang="it-IT" dirty="0" smtClean="0"/>
          </a:p>
          <a:p>
            <a:endParaRPr lang="it-IT" dirty="0" smtClean="0"/>
          </a:p>
          <a:p>
            <a:endParaRPr lang="it-IT" dirty="0"/>
          </a:p>
        </p:txBody>
      </p:sp>
      <p:graphicFrame>
        <p:nvGraphicFramePr>
          <p:cNvPr id="15" name="Tabella 14"/>
          <p:cNvGraphicFramePr>
            <a:graphicFrameLocks noGrp="1"/>
          </p:cNvGraphicFramePr>
          <p:nvPr>
            <p:extLst>
              <p:ext uri="{D42A27DB-BD31-4B8C-83A1-F6EECF244321}">
                <p14:modId xmlns:p14="http://schemas.microsoft.com/office/powerpoint/2010/main" val="2076541584"/>
              </p:ext>
            </p:extLst>
          </p:nvPr>
        </p:nvGraphicFramePr>
        <p:xfrm>
          <a:off x="1098883" y="2483429"/>
          <a:ext cx="6890951" cy="2695915"/>
        </p:xfrm>
        <a:graphic>
          <a:graphicData uri="http://schemas.openxmlformats.org/drawingml/2006/table">
            <a:tbl>
              <a:tblPr firstRow="1" firstCol="1" bandRow="1">
                <a:tableStyleId>{5C22544A-7EE6-4342-B048-85BDC9FD1C3A}</a:tableStyleId>
              </a:tblPr>
              <a:tblGrid>
                <a:gridCol w="2581218">
                  <a:extLst>
                    <a:ext uri="{9D8B030D-6E8A-4147-A177-3AD203B41FA5}">
                      <a16:colId xmlns:a16="http://schemas.microsoft.com/office/drawing/2014/main" val="2186842616"/>
                    </a:ext>
                  </a:extLst>
                </a:gridCol>
                <a:gridCol w="2413353">
                  <a:extLst>
                    <a:ext uri="{9D8B030D-6E8A-4147-A177-3AD203B41FA5}">
                      <a16:colId xmlns:a16="http://schemas.microsoft.com/office/drawing/2014/main" val="2654541979"/>
                    </a:ext>
                  </a:extLst>
                </a:gridCol>
                <a:gridCol w="1896380">
                  <a:extLst>
                    <a:ext uri="{9D8B030D-6E8A-4147-A177-3AD203B41FA5}">
                      <a16:colId xmlns:a16="http://schemas.microsoft.com/office/drawing/2014/main" val="2731828833"/>
                    </a:ext>
                  </a:extLst>
                </a:gridCol>
              </a:tblGrid>
              <a:tr h="335112">
                <a:tc>
                  <a:txBody>
                    <a:bodyPr/>
                    <a:lstStyle/>
                    <a:p>
                      <a:pPr algn="ctr">
                        <a:lnSpc>
                          <a:spcPct val="107000"/>
                        </a:lnSpc>
                        <a:spcAft>
                          <a:spcPts val="0"/>
                        </a:spcAft>
                      </a:pPr>
                      <a:r>
                        <a:rPr lang="en-GB" sz="1600" dirty="0" smtClean="0">
                          <a:effectLst/>
                        </a:rPr>
                        <a:t>HEADINGS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TOTAL EURO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3714406"/>
                  </a:ext>
                </a:extLst>
              </a:tr>
              <a:tr h="335112">
                <a:tc>
                  <a:txBody>
                    <a:bodyPr/>
                    <a:lstStyle/>
                    <a:p>
                      <a:pPr algn="ctr">
                        <a:lnSpc>
                          <a:spcPct val="107000"/>
                        </a:lnSpc>
                        <a:spcAft>
                          <a:spcPts val="0"/>
                        </a:spcAft>
                      </a:pPr>
                      <a:r>
                        <a:rPr lang="en-GB" sz="1600" dirty="0">
                          <a:effectLst/>
                        </a:rPr>
                        <a:t>STAFF COSTS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348.284,00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9965201"/>
                  </a:ext>
                </a:extLst>
              </a:tr>
              <a:tr h="335112">
                <a:tc>
                  <a:txBody>
                    <a:bodyPr/>
                    <a:lstStyle/>
                    <a:p>
                      <a:pPr algn="ctr">
                        <a:lnSpc>
                          <a:spcPct val="107000"/>
                        </a:lnSpc>
                        <a:spcAft>
                          <a:spcPts val="0"/>
                        </a:spcAft>
                      </a:pPr>
                      <a:r>
                        <a:rPr lang="en-GB" sz="1600">
                          <a:effectLst/>
                        </a:rPr>
                        <a:t>TRAVEL COSTS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121.885,00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351763"/>
                  </a:ext>
                </a:extLst>
              </a:tr>
              <a:tr h="335112">
                <a:tc>
                  <a:txBody>
                    <a:bodyPr/>
                    <a:lstStyle/>
                    <a:p>
                      <a:pPr algn="ctr">
                        <a:lnSpc>
                          <a:spcPct val="107000"/>
                        </a:lnSpc>
                        <a:spcAft>
                          <a:spcPts val="0"/>
                        </a:spcAft>
                      </a:pPr>
                      <a:r>
                        <a:rPr lang="en-GB" sz="1600">
                          <a:effectLst/>
                        </a:rPr>
                        <a:t>COST OF STAY</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179.040,00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838464"/>
                  </a:ext>
                </a:extLst>
              </a:tr>
              <a:tr h="335112">
                <a:tc>
                  <a:txBody>
                    <a:bodyPr/>
                    <a:lstStyle/>
                    <a:p>
                      <a:pPr algn="ctr">
                        <a:lnSpc>
                          <a:spcPct val="107000"/>
                        </a:lnSpc>
                        <a:spcAft>
                          <a:spcPts val="0"/>
                        </a:spcAft>
                      </a:pPr>
                      <a:r>
                        <a:rPr lang="en-GB"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28582"/>
                  </a:ext>
                </a:extLst>
              </a:tr>
              <a:tr h="350131">
                <a:tc>
                  <a:txBody>
                    <a:bodyPr/>
                    <a:lstStyle/>
                    <a:p>
                      <a:pPr algn="ctr">
                        <a:lnSpc>
                          <a:spcPct val="107000"/>
                        </a:lnSpc>
                        <a:spcAft>
                          <a:spcPts val="0"/>
                        </a:spcAft>
                      </a:pPr>
                      <a:r>
                        <a:rPr lang="en-GB" sz="1600">
                          <a:effectLst/>
                        </a:rPr>
                        <a:t>EQUIPMENT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158.550,00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395655"/>
                  </a:ext>
                </a:extLst>
              </a:tr>
              <a:tr h="335112">
                <a:tc>
                  <a:txBody>
                    <a:bodyPr/>
                    <a:lstStyle/>
                    <a:p>
                      <a:pPr algn="ctr">
                        <a:lnSpc>
                          <a:spcPct val="107000"/>
                        </a:lnSpc>
                        <a:spcAft>
                          <a:spcPts val="0"/>
                        </a:spcAft>
                      </a:pPr>
                      <a:r>
                        <a:rPr lang="en-GB" sz="1600">
                          <a:effectLst/>
                        </a:rPr>
                        <a:t>SUBCONTRACTING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69.300,00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953263"/>
                  </a:ext>
                </a:extLst>
              </a:tr>
              <a:tr h="335112">
                <a:tc>
                  <a:txBody>
                    <a:bodyPr/>
                    <a:lstStyle/>
                    <a:p>
                      <a:pPr algn="ctr">
                        <a:lnSpc>
                          <a:spcPct val="107000"/>
                        </a:lnSpc>
                        <a:spcAft>
                          <a:spcPts val="0"/>
                        </a:spcAft>
                      </a:pPr>
                      <a:r>
                        <a:rPr lang="en-GB" sz="1600" dirty="0">
                          <a:effectLst/>
                        </a:rPr>
                        <a:t>TOTAL BUDGET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877.059,00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541623"/>
                  </a:ext>
                </a:extLst>
              </a:tr>
            </a:tbl>
          </a:graphicData>
        </a:graphic>
      </p:graphicFrame>
      <p:sp>
        <p:nvSpPr>
          <p:cNvPr id="12" name="Rettangolo 11"/>
          <p:cNvSpPr/>
          <p:nvPr/>
        </p:nvSpPr>
        <p:spPr>
          <a:xfrm>
            <a:off x="1115616" y="4157036"/>
            <a:ext cx="6890951" cy="670243"/>
          </a:xfrm>
          <a:prstGeom prst="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1098884" y="2826050"/>
            <a:ext cx="6890951" cy="99782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llout 1 16"/>
          <p:cNvSpPr/>
          <p:nvPr/>
        </p:nvSpPr>
        <p:spPr>
          <a:xfrm>
            <a:off x="85688" y="3092076"/>
            <a:ext cx="1080120" cy="576064"/>
          </a:xfrm>
          <a:prstGeom prst="borderCallout1">
            <a:avLst>
              <a:gd name="adj1" fmla="val 100151"/>
              <a:gd name="adj2" fmla="val 13127"/>
              <a:gd name="adj3" fmla="val 100290"/>
              <a:gd name="adj4" fmla="val 82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tx1"/>
                </a:solidFill>
              </a:rPr>
              <a:t>UNITS COSTS</a:t>
            </a:r>
            <a:endParaRPr lang="it-IT" sz="1600" b="1" dirty="0">
              <a:solidFill>
                <a:schemeClr val="tx1"/>
              </a:solidFill>
            </a:endParaRPr>
          </a:p>
        </p:txBody>
      </p:sp>
      <p:sp>
        <p:nvSpPr>
          <p:cNvPr id="18" name="Callout 1 17"/>
          <p:cNvSpPr/>
          <p:nvPr/>
        </p:nvSpPr>
        <p:spPr>
          <a:xfrm>
            <a:off x="85688" y="4206344"/>
            <a:ext cx="1080120" cy="576064"/>
          </a:xfrm>
          <a:prstGeom prst="borderCallout1">
            <a:avLst>
              <a:gd name="adj1" fmla="val 100151"/>
              <a:gd name="adj2" fmla="val 13127"/>
              <a:gd name="adj3" fmla="val 100290"/>
              <a:gd name="adj4" fmla="val 82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ACTUAL</a:t>
            </a:r>
            <a:r>
              <a:rPr lang="it-IT" sz="1600" b="1" dirty="0" smtClean="0">
                <a:solidFill>
                  <a:schemeClr val="tx1"/>
                </a:solidFill>
              </a:rPr>
              <a:t> </a:t>
            </a:r>
            <a:r>
              <a:rPr lang="it-IT" sz="1600" b="1" dirty="0">
                <a:solidFill>
                  <a:schemeClr val="tx1"/>
                </a:solidFill>
              </a:rPr>
              <a:t>COSTS</a:t>
            </a: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82743"/>
            <a:ext cx="708587" cy="902002"/>
          </a:xfrm>
          <a:prstGeom prst="rect">
            <a:avLst/>
          </a:prstGeom>
        </p:spPr>
      </p:pic>
      <p:sp>
        <p:nvSpPr>
          <p:cNvPr id="2" name="CasellaDiTesto 1"/>
          <p:cNvSpPr txBox="1"/>
          <p:nvPr/>
        </p:nvSpPr>
        <p:spPr>
          <a:xfrm>
            <a:off x="1403648" y="5733256"/>
            <a:ext cx="6127380" cy="646331"/>
          </a:xfrm>
          <a:prstGeom prst="rect">
            <a:avLst/>
          </a:prstGeom>
          <a:noFill/>
        </p:spPr>
        <p:txBody>
          <a:bodyPr wrap="square" rtlCol="0">
            <a:spAutoFit/>
          </a:bodyPr>
          <a:lstStyle/>
          <a:p>
            <a:r>
              <a:rPr lang="it-IT" dirty="0" smtClean="0"/>
              <a:t>* the </a:t>
            </a:r>
            <a:r>
              <a:rPr lang="it-IT" dirty="0" err="1" smtClean="0"/>
              <a:t>costs</a:t>
            </a:r>
            <a:r>
              <a:rPr lang="it-IT" dirty="0" smtClean="0"/>
              <a:t> of face to face </a:t>
            </a:r>
            <a:r>
              <a:rPr lang="it-IT" dirty="0" err="1" smtClean="0"/>
              <a:t>meetings</a:t>
            </a:r>
            <a:r>
              <a:rPr lang="it-IT" dirty="0" smtClean="0"/>
              <a:t> (</a:t>
            </a:r>
            <a:r>
              <a:rPr lang="it-IT" dirty="0" err="1" smtClean="0"/>
              <a:t>travel</a:t>
            </a:r>
            <a:r>
              <a:rPr lang="it-IT" dirty="0" smtClean="0"/>
              <a:t> and </a:t>
            </a:r>
            <a:r>
              <a:rPr lang="it-IT" dirty="0" err="1" smtClean="0"/>
              <a:t>costs</a:t>
            </a:r>
            <a:r>
              <a:rPr lang="it-IT" dirty="0" smtClean="0"/>
              <a:t> of stay), </a:t>
            </a:r>
            <a:r>
              <a:rPr lang="it-IT" dirty="0" err="1" smtClean="0"/>
              <a:t>that</a:t>
            </a:r>
            <a:r>
              <a:rPr lang="it-IT" dirty="0" smtClean="0"/>
              <a:t> </a:t>
            </a:r>
            <a:r>
              <a:rPr lang="it-IT" dirty="0" err="1" smtClean="0"/>
              <a:t>we</a:t>
            </a:r>
            <a:r>
              <a:rPr lang="it-IT" dirty="0" smtClean="0"/>
              <a:t> </a:t>
            </a:r>
            <a:r>
              <a:rPr lang="it-IT" dirty="0" err="1" smtClean="0"/>
              <a:t>will</a:t>
            </a:r>
            <a:r>
              <a:rPr lang="it-IT" dirty="0" smtClean="0"/>
              <a:t> </a:t>
            </a:r>
            <a:r>
              <a:rPr lang="it-IT" dirty="0" err="1" smtClean="0"/>
              <a:t>not</a:t>
            </a:r>
            <a:r>
              <a:rPr lang="it-IT" dirty="0" smtClean="0"/>
              <a:t> be </a:t>
            </a:r>
            <a:r>
              <a:rPr lang="it-IT" dirty="0" err="1" smtClean="0"/>
              <a:t>able</a:t>
            </a:r>
            <a:r>
              <a:rPr lang="it-IT" dirty="0" smtClean="0"/>
              <a:t> to </a:t>
            </a:r>
            <a:r>
              <a:rPr lang="it-IT" dirty="0" err="1" smtClean="0"/>
              <a:t>organise</a:t>
            </a:r>
            <a:r>
              <a:rPr lang="it-IT" dirty="0" smtClean="0"/>
              <a:t>, </a:t>
            </a:r>
            <a:r>
              <a:rPr lang="it-IT" dirty="0" err="1" smtClean="0"/>
              <a:t>will</a:t>
            </a:r>
            <a:r>
              <a:rPr lang="it-IT" dirty="0" smtClean="0"/>
              <a:t> be put </a:t>
            </a:r>
            <a:r>
              <a:rPr lang="it-IT" dirty="0" err="1" smtClean="0"/>
              <a:t>apart</a:t>
            </a:r>
            <a:endParaRPr lang="it-IT" dirty="0"/>
          </a:p>
        </p:txBody>
      </p:sp>
    </p:spTree>
    <p:extLst>
      <p:ext uri="{BB962C8B-B14F-4D97-AF65-F5344CB8AC3E}">
        <p14:creationId xmlns:p14="http://schemas.microsoft.com/office/powerpoint/2010/main" val="2277168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71092" y="309919"/>
            <a:ext cx="3295278" cy="1047650"/>
          </a:xfrm>
        </p:spPr>
        <p:txBody>
          <a:bodyPr/>
          <a:lstStyle/>
          <a:p>
            <a:r>
              <a:rPr lang="en-GB" sz="3600" b="1" dirty="0" smtClean="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 COSTS</a:t>
            </a:r>
            <a:endParaRPr lang="it-IT" dirty="0"/>
          </a:p>
        </p:txBody>
      </p:sp>
      <p:sp>
        <p:nvSpPr>
          <p:cNvPr id="5" name="Rectangle 2"/>
          <p:cNvSpPr>
            <a:spLocks noGrp="1" noChangeArrowheads="1"/>
          </p:cNvSpPr>
          <p:nvPr>
            <p:ph idx="1"/>
          </p:nvPr>
        </p:nvSpPr>
        <p:spPr>
          <a:xfrm>
            <a:off x="628650" y="1825625"/>
            <a:ext cx="7886700" cy="2107431"/>
          </a:xfrm>
        </p:spPr>
        <p:txBody>
          <a:bodyPr>
            <a:noAutofit/>
          </a:bodyPr>
          <a:lstStyle/>
          <a:p>
            <a:pPr marL="620713" lvl="1" indent="-350838">
              <a:buClr>
                <a:schemeClr val="accent2"/>
              </a:buClr>
              <a:buFont typeface="Wingdings" panose="05000000000000000000" pitchFamily="2" charset="2"/>
              <a:buChar char="Ø"/>
            </a:pPr>
            <a:r>
              <a:rPr lang="en-GB" sz="2800" i="1" dirty="0" smtClean="0">
                <a:solidFill>
                  <a:schemeClr val="accent1">
                    <a:lumMod val="75000"/>
                  </a:schemeClr>
                </a:solidFill>
              </a:rPr>
              <a:t>Definition</a:t>
            </a:r>
          </a:p>
          <a:p>
            <a:pPr lvl="1">
              <a:buClr>
                <a:schemeClr val="accent2"/>
              </a:buClr>
              <a:buFont typeface="Wingdings" panose="05000000000000000000" pitchFamily="2" charset="2"/>
              <a:buChar char="Ø"/>
            </a:pPr>
            <a:endParaRPr lang="en-GB" sz="2800" dirty="0">
              <a:solidFill>
                <a:schemeClr val="accent1">
                  <a:lumMod val="75000"/>
                </a:schemeClr>
              </a:solidFill>
            </a:endParaRPr>
          </a:p>
          <a:p>
            <a:pPr marL="620713" lvl="1" indent="-338138">
              <a:buClr>
                <a:schemeClr val="accent2"/>
              </a:buClr>
              <a:buFont typeface="Wingdings" panose="05000000000000000000" pitchFamily="2" charset="2"/>
              <a:buChar char="Ø"/>
            </a:pPr>
            <a:r>
              <a:rPr lang="en-GB" sz="2800" i="1" dirty="0" smtClean="0">
                <a:solidFill>
                  <a:schemeClr val="accent1">
                    <a:lumMod val="75000"/>
                  </a:schemeClr>
                </a:solidFill>
              </a:rPr>
              <a:t>Staff costs</a:t>
            </a:r>
          </a:p>
          <a:p>
            <a:pPr marL="457200" lvl="1" indent="0">
              <a:buClr>
                <a:schemeClr val="accent2"/>
              </a:buClr>
              <a:buNone/>
            </a:pPr>
            <a:endParaRPr lang="en-GB" sz="2800" dirty="0">
              <a:solidFill>
                <a:schemeClr val="accent1">
                  <a:lumMod val="75000"/>
                </a:schemeClr>
              </a:solidFill>
            </a:endParaRPr>
          </a:p>
          <a:p>
            <a:pPr marL="620713" lvl="1" indent="-350838">
              <a:buClr>
                <a:schemeClr val="accent2"/>
              </a:buClr>
              <a:buFont typeface="Wingdings" panose="05000000000000000000" pitchFamily="2" charset="2"/>
              <a:buChar char="Ø"/>
            </a:pPr>
            <a:r>
              <a:rPr lang="en-GB" sz="2800" i="1" dirty="0" smtClean="0">
                <a:solidFill>
                  <a:schemeClr val="accent1">
                    <a:lumMod val="75000"/>
                  </a:schemeClr>
                </a:solidFill>
              </a:rPr>
              <a:t>Travel </a:t>
            </a:r>
            <a:r>
              <a:rPr lang="en-GB" sz="2800" i="1" dirty="0">
                <a:solidFill>
                  <a:schemeClr val="accent1">
                    <a:lumMod val="75000"/>
                  </a:schemeClr>
                </a:solidFill>
              </a:rPr>
              <a:t>costs and costs of </a:t>
            </a:r>
            <a:r>
              <a:rPr lang="en-GB" sz="2800" i="1" dirty="0" smtClean="0">
                <a:solidFill>
                  <a:schemeClr val="accent1">
                    <a:lumMod val="75000"/>
                  </a:schemeClr>
                </a:solidFill>
              </a:rPr>
              <a:t>stay</a:t>
            </a:r>
            <a:r>
              <a:rPr lang="en-GB" sz="2800" b="1" dirty="0" smtClean="0"/>
              <a:t>       </a:t>
            </a:r>
            <a:endParaRPr lang="en-GB" sz="28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8</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82742"/>
            <a:ext cx="792088" cy="1008295"/>
          </a:xfrm>
          <a:prstGeom prst="rect">
            <a:avLst/>
          </a:prstGeom>
        </p:spPr>
      </p:pic>
    </p:spTree>
    <p:extLst>
      <p:ext uri="{BB962C8B-B14F-4D97-AF65-F5344CB8AC3E}">
        <p14:creationId xmlns:p14="http://schemas.microsoft.com/office/powerpoint/2010/main" val="2094472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ctr">
              <a:buClr>
                <a:schemeClr val="bg1"/>
              </a:buClr>
            </a:pPr>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 COST - DEFINITION</a:t>
            </a:r>
            <a:endParaRPr lang="en-US" altLang="en-US"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p:txBody>
          <a:bodyPr/>
          <a:lstStyle/>
          <a:p>
            <a:pPr marL="358775" indent="0" algn="ctr">
              <a:spcBef>
                <a:spcPct val="0"/>
              </a:spcBef>
              <a:buNone/>
            </a:pPr>
            <a:endParaRPr lang="en-GB" b="1" kern="1200" dirty="0" smtClean="0">
              <a:solidFill>
                <a:srgbClr val="9A001D"/>
              </a:solidFill>
              <a:effectLst>
                <a:outerShdw blurRad="38100" dist="38100" dir="2700000" algn="tl">
                  <a:srgbClr val="C0C0C0"/>
                </a:outerShdw>
              </a:effectLst>
              <a:latin typeface="+mj-lt"/>
              <a:ea typeface="+mj-ea"/>
              <a:cs typeface="+mj-cs"/>
            </a:endParaRPr>
          </a:p>
          <a:p>
            <a:pPr marL="358775" indent="0" algn="ctr">
              <a:spcBef>
                <a:spcPct val="0"/>
              </a:spcBef>
              <a:buNone/>
            </a:pPr>
            <a:r>
              <a:rPr lang="en-GB" b="1" kern="1200" dirty="0">
                <a:solidFill>
                  <a:srgbClr val="9A001D"/>
                </a:solidFill>
                <a:effectLst>
                  <a:outerShdw blurRad="38100" dist="38100" dir="2700000" algn="tl">
                    <a:srgbClr val="C0C0C0"/>
                  </a:outerShdw>
                </a:effectLst>
                <a:latin typeface="+mj-lt"/>
                <a:ea typeface="+mj-ea"/>
                <a:cs typeface="+mj-cs"/>
              </a:rPr>
              <a:t> </a:t>
            </a:r>
          </a:p>
          <a:p>
            <a:pPr marL="536575" lvl="1" indent="-361950">
              <a:lnSpc>
                <a:spcPct val="150000"/>
              </a:lnSpc>
            </a:pPr>
            <a:endParaRPr lang="en-GB" sz="1600" b="0" i="1" dirty="0" smtClean="0"/>
          </a:p>
          <a:p>
            <a:pPr marL="536575" lvl="1" indent="-361950">
              <a:lnSpc>
                <a:spcPct val="150000"/>
              </a:lnSpc>
            </a:pPr>
            <a:endParaRPr lang="en-GB" sz="1600" b="0" i="1" dirty="0"/>
          </a:p>
          <a:p>
            <a:pPr marL="174625" lvl="1" indent="0">
              <a:spcBef>
                <a:spcPct val="0"/>
              </a:spcBef>
              <a:buClr>
                <a:schemeClr val="bg1"/>
              </a:buClr>
              <a:buNone/>
            </a:pPr>
            <a:r>
              <a:rPr lang="en-GB" sz="2300" b="1" i="1" dirty="0">
                <a:solidFill>
                  <a:schemeClr val="accent5">
                    <a:lumMod val="75000"/>
                  </a:schemeClr>
                </a:solidFill>
                <a:latin typeface="+mj-lt"/>
                <a:ea typeface="+mj-ea"/>
                <a:cs typeface="+mj-cs"/>
              </a:rPr>
              <a:t>No</a:t>
            </a:r>
            <a:r>
              <a:rPr lang="en-GB" sz="2300" i="1" dirty="0">
                <a:solidFill>
                  <a:schemeClr val="accent5">
                    <a:lumMod val="75000"/>
                  </a:schemeClr>
                </a:solidFill>
                <a:latin typeface="+mj-lt"/>
                <a:ea typeface="+mj-ea"/>
                <a:cs typeface="+mj-cs"/>
              </a:rPr>
              <a:t> need to justify </a:t>
            </a:r>
            <a:r>
              <a:rPr lang="en-GB" sz="2300" b="1" i="1" dirty="0">
                <a:solidFill>
                  <a:schemeClr val="accent5">
                    <a:lumMod val="75000"/>
                  </a:schemeClr>
                </a:solidFill>
                <a:latin typeface="+mj-lt"/>
                <a:ea typeface="+mj-ea"/>
                <a:cs typeface="+mj-cs"/>
              </a:rPr>
              <a:t>level</a:t>
            </a:r>
            <a:r>
              <a:rPr lang="en-GB" sz="2300" i="1" dirty="0">
                <a:solidFill>
                  <a:schemeClr val="accent5">
                    <a:lumMod val="75000"/>
                  </a:schemeClr>
                </a:solidFill>
                <a:latin typeface="+mj-lt"/>
                <a:ea typeface="+mj-ea"/>
                <a:cs typeface="+mj-cs"/>
              </a:rPr>
              <a:t> of spending </a:t>
            </a:r>
            <a:endParaRPr lang="en-GB" sz="2300" i="1" dirty="0" smtClean="0">
              <a:solidFill>
                <a:schemeClr val="accent5">
                  <a:lumMod val="75000"/>
                </a:schemeClr>
              </a:solidFill>
              <a:latin typeface="+mj-lt"/>
              <a:ea typeface="+mj-ea"/>
              <a:cs typeface="+mj-cs"/>
            </a:endParaRPr>
          </a:p>
          <a:p>
            <a:pPr marL="174625" lvl="1" indent="0">
              <a:spcBef>
                <a:spcPct val="0"/>
              </a:spcBef>
              <a:buClr>
                <a:schemeClr val="bg1"/>
              </a:buClr>
              <a:buNone/>
            </a:pPr>
            <a:r>
              <a:rPr lang="en-GB" sz="2300" i="1" dirty="0" smtClean="0">
                <a:solidFill>
                  <a:schemeClr val="accent5">
                    <a:lumMod val="75000"/>
                  </a:schemeClr>
                </a:solidFill>
                <a:latin typeface="+mj-lt"/>
                <a:ea typeface="+mj-ea"/>
                <a:cs typeface="+mj-cs"/>
              </a:rPr>
              <a:t>Need to </a:t>
            </a:r>
            <a:r>
              <a:rPr lang="en-GB" sz="2300" b="1" i="1" dirty="0" smtClean="0">
                <a:solidFill>
                  <a:schemeClr val="accent5">
                    <a:lumMod val="75000"/>
                  </a:schemeClr>
                </a:solidFill>
                <a:latin typeface="+mj-lt"/>
                <a:ea typeface="+mj-ea"/>
                <a:cs typeface="+mj-cs"/>
              </a:rPr>
              <a:t>proof</a:t>
            </a:r>
            <a:r>
              <a:rPr lang="en-GB" sz="2300" i="1" dirty="0" smtClean="0">
                <a:solidFill>
                  <a:schemeClr val="accent5">
                    <a:lumMod val="75000"/>
                  </a:schemeClr>
                </a:solidFill>
                <a:latin typeface="+mj-lt"/>
                <a:ea typeface="+mj-ea"/>
                <a:cs typeface="+mj-cs"/>
              </a:rPr>
              <a:t> the expenditure/workload/Travel</a:t>
            </a:r>
            <a:endParaRPr lang="en-GB" sz="2300" i="1" dirty="0">
              <a:solidFill>
                <a:schemeClr val="accent5">
                  <a:lumMod val="75000"/>
                </a:schemeClr>
              </a:solidFill>
              <a:latin typeface="+mj-lt"/>
              <a:ea typeface="+mj-ea"/>
              <a:cs typeface="+mj-cs"/>
            </a:endParaRPr>
          </a:p>
          <a:p>
            <a:pPr marL="174625" lvl="1" indent="0">
              <a:spcBef>
                <a:spcPct val="0"/>
              </a:spcBef>
              <a:buClr>
                <a:schemeClr val="bg1"/>
              </a:buClr>
              <a:buNone/>
            </a:pPr>
            <a:endParaRPr lang="en-GB" sz="2300" i="1" dirty="0">
              <a:solidFill>
                <a:schemeClr val="accent5">
                  <a:lumMod val="75000"/>
                </a:schemeClr>
              </a:solidFill>
              <a:latin typeface="+mj-lt"/>
              <a:ea typeface="+mj-ea"/>
              <a:cs typeface="+mj-cs"/>
            </a:endParaRPr>
          </a:p>
          <a:p>
            <a:pPr marL="174625" lvl="1" indent="0">
              <a:spcBef>
                <a:spcPct val="0"/>
              </a:spcBef>
              <a:buClr>
                <a:schemeClr val="bg1"/>
              </a:buClr>
              <a:buNone/>
            </a:pPr>
            <a:r>
              <a:rPr lang="en-GB" sz="2300" i="1" dirty="0">
                <a:solidFill>
                  <a:schemeClr val="accent5">
                    <a:lumMod val="75000"/>
                  </a:schemeClr>
                </a:solidFill>
                <a:latin typeface="+mj-lt"/>
                <a:ea typeface="+mj-ea"/>
                <a:cs typeface="+mj-cs"/>
              </a:rPr>
              <a:t>Financial control/audit            declared unit costs supported with </a:t>
            </a:r>
            <a:r>
              <a:rPr lang="en-GB" sz="2300" b="1" i="1" dirty="0">
                <a:solidFill>
                  <a:schemeClr val="accent5">
                    <a:lumMod val="75000"/>
                  </a:schemeClr>
                </a:solidFill>
                <a:latin typeface="+mj-lt"/>
                <a:ea typeface="+mj-ea"/>
                <a:cs typeface="+mj-cs"/>
              </a:rPr>
              <a:t>proofs of activities </a:t>
            </a:r>
            <a:r>
              <a:rPr lang="en-GB" sz="2300" b="1" i="1" dirty="0" smtClean="0">
                <a:solidFill>
                  <a:schemeClr val="accent5">
                    <a:lumMod val="75000"/>
                  </a:schemeClr>
                </a:solidFill>
                <a:latin typeface="+mj-lt"/>
                <a:ea typeface="+mj-ea"/>
                <a:cs typeface="+mj-cs"/>
              </a:rPr>
              <a:t>implemented</a:t>
            </a:r>
          </a:p>
          <a:p>
            <a:pPr marL="174625" lvl="1" indent="0">
              <a:spcBef>
                <a:spcPct val="0"/>
              </a:spcBef>
              <a:buClr>
                <a:schemeClr val="bg1"/>
              </a:buClr>
              <a:buNone/>
            </a:pPr>
            <a:endParaRPr lang="en-GB" sz="2300" b="1" i="1" dirty="0">
              <a:solidFill>
                <a:schemeClr val="accent5">
                  <a:lumMod val="75000"/>
                </a:schemeClr>
              </a:solidFill>
              <a:latin typeface="+mj-lt"/>
              <a:ea typeface="+mj-ea"/>
              <a:cs typeface="+mj-cs"/>
            </a:endParaRPr>
          </a:p>
          <a:p>
            <a:pPr marL="174625" lvl="1" indent="0">
              <a:spcBef>
                <a:spcPct val="0"/>
              </a:spcBef>
              <a:buClr>
                <a:schemeClr val="bg1"/>
              </a:buClr>
              <a:buNone/>
            </a:pPr>
            <a:r>
              <a:rPr lang="en-US" sz="2300" b="1" i="1" dirty="0">
                <a:solidFill>
                  <a:schemeClr val="accent5">
                    <a:lumMod val="75000"/>
                  </a:schemeClr>
                </a:solidFill>
                <a:latin typeface="+mj-lt"/>
                <a:ea typeface="+mj-ea"/>
                <a:cs typeface="+mj-cs"/>
              </a:rPr>
              <a:t>Declared unit costs </a:t>
            </a:r>
            <a:r>
              <a:rPr lang="en-US" sz="2300" b="1" i="1" dirty="0" smtClean="0">
                <a:solidFill>
                  <a:schemeClr val="accent5">
                    <a:lumMod val="75000"/>
                  </a:schemeClr>
                </a:solidFill>
                <a:latin typeface="+mj-lt"/>
                <a:ea typeface="+mj-ea"/>
                <a:cs typeface="+mj-cs"/>
              </a:rPr>
              <a:t>------ &gt;   proofs </a:t>
            </a:r>
            <a:r>
              <a:rPr lang="en-US" sz="2300" b="1" i="1" dirty="0">
                <a:solidFill>
                  <a:schemeClr val="accent5">
                    <a:lumMod val="75000"/>
                  </a:schemeClr>
                </a:solidFill>
                <a:latin typeface="+mj-lt"/>
                <a:ea typeface="+mj-ea"/>
                <a:cs typeface="+mj-cs"/>
              </a:rPr>
              <a:t>of activities implemented</a:t>
            </a:r>
            <a:endParaRPr lang="en-GB" sz="2300" b="1" i="1" dirty="0">
              <a:solidFill>
                <a:schemeClr val="accent5">
                  <a:lumMod val="75000"/>
                </a:schemeClr>
              </a:solidFill>
              <a:latin typeface="+mj-lt"/>
              <a:ea typeface="+mj-ea"/>
              <a:cs typeface="+mj-cs"/>
            </a:endParaRPr>
          </a:p>
          <a:p>
            <a:pPr marL="174625" lvl="1" indent="0">
              <a:lnSpc>
                <a:spcPct val="150000"/>
              </a:lnSpc>
              <a:buNone/>
            </a:pPr>
            <a:endParaRPr lang="en-GB" sz="1600" dirty="0" smtClean="0"/>
          </a:p>
          <a:p>
            <a:pPr marL="460375" lvl="1">
              <a:lnSpc>
                <a:spcPct val="150000"/>
              </a:lnSpc>
            </a:pPr>
            <a:endParaRPr lang="en-GB" sz="1600" dirty="0"/>
          </a:p>
          <a:p>
            <a:pPr marL="450850" lvl="1" indent="0">
              <a:lnSpc>
                <a:spcPct val="150000"/>
              </a:lnSpc>
              <a:buNone/>
            </a:pPr>
            <a:endParaRPr lang="en-GB" sz="1600" b="0" i="1" dirty="0">
              <a:solidFill>
                <a:srgbClr val="C00000"/>
              </a:solidFill>
            </a:endParaRPr>
          </a:p>
          <a:p>
            <a:pPr marL="536575" lvl="1" indent="-361950">
              <a:lnSpc>
                <a:spcPct val="150000"/>
              </a:lnSpc>
            </a:pPr>
            <a:endParaRPr lang="en-GB" sz="500" i="1" dirty="0"/>
          </a:p>
          <a:p>
            <a:pPr marL="457200" lvl="1" indent="0">
              <a:buNone/>
            </a:pPr>
            <a:endParaRPr lang="en-GB" sz="1600" dirty="0"/>
          </a:p>
          <a:p>
            <a:pPr lvl="1"/>
            <a:endParaRPr lang="en-GB" sz="1600" dirty="0"/>
          </a:p>
          <a:p>
            <a:endParaRPr lang="en-GB" sz="1600" dirty="0"/>
          </a:p>
          <a:p>
            <a:endParaRPr lang="en-GB" sz="1600" dirty="0" smtClean="0"/>
          </a:p>
          <a:p>
            <a:endParaRPr lang="en-GB" sz="160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9</a:t>
            </a:fld>
            <a:endParaRPr lang="en-GB" altLang="en-US"/>
          </a:p>
        </p:txBody>
      </p:sp>
      <p:sp>
        <p:nvSpPr>
          <p:cNvPr id="5" name="Right Arrow 4"/>
          <p:cNvSpPr/>
          <p:nvPr/>
        </p:nvSpPr>
        <p:spPr bwMode="auto">
          <a:xfrm>
            <a:off x="3851920" y="4280608"/>
            <a:ext cx="216024"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ound Diagonal Corner Rectangle 7"/>
          <p:cNvSpPr/>
          <p:nvPr/>
        </p:nvSpPr>
        <p:spPr bwMode="auto">
          <a:xfrm>
            <a:off x="395536" y="1412777"/>
            <a:ext cx="8208912" cy="1440160"/>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3175" lvl="1" algn="ctr"/>
            <a:r>
              <a:rPr lang="en-GB" sz="2000" b="1" i="1" u="sng" dirty="0">
                <a:solidFill>
                  <a:srgbClr val="0F5494"/>
                </a:solidFill>
                <a:latin typeface="Verdana" pitchFamily="34" charset="0"/>
              </a:rPr>
              <a:t>Fixed contribution multiplied by number of units</a:t>
            </a:r>
            <a:r>
              <a:rPr lang="en-GB" sz="2000" b="1" i="1" dirty="0">
                <a:solidFill>
                  <a:srgbClr val="0F5494"/>
                </a:solidFill>
                <a:latin typeface="Verdana" pitchFamily="34" charset="0"/>
              </a:rPr>
              <a:t>, </a:t>
            </a:r>
          </a:p>
          <a:p>
            <a:pPr marL="3175" lvl="1" algn="ctr"/>
            <a:r>
              <a:rPr lang="en-GB" sz="2000" b="1" i="1" dirty="0">
                <a:solidFill>
                  <a:srgbClr val="0F5494"/>
                </a:solidFill>
                <a:latin typeface="Verdana" pitchFamily="34" charset="0"/>
              </a:rPr>
              <a:t>based on </a:t>
            </a:r>
            <a:r>
              <a:rPr lang="en-GB" sz="2000" b="1" i="1" u="sng" dirty="0">
                <a:solidFill>
                  <a:srgbClr val="0F5494"/>
                </a:solidFill>
                <a:latin typeface="Verdana" pitchFamily="34" charset="0"/>
              </a:rPr>
              <a:t>"Triggering events" </a:t>
            </a:r>
            <a:r>
              <a:rPr lang="en-GB" sz="2000" b="1" i="1" dirty="0">
                <a:solidFill>
                  <a:srgbClr val="0F5494"/>
                </a:solidFill>
                <a:latin typeface="Verdana" pitchFamily="34" charset="0"/>
              </a:rPr>
              <a:t>(activities/outputs) </a:t>
            </a:r>
          </a:p>
          <a:p>
            <a:pPr marL="3175" algn="ctr"/>
            <a:endParaRPr lang="en-GB" sz="2000" i="1" dirty="0">
              <a:solidFill>
                <a:srgbClr val="0F5494"/>
              </a:solidFill>
              <a:latin typeface="Verdana" pitchFamily="34" charset="0"/>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23655"/>
            <a:ext cx="769803" cy="979928"/>
          </a:xfrm>
          <a:prstGeom prst="rect">
            <a:avLst/>
          </a:prstGeom>
        </p:spPr>
      </p:pic>
    </p:spTree>
    <p:extLst>
      <p:ext uri="{BB962C8B-B14F-4D97-AF65-F5344CB8AC3E}">
        <p14:creationId xmlns:p14="http://schemas.microsoft.com/office/powerpoint/2010/main" val="1833486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13361</TotalTime>
  <Words>2873</Words>
  <Application>Microsoft Office PowerPoint</Application>
  <PresentationFormat>Presentazione su schermo (4:3)</PresentationFormat>
  <Paragraphs>539</Paragraphs>
  <Slides>44</Slides>
  <Notes>44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44</vt:i4>
      </vt:variant>
    </vt:vector>
  </HeadingPairs>
  <TitlesOfParts>
    <vt:vector size="53" baseType="lpstr">
      <vt:lpstr>Arial</vt:lpstr>
      <vt:lpstr>Calibri</vt:lpstr>
      <vt:lpstr>Calibri Light</vt:lpstr>
      <vt:lpstr>Dotum</vt:lpstr>
      <vt:lpstr>Tahoma</vt:lpstr>
      <vt:lpstr>Times New Roman</vt:lpstr>
      <vt:lpstr>Verdana</vt:lpstr>
      <vt:lpstr>Wingdings</vt:lpstr>
      <vt:lpstr>Tema di Office</vt:lpstr>
      <vt:lpstr>Presentazione standard di PowerPoint</vt:lpstr>
      <vt:lpstr>OVERVIEW</vt:lpstr>
      <vt:lpstr>KEY DOCUMENTS </vt:lpstr>
      <vt:lpstr>Financial basic statements and terms</vt:lpstr>
      <vt:lpstr>Funding rule  &amp; Financing approach</vt:lpstr>
      <vt:lpstr>Funding rule  &amp; Financing approach</vt:lpstr>
      <vt:lpstr>Presentazione standard di PowerPoint</vt:lpstr>
      <vt:lpstr>UNIT COSTS</vt:lpstr>
      <vt:lpstr>UNIT COST - DEFINITION</vt:lpstr>
      <vt:lpstr>UNIT COST - DEFINITION</vt:lpstr>
      <vt:lpstr>UNIT COSTS - STAFF COSTS</vt:lpstr>
      <vt:lpstr>UNIT COSTS - STAFF COSTS</vt:lpstr>
      <vt:lpstr> STAFF costs - Supporting documents</vt:lpstr>
      <vt:lpstr> STAFF costs - Supporting documents</vt:lpstr>
      <vt:lpstr> STAFF costs - Supporting documents</vt:lpstr>
      <vt:lpstr> STAFF costs - Supporting documents</vt:lpstr>
      <vt:lpstr>Travel costs and Costs of Stay</vt:lpstr>
      <vt:lpstr>Travel costs: rules</vt:lpstr>
      <vt:lpstr>Travel costs: rules</vt:lpstr>
      <vt:lpstr>Costs of stay: specific rules</vt:lpstr>
      <vt:lpstr>TRAVEL AND COST OF STAY: Supporting documents</vt:lpstr>
      <vt:lpstr>Actual costs</vt:lpstr>
      <vt:lpstr>Actual costs - Definition</vt:lpstr>
      <vt:lpstr>Actual costs - Equipment </vt:lpstr>
      <vt:lpstr>Important recommendations for Equipment </vt:lpstr>
      <vt:lpstr>Actual costs - Subcontracting</vt:lpstr>
      <vt:lpstr>Actual costs - Supporting documents</vt:lpstr>
      <vt:lpstr>Actual costs - Recommendations</vt:lpstr>
      <vt:lpstr> Actual costs </vt:lpstr>
      <vt:lpstr> Exchange rate</vt:lpstr>
      <vt:lpstr>Exchange rate</vt:lpstr>
      <vt:lpstr>Exchange rate</vt:lpstr>
      <vt:lpstr> Eligible Costs</vt:lpstr>
      <vt:lpstr>Ineligible Costs </vt:lpstr>
      <vt:lpstr>Amendments</vt:lpstr>
      <vt:lpstr>Amendments: Budget Transfers (between budget headings)</vt:lpstr>
      <vt:lpstr>Payments: Possible scenarios</vt:lpstr>
      <vt:lpstr>Reporting and scheduling of payments 1/2</vt:lpstr>
      <vt:lpstr>Reporting and scheduling of payments 2/2</vt:lpstr>
      <vt:lpstr>Presentazione standard di PowerPoint</vt:lpstr>
      <vt:lpstr>Presentazione standard di PowerPoint</vt:lpstr>
      <vt:lpstr>Presentazione standard di PowerPoint</vt:lpstr>
      <vt:lpstr>Check &amp; Audits</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saiallu</dc:creator>
  <cp:lastModifiedBy>Ilaria Reggiani</cp:lastModifiedBy>
  <cp:revision>1350</cp:revision>
  <cp:lastPrinted>2019-02-22T13:50:57Z</cp:lastPrinted>
  <dcterms:created xsi:type="dcterms:W3CDTF">2015-11-26T07:45:18Z</dcterms:created>
  <dcterms:modified xsi:type="dcterms:W3CDTF">2021-03-11T13:20:15Z</dcterms:modified>
</cp:coreProperties>
</file>