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87" r:id="rId2"/>
    <p:sldId id="338" r:id="rId3"/>
    <p:sldId id="339" r:id="rId4"/>
    <p:sldId id="340" r:id="rId5"/>
    <p:sldId id="341" r:id="rId6"/>
    <p:sldId id="29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32" r:id="rId16"/>
    <p:sldId id="333" r:id="rId17"/>
    <p:sldId id="324" r:id="rId18"/>
    <p:sldId id="325" r:id="rId19"/>
    <p:sldId id="326" r:id="rId20"/>
    <p:sldId id="327" r:id="rId21"/>
    <p:sldId id="328" r:id="rId22"/>
    <p:sldId id="329" r:id="rId23"/>
    <p:sldId id="613" r:id="rId24"/>
    <p:sldId id="609" r:id="rId25"/>
    <p:sldId id="610" r:id="rId26"/>
    <p:sldId id="611" r:id="rId27"/>
    <p:sldId id="612" r:id="rId28"/>
    <p:sldId id="330" r:id="rId29"/>
    <p:sldId id="331" r:id="rId30"/>
    <p:sldId id="334" r:id="rId31"/>
    <p:sldId id="335" r:id="rId32"/>
    <p:sldId id="336" r:id="rId33"/>
    <p:sldId id="337" r:id="rId34"/>
    <p:sldId id="315" r:id="rId3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A98A"/>
    <a:srgbClr val="E6DAC9"/>
    <a:srgbClr val="606FB0"/>
    <a:srgbClr val="63AD9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37" autoAdjust="0"/>
    <p:restoredTop sz="95152" autoAdjust="0"/>
  </p:normalViewPr>
  <p:slideViewPr>
    <p:cSldViewPr>
      <p:cViewPr varScale="1">
        <p:scale>
          <a:sx n="79" d="100"/>
          <a:sy n="79" d="100"/>
        </p:scale>
        <p:origin x="91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CA5F6-DA16-4042-B4CF-1E4778ABD17E}" type="datetimeFigureOut">
              <a:rPr lang="it-IT" smtClean="0"/>
              <a:pPr/>
              <a:t>07/04/2022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62115-D0A5-4570-A339-66110B21D07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02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62115-D0A5-4570-A339-66110B21D07A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7115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113254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113254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113254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113254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113254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113254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113254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113254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113254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113254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62115-D0A5-4570-A339-66110B21D07A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09196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1132547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1132547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1900B-752F-40E2-B1FD-F97C796CBB05}" type="slidenum">
              <a:rPr lang="it-IT" altLang="it-IT" smtClean="0"/>
              <a:pPr/>
              <a:t>24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491344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1900B-752F-40E2-B1FD-F97C796CBB05}" type="slidenum">
              <a:rPr lang="it-IT" altLang="it-IT" smtClean="0"/>
              <a:pPr/>
              <a:t>25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491344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1900B-752F-40E2-B1FD-F97C796CBB05}" type="slidenum">
              <a:rPr lang="it-IT" altLang="it-IT" smtClean="0"/>
              <a:pPr/>
              <a:t>26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491344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1900B-752F-40E2-B1FD-F97C796CBB05}" type="slidenum">
              <a:rPr lang="it-IT" altLang="it-IT" smtClean="0"/>
              <a:pPr/>
              <a:t>27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491344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1132547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1132547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1132547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113254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62115-D0A5-4570-A339-66110B21D07A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79477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1132547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1132547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259447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62115-D0A5-4570-A339-66110B21D07A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6249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113254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113254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113254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113254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11325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DA25-EC4E-4C60-8072-6D5B03AD7035}" type="datetimeFigureOut">
              <a:rPr lang="it-IT" smtClean="0"/>
              <a:pPr/>
              <a:t>07/04/2022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4BEB-D92B-4CF0-8E24-E55CC1899EC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73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DA25-EC4E-4C60-8072-6D5B03AD7035}" type="datetimeFigureOut">
              <a:rPr lang="it-IT" smtClean="0"/>
              <a:pPr/>
              <a:t>07/04/2022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4BEB-D92B-4CF0-8E24-E55CC1899EC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46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DA25-EC4E-4C60-8072-6D5B03AD7035}" type="datetimeFigureOut">
              <a:rPr lang="it-IT" smtClean="0"/>
              <a:pPr/>
              <a:t>07/04/2022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4BEB-D92B-4CF0-8E24-E55CC1899EC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9479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1"/>
          <p:cNvSpPr>
            <a:spLocks noChangeArrowheads="1"/>
          </p:cNvSpPr>
          <p:nvPr userDrawn="1"/>
        </p:nvSpPr>
        <p:spPr bwMode="auto">
          <a:xfrm>
            <a:off x="142875" y="6500813"/>
            <a:ext cx="11288713" cy="320675"/>
          </a:xfrm>
          <a:prstGeom prst="rect">
            <a:avLst/>
          </a:prstGeom>
          <a:noFill/>
          <a:ln>
            <a:noFill/>
          </a:ln>
          <a:extLst/>
        </p:spPr>
        <p:txBody>
          <a:bodyPr lIns="45719" rIns="4571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zh-CN" sz="1500">
                <a:solidFill>
                  <a:srgbClr val="FFFFFF"/>
                </a:solidFill>
              </a:rPr>
              <a:t>PROF. VALINA GEROPANTA</a:t>
            </a:r>
            <a:r>
              <a:rPr lang="el-GR" altLang="zh-CN" sz="1500">
                <a:solidFill>
                  <a:srgbClr val="FFFFFF"/>
                </a:solidFill>
              </a:rPr>
              <a:t>_</a:t>
            </a:r>
            <a:r>
              <a:rPr lang="en-US" altLang="zh-CN" sz="1500">
                <a:solidFill>
                  <a:srgbClr val="FFFFFF"/>
                </a:solidFill>
              </a:rPr>
              <a:t>PHD_ </a:t>
            </a:r>
            <a:r>
              <a:rPr lang="el-GR" altLang="zh-CN" sz="1500">
                <a:solidFill>
                  <a:srgbClr val="FFFFFF"/>
                </a:solidFill>
              </a:rPr>
              <a:t> OAR / «Archi Management: l’Architetto Imprenditore»</a:t>
            </a:r>
            <a:r>
              <a:rPr lang="en-US" altLang="zh-CN" sz="1500">
                <a:solidFill>
                  <a:srgbClr val="FFFFFF"/>
                </a:solidFill>
              </a:rPr>
              <a:t> / Design Events &amp; Fairs</a:t>
            </a:r>
            <a:endParaRPr lang="el-GR" altLang="zh-CN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5081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4" name="2 - Θέση αριθμού διαφάνειας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AC227D-A25F-48F5-BCDD-0A4238FC069B}" type="slidenum">
              <a:rPr lang="el-GR" altLang="zh-CN"/>
              <a:pPr/>
              <a:t>‹N›</a:t>
            </a:fld>
            <a:endParaRPr lang="el-GR" altLang="zh-C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8470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DA25-EC4E-4C60-8072-6D5B03AD7035}" type="datetimeFigureOut">
              <a:rPr lang="it-IT" smtClean="0"/>
              <a:pPr/>
              <a:t>07/04/2022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4BEB-D92B-4CF0-8E24-E55CC1899EC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230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DA25-EC4E-4C60-8072-6D5B03AD7035}" type="datetimeFigureOut">
              <a:rPr lang="it-IT" smtClean="0"/>
              <a:pPr/>
              <a:t>07/04/2022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4BEB-D92B-4CF0-8E24-E55CC1899EC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5324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DA25-EC4E-4C60-8072-6D5B03AD7035}" type="datetimeFigureOut">
              <a:rPr lang="it-IT" smtClean="0"/>
              <a:pPr/>
              <a:t>07/04/2022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4BEB-D92B-4CF0-8E24-E55CC1899EC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350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DA25-EC4E-4C60-8072-6D5B03AD7035}" type="datetimeFigureOut">
              <a:rPr lang="it-IT" smtClean="0"/>
              <a:pPr/>
              <a:t>07/04/2022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4BEB-D92B-4CF0-8E24-E55CC1899EC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52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DA25-EC4E-4C60-8072-6D5B03AD7035}" type="datetimeFigureOut">
              <a:rPr lang="it-IT" smtClean="0"/>
              <a:pPr/>
              <a:t>07/04/2022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4BEB-D92B-4CF0-8E24-E55CC1899EC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100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DA25-EC4E-4C60-8072-6D5B03AD7035}" type="datetimeFigureOut">
              <a:rPr lang="it-IT" smtClean="0"/>
              <a:pPr/>
              <a:t>07/04/2022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4BEB-D92B-4CF0-8E24-E55CC1899EC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756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DA25-EC4E-4C60-8072-6D5B03AD7035}" type="datetimeFigureOut">
              <a:rPr lang="it-IT" smtClean="0"/>
              <a:pPr/>
              <a:t>07/04/2022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4BEB-D92B-4CF0-8E24-E55CC1899EC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096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DA25-EC4E-4C60-8072-6D5B03AD7035}" type="datetimeFigureOut">
              <a:rPr lang="it-IT" smtClean="0"/>
              <a:pPr/>
              <a:t>07/04/2022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4BEB-D92B-4CF0-8E24-E55CC1899EC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8577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ADA25-EC4E-4C60-8072-6D5B03AD7035}" type="datetimeFigureOut">
              <a:rPr lang="it-IT" smtClean="0"/>
              <a:pPr/>
              <a:t>07/04/2022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C4BEB-D92B-4CF0-8E24-E55CC1899EC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766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hape 54"/>
          <p:cNvSpPr>
            <a:spLocks noChangeArrowheads="1"/>
          </p:cNvSpPr>
          <p:nvPr/>
        </p:nvSpPr>
        <p:spPr bwMode="auto">
          <a:xfrm>
            <a:off x="-6350" y="6407150"/>
            <a:ext cx="9150350" cy="477838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l-GR" altLang="es-ES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341" name="Shape 56"/>
          <p:cNvSpPr>
            <a:spLocks noChangeArrowheads="1"/>
          </p:cNvSpPr>
          <p:nvPr/>
        </p:nvSpPr>
        <p:spPr bwMode="auto">
          <a:xfrm>
            <a:off x="5652088" y="1260444"/>
            <a:ext cx="34919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t-IT" altLang="zh-CN" sz="2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GUGLIELMO MARCONI</a:t>
            </a:r>
            <a:endParaRPr lang="el-GR" altLang="zh-C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342" name="Shape 57"/>
          <p:cNvSpPr>
            <a:spLocks noChangeArrowheads="1"/>
          </p:cNvSpPr>
          <p:nvPr/>
        </p:nvSpPr>
        <p:spPr bwMode="auto">
          <a:xfrm>
            <a:off x="5652087" y="883206"/>
            <a:ext cx="35013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t-IT" altLang="zh-CN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WELCOME TO: </a:t>
            </a:r>
            <a:endParaRPr lang="el-GR" altLang="zh-C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344" name="Shape 59"/>
          <p:cNvSpPr>
            <a:spLocks noChangeArrowheads="1"/>
          </p:cNvSpPr>
          <p:nvPr/>
        </p:nvSpPr>
        <p:spPr bwMode="auto">
          <a:xfrm>
            <a:off x="5652089" y="1753671"/>
            <a:ext cx="34776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t-IT" altLang="zh-CN" sz="2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UNIVERSITY</a:t>
            </a:r>
            <a:endParaRPr lang="el-GR" altLang="zh-CN" sz="24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347" name="Shape 62"/>
          <p:cNvSpPr>
            <a:spLocks noChangeArrowheads="1"/>
          </p:cNvSpPr>
          <p:nvPr/>
        </p:nvSpPr>
        <p:spPr bwMode="auto">
          <a:xfrm>
            <a:off x="0" y="0"/>
            <a:ext cx="9153525" cy="709613"/>
          </a:xfrm>
          <a:prstGeom prst="rect">
            <a:avLst/>
          </a:prstGeom>
          <a:solidFill>
            <a:srgbClr val="59A98A">
              <a:alpha val="69019"/>
            </a:srgbClr>
          </a:solidFill>
          <a:ln>
            <a:noFill/>
          </a:ln>
          <a:extLst/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l-GR" altLang="es-ES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3" b="14118"/>
          <a:stretch/>
        </p:blipFill>
        <p:spPr>
          <a:xfrm>
            <a:off x="31714" y="9917"/>
            <a:ext cx="1731930" cy="692772"/>
          </a:xfrm>
          <a:prstGeom prst="rect">
            <a:avLst/>
          </a:prstGeom>
        </p:spPr>
      </p:pic>
      <p:sp>
        <p:nvSpPr>
          <p:cNvPr id="21" name="Shape 58"/>
          <p:cNvSpPr>
            <a:spLocks noChangeArrowheads="1"/>
          </p:cNvSpPr>
          <p:nvPr/>
        </p:nvSpPr>
        <p:spPr bwMode="auto">
          <a:xfrm>
            <a:off x="77964" y="46965"/>
            <a:ext cx="26067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t-IT" altLang="zh-CN" sz="1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INTERNATIONALIZATION</a:t>
            </a:r>
          </a:p>
          <a:p>
            <a:pPr>
              <a:buFont typeface="Arial" panose="020B0604020202020204" pitchFamily="34" charset="0"/>
              <a:buNone/>
            </a:pPr>
            <a:r>
              <a:rPr lang="it-IT" altLang="zh-CN" sz="8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Department</a:t>
            </a:r>
            <a:r>
              <a:rPr lang="it-IT" altLang="zh-CN" sz="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 of </a:t>
            </a:r>
            <a:r>
              <a:rPr lang="it-IT" altLang="zh-CN" sz="8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Research</a:t>
            </a:r>
            <a:r>
              <a:rPr lang="it-IT" altLang="zh-CN" sz="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&amp; Development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Guglielmo</a:t>
            </a:r>
            <a:r>
              <a:rPr lang="en-US" altLang="zh-CN" sz="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Marconi University</a:t>
            </a:r>
            <a:endParaRPr lang="el-GR" altLang="zh-CN" sz="8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/>
          <a:srcRect t="17242" r="1177" b="28161"/>
          <a:stretch/>
        </p:blipFill>
        <p:spPr>
          <a:xfrm>
            <a:off x="-6350" y="692150"/>
            <a:ext cx="9136062" cy="3154683"/>
          </a:xfrm>
          <a:prstGeom prst="rect">
            <a:avLst/>
          </a:prstGeom>
        </p:spPr>
      </p:pic>
      <p:sp>
        <p:nvSpPr>
          <p:cNvPr id="14338" name="Shape 53"/>
          <p:cNvSpPr>
            <a:spLocks noChangeArrowheads="1"/>
          </p:cNvSpPr>
          <p:nvPr/>
        </p:nvSpPr>
        <p:spPr bwMode="auto">
          <a:xfrm>
            <a:off x="0" y="3846833"/>
            <a:ext cx="4499994" cy="2560317"/>
          </a:xfrm>
          <a:prstGeom prst="rect">
            <a:avLst/>
          </a:prstGeom>
          <a:solidFill>
            <a:srgbClr val="49A07E">
              <a:alpha val="91000"/>
            </a:srgbClr>
          </a:solid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s-ES" sz="28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Distance Education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s-ES" sz="28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e-Learning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s-ES" sz="28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Emergency Remote Teaching 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es-ES" sz="1100" dirty="0">
              <a:solidFill>
                <a:schemeClr val="bg1"/>
              </a:solidFill>
              <a:latin typeface="+mj-lt"/>
              <a:ea typeface="Cambria" panose="020405030504060302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es-ES" sz="28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Theoretical and historical background</a:t>
            </a:r>
            <a:endParaRPr lang="el-GR" altLang="es-ES" sz="2800" dirty="0">
              <a:solidFill>
                <a:schemeClr val="bg1"/>
              </a:solidFill>
              <a:latin typeface="+mj-lt"/>
              <a:ea typeface="Cambria" panose="02040503050406030204" pitchFamily="18" charset="0"/>
            </a:endParaRPr>
          </a:p>
        </p:txBody>
      </p:sp>
      <p:sp>
        <p:nvSpPr>
          <p:cNvPr id="34" name="Shape 58"/>
          <p:cNvSpPr>
            <a:spLocks noChangeArrowheads="1"/>
          </p:cNvSpPr>
          <p:nvPr/>
        </p:nvSpPr>
        <p:spPr bwMode="auto">
          <a:xfrm>
            <a:off x="1002408" y="2872575"/>
            <a:ext cx="35245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it-IT" altLang="zh-CN" sz="24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it-IT" altLang="zh-CN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l-GR" altLang="zh-CN" sz="24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076056" y="4175209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Francesco C. Ugolini</a:t>
            </a:r>
          </a:p>
          <a:p>
            <a:r>
              <a:rPr lang="it-IT" sz="2400" dirty="0"/>
              <a:t>Associate Professor</a:t>
            </a:r>
          </a:p>
          <a:p>
            <a:r>
              <a:rPr lang="it-IT" sz="2400" dirty="0" err="1"/>
              <a:t>Experimental</a:t>
            </a:r>
            <a:r>
              <a:rPr lang="it-IT" sz="2400" dirty="0"/>
              <a:t> </a:t>
            </a:r>
            <a:r>
              <a:rPr lang="it-IT" sz="2400" dirty="0" err="1"/>
              <a:t>Education</a:t>
            </a:r>
            <a:r>
              <a:rPr lang="it-IT" sz="2400" dirty="0"/>
              <a:t> </a:t>
            </a:r>
          </a:p>
          <a:p>
            <a:r>
              <a:rPr lang="it-IT" sz="2400" dirty="0"/>
              <a:t>Università degli Studi Guglielmo Marconi</a:t>
            </a:r>
          </a:p>
        </p:txBody>
      </p:sp>
    </p:spTree>
    <p:extLst>
      <p:ext uri="{BB962C8B-B14F-4D97-AF65-F5344CB8AC3E}">
        <p14:creationId xmlns:p14="http://schemas.microsoft.com/office/powerpoint/2010/main" val="835592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3" b="14118"/>
          <a:stretch/>
        </p:blipFill>
        <p:spPr>
          <a:xfrm>
            <a:off x="1189895" y="109506"/>
            <a:ext cx="1731930" cy="692772"/>
          </a:xfrm>
          <a:prstGeom prst="rect">
            <a:avLst/>
          </a:prstGeom>
        </p:spPr>
      </p:pic>
      <p:sp>
        <p:nvSpPr>
          <p:cNvPr id="11" name="Shape 58"/>
          <p:cNvSpPr>
            <a:spLocks noChangeArrowheads="1"/>
          </p:cNvSpPr>
          <p:nvPr/>
        </p:nvSpPr>
        <p:spPr bwMode="auto">
          <a:xfrm>
            <a:off x="1173112" y="109506"/>
            <a:ext cx="19587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t-IT" altLang="zh-CN" sz="12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INTERNATIONALIZATION</a:t>
            </a:r>
          </a:p>
          <a:p>
            <a:pPr>
              <a:buFont typeface="Arial" panose="020B0604020202020204" pitchFamily="34" charset="0"/>
              <a:buNone/>
            </a:pP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Department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 of </a:t>
            </a: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Research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&amp; Development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Guglielmo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Marconi University</a:t>
            </a:r>
            <a:endParaRPr lang="el-GR" altLang="zh-CN" sz="700" b="1" dirty="0">
              <a:solidFill>
                <a:srgbClr val="59A98A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" y="7250"/>
            <a:ext cx="919370" cy="730395"/>
          </a:xfrm>
          <a:prstGeom prst="rect">
            <a:avLst/>
          </a:prstGeom>
        </p:spPr>
      </p:pic>
      <p:sp>
        <p:nvSpPr>
          <p:cNvPr id="16" name="Shape 54"/>
          <p:cNvSpPr>
            <a:spLocks noChangeArrowheads="1"/>
          </p:cNvSpPr>
          <p:nvPr/>
        </p:nvSpPr>
        <p:spPr bwMode="auto">
          <a:xfrm>
            <a:off x="3175" y="6386092"/>
            <a:ext cx="9177337" cy="477838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l-GR" altLang="es-ES" sz="16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3175" y="765760"/>
            <a:ext cx="9140825" cy="591538"/>
            <a:chOff x="3175" y="765760"/>
            <a:chExt cx="9140825" cy="591538"/>
          </a:xfrm>
        </p:grpSpPr>
        <p:sp>
          <p:nvSpPr>
            <p:cNvPr id="15363" name="Shape 108"/>
            <p:cNvSpPr>
              <a:spLocks noChangeArrowheads="1"/>
            </p:cNvSpPr>
            <p:nvPr/>
          </p:nvSpPr>
          <p:spPr bwMode="auto">
            <a:xfrm>
              <a:off x="3175" y="765760"/>
              <a:ext cx="9140825" cy="591538"/>
            </a:xfrm>
            <a:prstGeom prst="rect">
              <a:avLst/>
            </a:prstGeom>
            <a:solidFill>
              <a:srgbClr val="59A98A">
                <a:alpha val="69019"/>
              </a:srgbClr>
            </a:solidFill>
            <a:ln>
              <a:noFill/>
            </a:ln>
          </p:spPr>
          <p:txBody>
            <a:bodyPr lIns="0" tIns="0" rIns="0" bIns="0" anchor="ctr"/>
            <a:lstStyle>
              <a:lvl1pPr indent="63023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endParaRPr lang="el-GR" altLang="zh-C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itolo 1"/>
            <p:cNvSpPr txBox="1">
              <a:spLocks/>
            </p:cNvSpPr>
            <p:nvPr/>
          </p:nvSpPr>
          <p:spPr>
            <a:xfrm>
              <a:off x="457200" y="773832"/>
              <a:ext cx="8229600" cy="583466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defPPr>
                <a:defRPr lang="it-IT"/>
              </a:defPPr>
              <a:lvl1pPr algn="ctr">
                <a:spcBef>
                  <a:spcPct val="0"/>
                </a:spcBef>
                <a:buNone/>
                <a:defRPr sz="3200" b="1">
                  <a:ln w="1905"/>
                  <a:solidFill>
                    <a:srgbClr val="66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What was Open Distance Learning?</a:t>
              </a:r>
            </a:p>
          </p:txBody>
        </p:sp>
      </p:grpSp>
      <p:sp>
        <p:nvSpPr>
          <p:cNvPr id="14" name="Rettangolo arrotondato 13"/>
          <p:cNvSpPr/>
          <p:nvPr/>
        </p:nvSpPr>
        <p:spPr bwMode="auto">
          <a:xfrm>
            <a:off x="827584" y="1700808"/>
            <a:ext cx="7452716" cy="378931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just" defTabSz="1029111">
              <a:spcBef>
                <a:spcPts val="600"/>
              </a:spcBef>
              <a:buClr>
                <a:srgbClr val="336666"/>
              </a:buClr>
            </a:pPr>
            <a:r>
              <a:rPr lang="it-IT" sz="2000" dirty="0">
                <a:solidFill>
                  <a:srgbClr val="000000"/>
                </a:solidFill>
                <a:latin typeface="Tahoma"/>
              </a:rPr>
              <a:t>«An </a:t>
            </a:r>
            <a:r>
              <a:rPr lang="fr-FR" sz="2000" b="1" dirty="0">
                <a:solidFill>
                  <a:srgbClr val="000000"/>
                </a:solidFill>
                <a:latin typeface="Tahoma"/>
              </a:rPr>
              <a:t>Open Distance Learning</a:t>
            </a:r>
            <a:r>
              <a:rPr lang="fr-FR" sz="2000" dirty="0">
                <a:solidFill>
                  <a:srgbClr val="000000"/>
                </a:solidFill>
                <a:latin typeface="Tahoma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ahoma"/>
              </a:rPr>
              <a:t>device</a:t>
            </a:r>
            <a:r>
              <a:rPr lang="fr-FR" sz="2000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lvl="0" algn="just" defTabSz="1029111">
              <a:spcBef>
                <a:spcPts val="600"/>
              </a:spcBef>
              <a:buClr>
                <a:srgbClr val="336666"/>
              </a:buClr>
            </a:pPr>
            <a:r>
              <a:rPr lang="fr-FR" sz="2000" dirty="0">
                <a:solidFill>
                  <a:srgbClr val="000000"/>
                </a:solidFill>
                <a:latin typeface="Tahoma"/>
              </a:rPr>
              <a:t>- </a:t>
            </a:r>
            <a:r>
              <a:rPr lang="fr-FR" sz="2000" dirty="0" err="1">
                <a:solidFill>
                  <a:srgbClr val="000000"/>
                </a:solidFill>
                <a:latin typeface="Tahoma"/>
              </a:rPr>
              <a:t>is</a:t>
            </a:r>
            <a:r>
              <a:rPr lang="fr-FR" sz="2000" dirty="0">
                <a:solidFill>
                  <a:srgbClr val="000000"/>
                </a:solidFill>
                <a:latin typeface="Tahoma"/>
              </a:rPr>
              <a:t> an </a:t>
            </a:r>
            <a:r>
              <a:rPr lang="fr-FR" sz="2000" dirty="0" err="1">
                <a:solidFill>
                  <a:srgbClr val="000000"/>
                </a:solidFill>
                <a:latin typeface="Tahoma"/>
              </a:rPr>
              <a:t>organised</a:t>
            </a:r>
            <a:r>
              <a:rPr lang="fr-FR" sz="2000" dirty="0">
                <a:solidFill>
                  <a:srgbClr val="000000"/>
                </a:solidFill>
                <a:latin typeface="Tahoma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ahoma"/>
              </a:rPr>
              <a:t>device</a:t>
            </a:r>
            <a:r>
              <a:rPr lang="fr-FR" sz="2000" dirty="0">
                <a:solidFill>
                  <a:srgbClr val="000000"/>
                </a:solidFill>
                <a:latin typeface="Tahoma"/>
              </a:rPr>
              <a:t>, on </a:t>
            </a:r>
            <a:r>
              <a:rPr lang="fr-FR" sz="2000" dirty="0" err="1">
                <a:solidFill>
                  <a:srgbClr val="000000"/>
                </a:solidFill>
                <a:latin typeface="Tahoma"/>
              </a:rPr>
              <a:t>purpose</a:t>
            </a:r>
            <a:r>
              <a:rPr lang="fr-FR" sz="2000" dirty="0">
                <a:solidFill>
                  <a:srgbClr val="000000"/>
                </a:solidFill>
                <a:latin typeface="Tahoma"/>
              </a:rPr>
              <a:t>, </a:t>
            </a:r>
            <a:r>
              <a:rPr lang="fr-FR" sz="2000" dirty="0" err="1">
                <a:solidFill>
                  <a:srgbClr val="000000"/>
                </a:solidFill>
                <a:latin typeface="Tahoma"/>
              </a:rPr>
              <a:t>aknowledged</a:t>
            </a:r>
            <a:r>
              <a:rPr lang="fr-FR" sz="2000" dirty="0">
                <a:solidFill>
                  <a:srgbClr val="000000"/>
                </a:solidFill>
                <a:latin typeface="Tahoma"/>
              </a:rPr>
              <a:t> as </a:t>
            </a:r>
            <a:r>
              <a:rPr lang="fr-FR" sz="2000" dirty="0" err="1">
                <a:solidFill>
                  <a:srgbClr val="000000"/>
                </a:solidFill>
                <a:latin typeface="Tahoma"/>
              </a:rPr>
              <a:t>such</a:t>
            </a:r>
            <a:r>
              <a:rPr lang="fr-FR" sz="2000" dirty="0">
                <a:solidFill>
                  <a:srgbClr val="000000"/>
                </a:solidFill>
                <a:latin typeface="Tahoma"/>
              </a:rPr>
              <a:t> by the </a:t>
            </a:r>
            <a:r>
              <a:rPr lang="fr-FR" sz="2000" dirty="0" err="1">
                <a:solidFill>
                  <a:srgbClr val="000000"/>
                </a:solidFill>
                <a:latin typeface="Tahoma"/>
              </a:rPr>
              <a:t>actors</a:t>
            </a:r>
            <a:r>
              <a:rPr lang="fr-FR" sz="2000" dirty="0">
                <a:solidFill>
                  <a:srgbClr val="000000"/>
                </a:solidFill>
                <a:latin typeface="Tahoma"/>
              </a:rPr>
              <a:t>, </a:t>
            </a:r>
          </a:p>
          <a:p>
            <a:pPr lvl="0" algn="just" defTabSz="1029111">
              <a:spcBef>
                <a:spcPts val="600"/>
              </a:spcBef>
              <a:buClr>
                <a:srgbClr val="336666"/>
              </a:buClr>
            </a:pPr>
            <a:r>
              <a:rPr lang="fr-FR" sz="2000" dirty="0">
                <a:solidFill>
                  <a:srgbClr val="000000"/>
                </a:solidFill>
                <a:latin typeface="Tahoma"/>
              </a:rPr>
              <a:t>- </a:t>
            </a:r>
            <a:r>
              <a:rPr lang="fr-FR" sz="2000" dirty="0" err="1">
                <a:solidFill>
                  <a:srgbClr val="000000"/>
                </a:solidFill>
                <a:latin typeface="Tahoma"/>
              </a:rPr>
              <a:t>which</a:t>
            </a:r>
            <a:r>
              <a:rPr lang="fr-FR" sz="2000" dirty="0">
                <a:solidFill>
                  <a:srgbClr val="000000"/>
                </a:solidFill>
                <a:latin typeface="Tahoma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ahoma"/>
              </a:rPr>
              <a:t>takes</a:t>
            </a:r>
            <a:r>
              <a:rPr lang="fr-FR" sz="2000" dirty="0">
                <a:solidFill>
                  <a:srgbClr val="000000"/>
                </a:solidFill>
                <a:latin typeface="Tahoma"/>
              </a:rPr>
              <a:t> care of people </a:t>
            </a:r>
            <a:r>
              <a:rPr lang="fr-FR" sz="2000" dirty="0" err="1">
                <a:solidFill>
                  <a:srgbClr val="000000"/>
                </a:solidFill>
                <a:latin typeface="Tahoma"/>
              </a:rPr>
              <a:t>singularity</a:t>
            </a:r>
            <a:r>
              <a:rPr lang="fr-FR" sz="2000" dirty="0">
                <a:solidFill>
                  <a:srgbClr val="000000"/>
                </a:solidFill>
                <a:latin typeface="Tahoma"/>
              </a:rPr>
              <a:t> in </a:t>
            </a:r>
            <a:r>
              <a:rPr lang="fr-FR" sz="2000" dirty="0" err="1">
                <a:solidFill>
                  <a:srgbClr val="000000"/>
                </a:solidFill>
                <a:latin typeface="Tahoma"/>
              </a:rPr>
              <a:t>their</a:t>
            </a:r>
            <a:r>
              <a:rPr lang="fr-FR" sz="2000" dirty="0">
                <a:solidFill>
                  <a:srgbClr val="000000"/>
                </a:solidFill>
                <a:latin typeface="Tahoma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ahoma"/>
              </a:rPr>
              <a:t>individual</a:t>
            </a:r>
            <a:r>
              <a:rPr lang="fr-FR" sz="2000" dirty="0">
                <a:solidFill>
                  <a:srgbClr val="000000"/>
                </a:solidFill>
                <a:latin typeface="Tahoma"/>
              </a:rPr>
              <a:t> and collective dimension,</a:t>
            </a:r>
          </a:p>
          <a:p>
            <a:pPr lvl="0" algn="just" defTabSz="1029111">
              <a:spcBef>
                <a:spcPts val="600"/>
              </a:spcBef>
              <a:buClr>
                <a:srgbClr val="336666"/>
              </a:buClr>
            </a:pPr>
            <a:r>
              <a:rPr lang="fr-FR" sz="2000" dirty="0">
                <a:solidFill>
                  <a:srgbClr val="000000"/>
                </a:solidFill>
                <a:latin typeface="Tahoma"/>
              </a:rPr>
              <a:t>- and </a:t>
            </a:r>
            <a:r>
              <a:rPr lang="fr-FR" sz="2000" dirty="0" err="1">
                <a:solidFill>
                  <a:srgbClr val="000000"/>
                </a:solidFill>
                <a:latin typeface="Tahoma"/>
              </a:rPr>
              <a:t>which</a:t>
            </a:r>
            <a:r>
              <a:rPr lang="fr-FR" sz="2000" dirty="0">
                <a:solidFill>
                  <a:srgbClr val="000000"/>
                </a:solidFill>
                <a:latin typeface="Tahoma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ahoma"/>
              </a:rPr>
              <a:t>is</a:t>
            </a:r>
            <a:r>
              <a:rPr lang="fr-FR" sz="2000" dirty="0">
                <a:solidFill>
                  <a:srgbClr val="000000"/>
                </a:solidFill>
                <a:latin typeface="Tahoma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ahoma"/>
              </a:rPr>
              <a:t>built</a:t>
            </a:r>
            <a:r>
              <a:rPr lang="fr-FR" sz="2000" dirty="0">
                <a:solidFill>
                  <a:srgbClr val="000000"/>
                </a:solidFill>
                <a:latin typeface="Tahoma"/>
              </a:rPr>
              <a:t> on </a:t>
            </a:r>
            <a:r>
              <a:rPr lang="fr-FR" sz="2000" dirty="0" err="1">
                <a:solidFill>
                  <a:srgbClr val="000000"/>
                </a:solidFill>
                <a:latin typeface="Tahoma"/>
              </a:rPr>
              <a:t>learning</a:t>
            </a:r>
            <a:r>
              <a:rPr lang="fr-FR" sz="2000" dirty="0">
                <a:solidFill>
                  <a:srgbClr val="000000"/>
                </a:solidFill>
                <a:latin typeface="Tahoma"/>
              </a:rPr>
              <a:t> situations </a:t>
            </a:r>
            <a:r>
              <a:rPr lang="fr-FR" sz="2000" dirty="0" err="1">
                <a:solidFill>
                  <a:srgbClr val="000000"/>
                </a:solidFill>
                <a:latin typeface="Tahoma"/>
              </a:rPr>
              <a:t>that</a:t>
            </a:r>
            <a:r>
              <a:rPr lang="fr-FR" sz="2000" dirty="0">
                <a:solidFill>
                  <a:srgbClr val="000000"/>
                </a:solidFill>
                <a:latin typeface="Tahoma"/>
              </a:rPr>
              <a:t> are </a:t>
            </a:r>
            <a:r>
              <a:rPr lang="fr-FR" sz="2000" dirty="0" err="1">
                <a:solidFill>
                  <a:srgbClr val="000000"/>
                </a:solidFill>
                <a:latin typeface="Tahoma"/>
              </a:rPr>
              <a:t>complementary</a:t>
            </a:r>
            <a:r>
              <a:rPr lang="fr-FR" sz="2000" dirty="0">
                <a:solidFill>
                  <a:srgbClr val="000000"/>
                </a:solidFill>
                <a:latin typeface="Tahoma"/>
              </a:rPr>
              <a:t> and plural in </a:t>
            </a:r>
            <a:r>
              <a:rPr lang="fr-FR" sz="2000" dirty="0" err="1">
                <a:solidFill>
                  <a:srgbClr val="000000"/>
                </a:solidFill>
                <a:latin typeface="Tahoma"/>
              </a:rPr>
              <a:t>terms</a:t>
            </a:r>
            <a:r>
              <a:rPr lang="fr-FR" sz="2000" dirty="0">
                <a:solidFill>
                  <a:srgbClr val="000000"/>
                </a:solidFill>
                <a:latin typeface="Tahoma"/>
              </a:rPr>
              <a:t> of time, place, </a:t>
            </a:r>
            <a:r>
              <a:rPr lang="fr-FR" sz="2000" dirty="0" err="1">
                <a:solidFill>
                  <a:srgbClr val="000000"/>
                </a:solidFill>
                <a:latin typeface="Tahoma"/>
              </a:rPr>
              <a:t>human</a:t>
            </a:r>
            <a:r>
              <a:rPr lang="fr-FR" sz="2000" dirty="0">
                <a:solidFill>
                  <a:srgbClr val="000000"/>
                </a:solidFill>
                <a:latin typeface="Tahoma"/>
              </a:rPr>
              <a:t> and </a:t>
            </a:r>
            <a:r>
              <a:rPr lang="fr-FR" sz="2000" dirty="0" err="1">
                <a:solidFill>
                  <a:srgbClr val="000000"/>
                </a:solidFill>
                <a:latin typeface="Tahoma"/>
              </a:rPr>
              <a:t>technological</a:t>
            </a:r>
            <a:r>
              <a:rPr lang="fr-FR" sz="2000" dirty="0">
                <a:solidFill>
                  <a:srgbClr val="000000"/>
                </a:solidFill>
                <a:latin typeface="Tahoma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ahoma"/>
              </a:rPr>
              <a:t>pedagogical</a:t>
            </a:r>
            <a:r>
              <a:rPr lang="fr-FR" sz="2000" dirty="0">
                <a:solidFill>
                  <a:srgbClr val="000000"/>
                </a:solidFill>
                <a:latin typeface="Tahoma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ahoma"/>
              </a:rPr>
              <a:t>mediations</a:t>
            </a:r>
            <a:r>
              <a:rPr lang="fr-FR" sz="2000" dirty="0">
                <a:solidFill>
                  <a:srgbClr val="000000"/>
                </a:solidFill>
                <a:latin typeface="Tahoma"/>
              </a:rPr>
              <a:t> and </a:t>
            </a:r>
            <a:r>
              <a:rPr lang="fr-FR" sz="2000" dirty="0" err="1">
                <a:solidFill>
                  <a:srgbClr val="000000"/>
                </a:solidFill>
                <a:latin typeface="Tahoma"/>
              </a:rPr>
              <a:t>resources</a:t>
            </a:r>
            <a:r>
              <a:rPr lang="en-US" sz="2000" dirty="0">
                <a:solidFill>
                  <a:srgbClr val="000000"/>
                </a:solidFill>
                <a:latin typeface="Tahoma"/>
              </a:rPr>
              <a:t>»</a:t>
            </a:r>
          </a:p>
          <a:p>
            <a:pPr lvl="0" algn="r" defTabSz="1029111">
              <a:spcBef>
                <a:spcPts val="600"/>
              </a:spcBef>
              <a:buClr>
                <a:srgbClr val="336666"/>
              </a:buClr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lvl="0" algn="r" defTabSz="1029111">
              <a:spcBef>
                <a:spcPts val="600"/>
              </a:spcBef>
              <a:buClr>
                <a:srgbClr val="336666"/>
              </a:buClr>
            </a:pPr>
            <a:r>
              <a:rPr lang="en-US" dirty="0" err="1">
                <a:solidFill>
                  <a:srgbClr val="000000"/>
                </a:solidFill>
                <a:latin typeface="Tahoma"/>
              </a:rPr>
              <a:t>Collectif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Chasseneuil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, 2000</a:t>
            </a:r>
            <a:endParaRPr lang="it-IT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66061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3" b="14118"/>
          <a:stretch/>
        </p:blipFill>
        <p:spPr>
          <a:xfrm>
            <a:off x="1189895" y="109506"/>
            <a:ext cx="1731930" cy="692772"/>
          </a:xfrm>
          <a:prstGeom prst="rect">
            <a:avLst/>
          </a:prstGeom>
        </p:spPr>
      </p:pic>
      <p:sp>
        <p:nvSpPr>
          <p:cNvPr id="11" name="Shape 58"/>
          <p:cNvSpPr>
            <a:spLocks noChangeArrowheads="1"/>
          </p:cNvSpPr>
          <p:nvPr/>
        </p:nvSpPr>
        <p:spPr bwMode="auto">
          <a:xfrm>
            <a:off x="1173112" y="109506"/>
            <a:ext cx="19587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t-IT" altLang="zh-CN" sz="12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INTERNATIONALIZATION</a:t>
            </a:r>
          </a:p>
          <a:p>
            <a:pPr>
              <a:buFont typeface="Arial" panose="020B0604020202020204" pitchFamily="34" charset="0"/>
              <a:buNone/>
            </a:pP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Department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 of </a:t>
            </a: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Research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&amp; Development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Guglielmo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Marconi University</a:t>
            </a:r>
            <a:endParaRPr lang="el-GR" altLang="zh-CN" sz="700" b="1" dirty="0">
              <a:solidFill>
                <a:srgbClr val="59A98A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" y="7250"/>
            <a:ext cx="919370" cy="730395"/>
          </a:xfrm>
          <a:prstGeom prst="rect">
            <a:avLst/>
          </a:prstGeom>
        </p:spPr>
      </p:pic>
      <p:sp>
        <p:nvSpPr>
          <p:cNvPr id="16" name="Shape 54"/>
          <p:cNvSpPr>
            <a:spLocks noChangeArrowheads="1"/>
          </p:cNvSpPr>
          <p:nvPr/>
        </p:nvSpPr>
        <p:spPr bwMode="auto">
          <a:xfrm>
            <a:off x="3175" y="6386092"/>
            <a:ext cx="9177337" cy="477838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l-GR" altLang="es-ES" sz="16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3175" y="765760"/>
            <a:ext cx="9140825" cy="591538"/>
            <a:chOff x="3175" y="765760"/>
            <a:chExt cx="9140825" cy="591538"/>
          </a:xfrm>
        </p:grpSpPr>
        <p:sp>
          <p:nvSpPr>
            <p:cNvPr id="15363" name="Shape 108"/>
            <p:cNvSpPr>
              <a:spLocks noChangeArrowheads="1"/>
            </p:cNvSpPr>
            <p:nvPr/>
          </p:nvSpPr>
          <p:spPr bwMode="auto">
            <a:xfrm>
              <a:off x="3175" y="765760"/>
              <a:ext cx="9140825" cy="591538"/>
            </a:xfrm>
            <a:prstGeom prst="rect">
              <a:avLst/>
            </a:prstGeom>
            <a:solidFill>
              <a:srgbClr val="59A98A">
                <a:alpha val="69019"/>
              </a:srgbClr>
            </a:solidFill>
            <a:ln>
              <a:noFill/>
            </a:ln>
          </p:spPr>
          <p:txBody>
            <a:bodyPr lIns="0" tIns="0" rIns="0" bIns="0" anchor="ctr"/>
            <a:lstStyle>
              <a:lvl1pPr indent="63023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endParaRPr lang="el-GR" altLang="zh-C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itolo 1"/>
            <p:cNvSpPr txBox="1">
              <a:spLocks/>
            </p:cNvSpPr>
            <p:nvPr/>
          </p:nvSpPr>
          <p:spPr>
            <a:xfrm>
              <a:off x="457200" y="773832"/>
              <a:ext cx="8229600" cy="583466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defPPr>
                <a:defRPr lang="it-IT"/>
              </a:defPPr>
              <a:lvl1pPr algn="ctr">
                <a:spcBef>
                  <a:spcPct val="0"/>
                </a:spcBef>
                <a:buNone/>
                <a:defRPr sz="3200" b="1">
                  <a:ln w="1905"/>
                  <a:solidFill>
                    <a:srgbClr val="66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What switching to e-Learning implies?</a:t>
              </a:r>
            </a:p>
          </p:txBody>
        </p:sp>
      </p:grpSp>
      <p:sp>
        <p:nvSpPr>
          <p:cNvPr id="14" name="Rettangolo arrotondato 13"/>
          <p:cNvSpPr/>
          <p:nvPr/>
        </p:nvSpPr>
        <p:spPr bwMode="auto">
          <a:xfrm>
            <a:off x="906772" y="1556792"/>
            <a:ext cx="7452716" cy="31412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just" defTabSz="1029111">
              <a:spcBef>
                <a:spcPts val="600"/>
              </a:spcBef>
              <a:buClr>
                <a:srgbClr val="336666"/>
              </a:buClr>
            </a:pPr>
            <a:r>
              <a:rPr lang="it-IT" sz="2000" dirty="0">
                <a:solidFill>
                  <a:srgbClr val="000000"/>
                </a:solidFill>
                <a:latin typeface="Tahoma"/>
              </a:rPr>
              <a:t>«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Business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ahoma"/>
              </a:rPr>
              <a:t>is adding the letter "e" in front of a lot of words in the last year of the 1900's. e-commerce, e-business, e-shopping, e-transactions, and now e-learning. The "e" has come to stand for a Digital Age and internet focused transformation of a business process. "e" literally means the "electronic" personification of a commerce, shopping or learning. But, it also means modern, internet age, "venture capital friendly" and on-line.»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lvl="0" algn="r" defTabSz="1029111">
              <a:spcBef>
                <a:spcPts val="600"/>
              </a:spcBef>
              <a:buClr>
                <a:srgbClr val="336666"/>
              </a:buClr>
            </a:pPr>
            <a:r>
              <a:rPr lang="en-US" dirty="0">
                <a:solidFill>
                  <a:srgbClr val="000000"/>
                </a:solidFill>
                <a:latin typeface="Tahoma"/>
              </a:rPr>
              <a:t>Masie, 1999</a:t>
            </a:r>
            <a:endParaRPr lang="it-IT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5" name="Rettangolo arrotondato 14"/>
          <p:cNvSpPr/>
          <p:nvPr/>
        </p:nvSpPr>
        <p:spPr bwMode="auto">
          <a:xfrm>
            <a:off x="899592" y="4869160"/>
            <a:ext cx="7452716" cy="11521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just" defTabSz="1029111">
              <a:spcBef>
                <a:spcPts val="600"/>
              </a:spcBef>
              <a:buClr>
                <a:srgbClr val="336666"/>
              </a:buClr>
            </a:pPr>
            <a:r>
              <a:rPr lang="it-IT" sz="2000" dirty="0">
                <a:solidFill>
                  <a:srgbClr val="000000"/>
                </a:solidFill>
                <a:latin typeface="Tahoma"/>
              </a:rPr>
              <a:t>«</a:t>
            </a:r>
            <a:r>
              <a:rPr lang="en-US" sz="2000" dirty="0">
                <a:solidFill>
                  <a:srgbClr val="000000"/>
                </a:solidFill>
                <a:latin typeface="Tahoma"/>
              </a:rPr>
              <a:t>e-Learning is a strategy that encompasses and </a:t>
            </a:r>
            <a:r>
              <a:rPr lang="en-US" sz="2000" dirty="0" err="1">
                <a:solidFill>
                  <a:srgbClr val="000000"/>
                </a:solidFill>
                <a:latin typeface="Tahoma"/>
              </a:rPr>
              <a:t>utililises</a:t>
            </a:r>
            <a:r>
              <a:rPr lang="en-US" sz="2000" dirty="0">
                <a:solidFill>
                  <a:srgbClr val="000000"/>
                </a:solidFill>
                <a:latin typeface="Tahoma"/>
              </a:rPr>
              <a:t> today’s technologies to satisfy business drivers»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lvl="0" algn="r" defTabSz="1029111">
              <a:spcBef>
                <a:spcPts val="600"/>
              </a:spcBef>
              <a:buClr>
                <a:srgbClr val="336666"/>
              </a:buClr>
            </a:pPr>
            <a:r>
              <a:rPr lang="en-US" dirty="0">
                <a:solidFill>
                  <a:srgbClr val="000000"/>
                </a:solidFill>
                <a:latin typeface="Tahoma"/>
              </a:rPr>
              <a:t>Quilter, 2000</a:t>
            </a:r>
            <a:endParaRPr lang="it-IT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66061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3" b="14118"/>
          <a:stretch/>
        </p:blipFill>
        <p:spPr>
          <a:xfrm>
            <a:off x="1189895" y="109506"/>
            <a:ext cx="1731930" cy="692772"/>
          </a:xfrm>
          <a:prstGeom prst="rect">
            <a:avLst/>
          </a:prstGeom>
        </p:spPr>
      </p:pic>
      <p:sp>
        <p:nvSpPr>
          <p:cNvPr id="11" name="Shape 58"/>
          <p:cNvSpPr>
            <a:spLocks noChangeArrowheads="1"/>
          </p:cNvSpPr>
          <p:nvPr/>
        </p:nvSpPr>
        <p:spPr bwMode="auto">
          <a:xfrm>
            <a:off x="1173112" y="109506"/>
            <a:ext cx="19587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t-IT" altLang="zh-CN" sz="12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INTERNATIONALIZATION</a:t>
            </a:r>
          </a:p>
          <a:p>
            <a:pPr>
              <a:buFont typeface="Arial" panose="020B0604020202020204" pitchFamily="34" charset="0"/>
              <a:buNone/>
            </a:pP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Department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 of </a:t>
            </a: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Research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&amp; Development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Guglielmo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Marconi University</a:t>
            </a:r>
            <a:endParaRPr lang="el-GR" altLang="zh-CN" sz="700" b="1" dirty="0">
              <a:solidFill>
                <a:srgbClr val="59A98A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" y="7250"/>
            <a:ext cx="919370" cy="730395"/>
          </a:xfrm>
          <a:prstGeom prst="rect">
            <a:avLst/>
          </a:prstGeom>
        </p:spPr>
      </p:pic>
      <p:sp>
        <p:nvSpPr>
          <p:cNvPr id="16" name="Shape 54"/>
          <p:cNvSpPr>
            <a:spLocks noChangeArrowheads="1"/>
          </p:cNvSpPr>
          <p:nvPr/>
        </p:nvSpPr>
        <p:spPr bwMode="auto">
          <a:xfrm>
            <a:off x="3175" y="6386092"/>
            <a:ext cx="9177337" cy="477838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l-GR" altLang="es-ES" sz="16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3175" y="765760"/>
            <a:ext cx="9140825" cy="591538"/>
            <a:chOff x="3175" y="765760"/>
            <a:chExt cx="9140825" cy="591538"/>
          </a:xfrm>
        </p:grpSpPr>
        <p:sp>
          <p:nvSpPr>
            <p:cNvPr id="15363" name="Shape 108"/>
            <p:cNvSpPr>
              <a:spLocks noChangeArrowheads="1"/>
            </p:cNvSpPr>
            <p:nvPr/>
          </p:nvSpPr>
          <p:spPr bwMode="auto">
            <a:xfrm>
              <a:off x="3175" y="765760"/>
              <a:ext cx="9140825" cy="591538"/>
            </a:xfrm>
            <a:prstGeom prst="rect">
              <a:avLst/>
            </a:prstGeom>
            <a:solidFill>
              <a:srgbClr val="59A98A">
                <a:alpha val="69019"/>
              </a:srgbClr>
            </a:solidFill>
            <a:ln>
              <a:noFill/>
            </a:ln>
          </p:spPr>
          <p:txBody>
            <a:bodyPr lIns="0" tIns="0" rIns="0" bIns="0" anchor="ctr"/>
            <a:lstStyle>
              <a:lvl1pPr indent="63023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endParaRPr lang="el-GR" altLang="zh-C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itolo 1"/>
            <p:cNvSpPr txBox="1">
              <a:spLocks/>
            </p:cNvSpPr>
            <p:nvPr/>
          </p:nvSpPr>
          <p:spPr>
            <a:xfrm>
              <a:off x="457200" y="773832"/>
              <a:ext cx="8229600" cy="583466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defPPr>
                <a:defRPr lang="it-IT"/>
              </a:defPPr>
              <a:lvl1pPr algn="ctr">
                <a:spcBef>
                  <a:spcPct val="0"/>
                </a:spcBef>
                <a:buNone/>
                <a:defRPr sz="3200" b="1">
                  <a:ln w="1905"/>
                  <a:solidFill>
                    <a:srgbClr val="66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A major change in EU policies</a:t>
              </a:r>
            </a:p>
          </p:txBody>
        </p:sp>
      </p:grpSp>
      <p:sp>
        <p:nvSpPr>
          <p:cNvPr id="14" name="Rettangolo arrotondato 13"/>
          <p:cNvSpPr/>
          <p:nvPr/>
        </p:nvSpPr>
        <p:spPr bwMode="auto">
          <a:xfrm>
            <a:off x="251519" y="4335632"/>
            <a:ext cx="8640961" cy="1800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just" defTabSz="1029111">
              <a:spcBef>
                <a:spcPts val="600"/>
              </a:spcBef>
              <a:buClr>
                <a:srgbClr val="336666"/>
              </a:buClr>
            </a:pPr>
            <a:r>
              <a:rPr lang="it-IT" sz="2000" b="1" i="1" dirty="0" err="1">
                <a:solidFill>
                  <a:srgbClr val="000000"/>
                </a:solidFill>
                <a:latin typeface="Tahoma"/>
              </a:rPr>
              <a:t>e</a:t>
            </a:r>
            <a:r>
              <a:rPr lang="it-IT" sz="2000" b="1" dirty="0" err="1">
                <a:solidFill>
                  <a:srgbClr val="000000"/>
                </a:solidFill>
                <a:latin typeface="Tahoma"/>
              </a:rPr>
              <a:t>Learning</a:t>
            </a:r>
            <a:r>
              <a:rPr lang="it-IT" sz="2000" dirty="0">
                <a:solidFill>
                  <a:srgbClr val="000000"/>
                </a:solidFill>
                <a:latin typeface="Tahoma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ahoma"/>
              </a:rPr>
              <a:t>is</a:t>
            </a:r>
            <a:r>
              <a:rPr lang="it-IT" sz="2000" dirty="0">
                <a:solidFill>
                  <a:srgbClr val="000000"/>
                </a:solidFill>
                <a:latin typeface="Tahoma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ahoma"/>
              </a:rPr>
              <a:t>definded</a:t>
            </a:r>
            <a:r>
              <a:rPr lang="it-IT" sz="2000" dirty="0">
                <a:solidFill>
                  <a:srgbClr val="000000"/>
                </a:solidFill>
                <a:latin typeface="Tahoma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ahoma"/>
              </a:rPr>
              <a:t>as</a:t>
            </a:r>
            <a:r>
              <a:rPr lang="it-IT" sz="2000" dirty="0">
                <a:solidFill>
                  <a:srgbClr val="000000"/>
                </a:solidFill>
                <a:latin typeface="Tahoma"/>
              </a:rPr>
              <a:t> «</a:t>
            </a:r>
            <a:r>
              <a:rPr lang="en-US" sz="2000" dirty="0">
                <a:solidFill>
                  <a:srgbClr val="000000"/>
                </a:solidFill>
                <a:latin typeface="Tahoma"/>
              </a:rPr>
              <a:t>The use of new multimedia  technologies  and  the  Internet  to  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improve  the  quality  of  learning</a:t>
            </a:r>
            <a:r>
              <a:rPr lang="en-US" sz="2000" dirty="0">
                <a:solidFill>
                  <a:srgbClr val="000000"/>
                </a:solidFill>
                <a:latin typeface="Tahoma"/>
              </a:rPr>
              <a:t>  by  facilitating access  to  resources  and  services  as  well  as  remote  exchanges  and   collaboration.»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lvl="0" algn="r" defTabSz="1029111">
              <a:spcBef>
                <a:spcPts val="600"/>
              </a:spcBef>
              <a:buClr>
                <a:srgbClr val="336666"/>
              </a:buClr>
            </a:pPr>
            <a:r>
              <a:rPr lang="en-US" dirty="0">
                <a:solidFill>
                  <a:srgbClr val="000000"/>
                </a:solidFill>
                <a:latin typeface="Tahoma"/>
              </a:rPr>
              <a:t>EC, 2001</a:t>
            </a:r>
            <a:endParaRPr lang="it-IT" dirty="0">
              <a:solidFill>
                <a:srgbClr val="000000"/>
              </a:solidFill>
              <a:latin typeface="Tahoma"/>
            </a:endParaRPr>
          </a:p>
        </p:txBody>
      </p:sp>
      <p:cxnSp>
        <p:nvCxnSpPr>
          <p:cNvPr id="15" name="Connettore 1 14"/>
          <p:cNvCxnSpPr/>
          <p:nvPr/>
        </p:nvCxnSpPr>
        <p:spPr>
          <a:xfrm>
            <a:off x="1591752" y="1648098"/>
            <a:ext cx="1468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3059832" y="1463432"/>
            <a:ext cx="4762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1991 - Memorandum on Open </a:t>
            </a:r>
            <a:r>
              <a:rPr lang="it-IT" dirty="0" err="1"/>
              <a:t>Distance</a:t>
            </a:r>
            <a:r>
              <a:rPr lang="it-IT" dirty="0"/>
              <a:t> Learning</a:t>
            </a:r>
          </a:p>
        </p:txBody>
      </p:sp>
      <p:cxnSp>
        <p:nvCxnSpPr>
          <p:cNvPr id="18" name="Connettore 1 17"/>
          <p:cNvCxnSpPr/>
          <p:nvPr/>
        </p:nvCxnSpPr>
        <p:spPr>
          <a:xfrm>
            <a:off x="5181209" y="3627909"/>
            <a:ext cx="1468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2339752" y="3443243"/>
            <a:ext cx="2908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2001 – </a:t>
            </a:r>
            <a:r>
              <a:rPr lang="it-IT" i="1" dirty="0" err="1"/>
              <a:t>e</a:t>
            </a:r>
            <a:r>
              <a:rPr lang="it-IT" dirty="0" err="1"/>
              <a:t>Learning</a:t>
            </a:r>
            <a:r>
              <a:rPr lang="it-IT" dirty="0"/>
              <a:t> Action Plan</a:t>
            </a:r>
            <a:endParaRPr lang="it-IT" i="1" dirty="0"/>
          </a:p>
        </p:txBody>
      </p:sp>
      <p:grpSp>
        <p:nvGrpSpPr>
          <p:cNvPr id="20" name="Gruppo 19"/>
          <p:cNvGrpSpPr/>
          <p:nvPr/>
        </p:nvGrpSpPr>
        <p:grpSpPr>
          <a:xfrm rot="917381">
            <a:off x="631236" y="2226132"/>
            <a:ext cx="7952197" cy="1080120"/>
            <a:chOff x="631236" y="3388275"/>
            <a:chExt cx="7952197" cy="1080120"/>
          </a:xfrm>
        </p:grpSpPr>
        <p:sp>
          <p:nvSpPr>
            <p:cNvPr id="21" name="Freccia a destra 20"/>
            <p:cNvSpPr/>
            <p:nvPr/>
          </p:nvSpPr>
          <p:spPr>
            <a:xfrm>
              <a:off x="631236" y="3388275"/>
              <a:ext cx="7952197" cy="1080120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200">
                <a:solidFill>
                  <a:srgbClr val="FFFFFF"/>
                </a:solidFill>
              </a:endParaRPr>
            </a:p>
          </p:txBody>
        </p:sp>
        <p:cxnSp>
          <p:nvCxnSpPr>
            <p:cNvPr id="22" name="Connettore 1 21"/>
            <p:cNvCxnSpPr/>
            <p:nvPr/>
          </p:nvCxnSpPr>
          <p:spPr>
            <a:xfrm>
              <a:off x="1403648" y="3645024"/>
              <a:ext cx="0" cy="576064"/>
            </a:xfrm>
            <a:prstGeom prst="line">
              <a:avLst/>
            </a:prstGeom>
            <a:ln w="381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2"/>
            <p:cNvCxnSpPr/>
            <p:nvPr/>
          </p:nvCxnSpPr>
          <p:spPr>
            <a:xfrm>
              <a:off x="6804248" y="3645024"/>
              <a:ext cx="0" cy="576064"/>
            </a:xfrm>
            <a:prstGeom prst="line">
              <a:avLst/>
            </a:prstGeom>
            <a:ln w="381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6061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3" b="14118"/>
          <a:stretch/>
        </p:blipFill>
        <p:spPr>
          <a:xfrm>
            <a:off x="1189895" y="109506"/>
            <a:ext cx="1731930" cy="692772"/>
          </a:xfrm>
          <a:prstGeom prst="rect">
            <a:avLst/>
          </a:prstGeom>
        </p:spPr>
      </p:pic>
      <p:sp>
        <p:nvSpPr>
          <p:cNvPr id="11" name="Shape 58"/>
          <p:cNvSpPr>
            <a:spLocks noChangeArrowheads="1"/>
          </p:cNvSpPr>
          <p:nvPr/>
        </p:nvSpPr>
        <p:spPr bwMode="auto">
          <a:xfrm>
            <a:off x="1173112" y="109506"/>
            <a:ext cx="19587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t-IT" altLang="zh-CN" sz="12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INTERNATIONALIZATION</a:t>
            </a:r>
          </a:p>
          <a:p>
            <a:pPr>
              <a:buFont typeface="Arial" panose="020B0604020202020204" pitchFamily="34" charset="0"/>
              <a:buNone/>
            </a:pP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Department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 of </a:t>
            </a: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Research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&amp; Development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Guglielmo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Marconi University</a:t>
            </a:r>
            <a:endParaRPr lang="el-GR" altLang="zh-CN" sz="700" b="1" dirty="0">
              <a:solidFill>
                <a:srgbClr val="59A98A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" y="7250"/>
            <a:ext cx="919370" cy="730395"/>
          </a:xfrm>
          <a:prstGeom prst="rect">
            <a:avLst/>
          </a:prstGeom>
        </p:spPr>
      </p:pic>
      <p:sp>
        <p:nvSpPr>
          <p:cNvPr id="16" name="Shape 54"/>
          <p:cNvSpPr>
            <a:spLocks noChangeArrowheads="1"/>
          </p:cNvSpPr>
          <p:nvPr/>
        </p:nvSpPr>
        <p:spPr bwMode="auto">
          <a:xfrm>
            <a:off x="3175" y="6386092"/>
            <a:ext cx="9177337" cy="477838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l-GR" altLang="es-ES" sz="16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3175" y="765760"/>
            <a:ext cx="9140825" cy="591538"/>
            <a:chOff x="3175" y="765760"/>
            <a:chExt cx="9140825" cy="591538"/>
          </a:xfrm>
        </p:grpSpPr>
        <p:sp>
          <p:nvSpPr>
            <p:cNvPr id="15363" name="Shape 108"/>
            <p:cNvSpPr>
              <a:spLocks noChangeArrowheads="1"/>
            </p:cNvSpPr>
            <p:nvPr/>
          </p:nvSpPr>
          <p:spPr bwMode="auto">
            <a:xfrm>
              <a:off x="3175" y="765760"/>
              <a:ext cx="9140825" cy="591538"/>
            </a:xfrm>
            <a:prstGeom prst="rect">
              <a:avLst/>
            </a:prstGeom>
            <a:solidFill>
              <a:srgbClr val="59A98A">
                <a:alpha val="69019"/>
              </a:srgbClr>
            </a:solidFill>
            <a:ln>
              <a:noFill/>
            </a:ln>
          </p:spPr>
          <p:txBody>
            <a:bodyPr lIns="0" tIns="0" rIns="0" bIns="0" anchor="ctr"/>
            <a:lstStyle>
              <a:lvl1pPr indent="63023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endParaRPr lang="el-GR" altLang="zh-C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itolo 1"/>
            <p:cNvSpPr txBox="1">
              <a:spLocks/>
            </p:cNvSpPr>
            <p:nvPr/>
          </p:nvSpPr>
          <p:spPr>
            <a:xfrm>
              <a:off x="457200" y="773832"/>
              <a:ext cx="8229600" cy="583466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defPPr>
                <a:defRPr lang="it-IT"/>
              </a:defPPr>
              <a:lvl1pPr algn="ctr">
                <a:spcBef>
                  <a:spcPct val="0"/>
                </a:spcBef>
                <a:buNone/>
                <a:defRPr sz="3200" b="1">
                  <a:ln w="1905"/>
                  <a:solidFill>
                    <a:srgbClr val="66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ODL and E-L: a synthesis</a:t>
              </a:r>
            </a:p>
          </p:txBody>
        </p:sp>
      </p:grp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113368"/>
              </p:ext>
            </p:extLst>
          </p:nvPr>
        </p:nvGraphicFramePr>
        <p:xfrm>
          <a:off x="539552" y="1916832"/>
          <a:ext cx="8136904" cy="2483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7766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rgbClr val="FFFFFF"/>
                          </a:solidFill>
                        </a:rPr>
                        <a:t>Open </a:t>
                      </a:r>
                      <a:r>
                        <a:rPr lang="it-IT" sz="2400" dirty="0" err="1">
                          <a:solidFill>
                            <a:srgbClr val="FFFFFF"/>
                          </a:solidFill>
                        </a:rPr>
                        <a:t>Distance</a:t>
                      </a:r>
                      <a:r>
                        <a:rPr lang="it-IT" sz="2400" baseline="0" dirty="0">
                          <a:solidFill>
                            <a:srgbClr val="FFFFFF"/>
                          </a:solidFill>
                        </a:rPr>
                        <a:t> Learning</a:t>
                      </a:r>
                      <a:endParaRPr lang="it-IT" sz="2400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rgbClr val="FFFFFF"/>
                          </a:solidFill>
                        </a:rPr>
                        <a:t>E-Learning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649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it-IT" baseline="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baseline="0" dirty="0"/>
                        <a:t>Educational </a:t>
                      </a:r>
                      <a:r>
                        <a:rPr lang="it-IT" baseline="0" dirty="0" err="1"/>
                        <a:t>device</a:t>
                      </a:r>
                      <a:endParaRPr lang="it-IT" baseline="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i="1" dirty="0" err="1"/>
                        <a:t>Any</a:t>
                      </a:r>
                      <a:r>
                        <a:rPr lang="it-IT" i="1" baseline="0" dirty="0"/>
                        <a:t> time, </a:t>
                      </a:r>
                      <a:r>
                        <a:rPr lang="it-IT" i="1" baseline="0" dirty="0" err="1"/>
                        <a:t>any</a:t>
                      </a:r>
                      <a:r>
                        <a:rPr lang="it-IT" i="1" baseline="0" dirty="0"/>
                        <a:t> </a:t>
                      </a:r>
                      <a:r>
                        <a:rPr lang="it-IT" i="1" baseline="0" dirty="0" err="1"/>
                        <a:t>place</a:t>
                      </a:r>
                      <a:r>
                        <a:rPr lang="it-IT" i="1" baseline="0" dirty="0"/>
                        <a:t>, </a:t>
                      </a:r>
                      <a:r>
                        <a:rPr lang="it-IT" i="1" baseline="0" dirty="0" err="1"/>
                        <a:t>any</a:t>
                      </a:r>
                      <a:r>
                        <a:rPr lang="it-IT" i="1" baseline="0" dirty="0"/>
                        <a:t> pace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i="0" dirty="0" err="1"/>
                        <a:t>Taking</a:t>
                      </a:r>
                      <a:r>
                        <a:rPr lang="it-IT" i="0" dirty="0"/>
                        <a:t> </a:t>
                      </a:r>
                      <a:r>
                        <a:rPr lang="it-IT" i="0" dirty="0" err="1"/>
                        <a:t>into</a:t>
                      </a:r>
                      <a:r>
                        <a:rPr lang="it-IT" i="0" dirty="0"/>
                        <a:t> account </a:t>
                      </a:r>
                      <a:r>
                        <a:rPr lang="it-IT" i="0" dirty="0" err="1"/>
                        <a:t>learner’s</a:t>
                      </a:r>
                      <a:r>
                        <a:rPr lang="it-IT" i="0" dirty="0"/>
                        <a:t> </a:t>
                      </a:r>
                      <a:r>
                        <a:rPr lang="it-IT" i="0" dirty="0" err="1"/>
                        <a:t>singularity</a:t>
                      </a:r>
                      <a:endParaRPr lang="it-IT" i="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it-IT" i="0" dirty="0">
                          <a:sym typeface="Wingdings"/>
                        </a:rPr>
                        <a:t>       </a:t>
                      </a:r>
                      <a:r>
                        <a:rPr lang="it-IT" i="0" dirty="0" err="1">
                          <a:sym typeface="Wingdings"/>
                        </a:rPr>
                        <a:t>Learner</a:t>
                      </a:r>
                      <a:r>
                        <a:rPr lang="it-IT" i="0" baseline="0" dirty="0">
                          <a:sym typeface="Wingdings"/>
                        </a:rPr>
                        <a:t> </a:t>
                      </a:r>
                      <a:r>
                        <a:rPr lang="it-IT" i="0" baseline="0" dirty="0" err="1">
                          <a:sym typeface="Wingdings"/>
                        </a:rPr>
                        <a:t>centration</a:t>
                      </a:r>
                      <a:endParaRPr lang="it-IT" i="0" baseline="0" dirty="0">
                        <a:sym typeface="Wingding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i="0" baseline="0" dirty="0" err="1">
                          <a:sym typeface="Wingdings"/>
                        </a:rPr>
                        <a:t>Flexibility</a:t>
                      </a:r>
                      <a:endParaRPr lang="it-IT" i="0" baseline="0" dirty="0">
                        <a:sym typeface="Wingding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it-IT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it-IT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dirty="0"/>
                        <a:t>Business </a:t>
                      </a:r>
                      <a:r>
                        <a:rPr lang="it-IT" dirty="0" err="1"/>
                        <a:t>device</a:t>
                      </a:r>
                      <a:endParaRPr lang="it-IT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dirty="0"/>
                        <a:t>A «</a:t>
                      </a:r>
                      <a:r>
                        <a:rPr lang="it-IT" dirty="0" err="1"/>
                        <a:t>wider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tent</a:t>
                      </a:r>
                      <a:r>
                        <a:rPr lang="it-IT" dirty="0"/>
                        <a:t>»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dirty="0" err="1"/>
                        <a:t>Improving</a:t>
                      </a:r>
                      <a:r>
                        <a:rPr lang="it-IT" baseline="0" dirty="0"/>
                        <a:t> </a:t>
                      </a:r>
                      <a:r>
                        <a:rPr lang="it-IT" baseline="0" dirty="0" err="1"/>
                        <a:t>quality</a:t>
                      </a:r>
                      <a:r>
                        <a:rPr lang="it-IT" baseline="0" dirty="0"/>
                        <a:t> of </a:t>
                      </a:r>
                      <a:r>
                        <a:rPr lang="it-IT" baseline="0" dirty="0" err="1"/>
                        <a:t>learning</a:t>
                      </a:r>
                      <a:endParaRPr lang="it-IT" baseline="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it-IT" i="0" baseline="0" dirty="0">
                          <a:sym typeface="Wingdings"/>
                        </a:rPr>
                        <a:t>      </a:t>
                      </a:r>
                      <a:r>
                        <a:rPr lang="it-IT" i="0" dirty="0">
                          <a:sym typeface="Wingdings"/>
                        </a:rPr>
                        <a:t> </a:t>
                      </a:r>
                      <a:r>
                        <a:rPr lang="it-IT" i="0" dirty="0" err="1">
                          <a:sym typeface="Wingdings"/>
                        </a:rPr>
                        <a:t>Customer</a:t>
                      </a:r>
                      <a:r>
                        <a:rPr lang="it-IT" i="0" baseline="0" dirty="0">
                          <a:sym typeface="Wingdings"/>
                        </a:rPr>
                        <a:t> </a:t>
                      </a:r>
                      <a:r>
                        <a:rPr lang="it-IT" i="0" baseline="0" dirty="0" err="1">
                          <a:sym typeface="Wingdings"/>
                        </a:rPr>
                        <a:t>satisfaction</a:t>
                      </a:r>
                      <a:endParaRPr lang="it-IT" i="0" baseline="0" dirty="0">
                        <a:sym typeface="Wingding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i="0" baseline="0" dirty="0" err="1">
                          <a:sym typeface="Wingdings"/>
                        </a:rPr>
                        <a:t>Sustainability</a:t>
                      </a:r>
                      <a:endParaRPr lang="it-IT" i="0" baseline="0" dirty="0">
                        <a:sym typeface="Wingding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226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3" b="14118"/>
          <a:stretch/>
        </p:blipFill>
        <p:spPr>
          <a:xfrm>
            <a:off x="1189895" y="109506"/>
            <a:ext cx="1731930" cy="692772"/>
          </a:xfrm>
          <a:prstGeom prst="rect">
            <a:avLst/>
          </a:prstGeom>
        </p:spPr>
      </p:pic>
      <p:sp>
        <p:nvSpPr>
          <p:cNvPr id="11" name="Shape 58"/>
          <p:cNvSpPr>
            <a:spLocks noChangeArrowheads="1"/>
          </p:cNvSpPr>
          <p:nvPr/>
        </p:nvSpPr>
        <p:spPr bwMode="auto">
          <a:xfrm>
            <a:off x="1173112" y="109506"/>
            <a:ext cx="19587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t-IT" altLang="zh-CN" sz="12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INTERNATIONALIZATION</a:t>
            </a:r>
          </a:p>
          <a:p>
            <a:pPr>
              <a:buFont typeface="Arial" panose="020B0604020202020204" pitchFamily="34" charset="0"/>
              <a:buNone/>
            </a:pP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Department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 of </a:t>
            </a: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Research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&amp; Development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Guglielmo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Marconi University</a:t>
            </a:r>
            <a:endParaRPr lang="el-GR" altLang="zh-CN" sz="700" b="1" dirty="0">
              <a:solidFill>
                <a:srgbClr val="59A98A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" y="7250"/>
            <a:ext cx="919370" cy="730395"/>
          </a:xfrm>
          <a:prstGeom prst="rect">
            <a:avLst/>
          </a:prstGeom>
        </p:spPr>
      </p:pic>
      <p:sp>
        <p:nvSpPr>
          <p:cNvPr id="16" name="Shape 54"/>
          <p:cNvSpPr>
            <a:spLocks noChangeArrowheads="1"/>
          </p:cNvSpPr>
          <p:nvPr/>
        </p:nvSpPr>
        <p:spPr bwMode="auto">
          <a:xfrm>
            <a:off x="3175" y="6386092"/>
            <a:ext cx="9177337" cy="477838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l-GR" altLang="es-ES" sz="16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3175" y="765760"/>
            <a:ext cx="9140825" cy="591538"/>
            <a:chOff x="3175" y="765760"/>
            <a:chExt cx="9140825" cy="591538"/>
          </a:xfrm>
        </p:grpSpPr>
        <p:sp>
          <p:nvSpPr>
            <p:cNvPr id="15363" name="Shape 108"/>
            <p:cNvSpPr>
              <a:spLocks noChangeArrowheads="1"/>
            </p:cNvSpPr>
            <p:nvPr/>
          </p:nvSpPr>
          <p:spPr bwMode="auto">
            <a:xfrm>
              <a:off x="3175" y="765760"/>
              <a:ext cx="9140825" cy="591538"/>
            </a:xfrm>
            <a:prstGeom prst="rect">
              <a:avLst/>
            </a:prstGeom>
            <a:solidFill>
              <a:srgbClr val="59A98A">
                <a:alpha val="69019"/>
              </a:srgbClr>
            </a:solidFill>
            <a:ln>
              <a:noFill/>
            </a:ln>
          </p:spPr>
          <p:txBody>
            <a:bodyPr lIns="0" tIns="0" rIns="0" bIns="0" anchor="ctr"/>
            <a:lstStyle>
              <a:lvl1pPr indent="63023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endParaRPr lang="el-GR" altLang="zh-C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itolo 1"/>
            <p:cNvSpPr txBox="1">
              <a:spLocks/>
            </p:cNvSpPr>
            <p:nvPr/>
          </p:nvSpPr>
          <p:spPr>
            <a:xfrm>
              <a:off x="457200" y="773832"/>
              <a:ext cx="8229600" cy="583466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defPPr>
                <a:defRPr lang="it-IT"/>
              </a:defPPr>
              <a:lvl1pPr algn="ctr">
                <a:spcBef>
                  <a:spcPct val="0"/>
                </a:spcBef>
                <a:buNone/>
                <a:defRPr sz="3200" b="1">
                  <a:ln w="1905"/>
                  <a:solidFill>
                    <a:srgbClr val="66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Two other phrases:     1) On-line learning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Segnaposto contenuto 2"/>
          <p:cNvSpPr txBox="1">
            <a:spLocks/>
          </p:cNvSpPr>
          <p:nvPr/>
        </p:nvSpPr>
        <p:spPr>
          <a:xfrm>
            <a:off x="457200" y="2060849"/>
            <a:ext cx="8229600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800" b="1" dirty="0"/>
              <a:t>On-line </a:t>
            </a:r>
            <a:r>
              <a:rPr lang="it-IT" sz="2800" b="1" dirty="0" err="1"/>
              <a:t>learning</a:t>
            </a:r>
            <a:r>
              <a:rPr lang="it-IT" sz="2800" dirty="0"/>
              <a:t> (</a:t>
            </a:r>
            <a:r>
              <a:rPr lang="it-IT" sz="2800" dirty="0" err="1"/>
              <a:t>aka</a:t>
            </a:r>
            <a:r>
              <a:rPr lang="it-IT" sz="2800" dirty="0"/>
              <a:t> the </a:t>
            </a:r>
            <a:r>
              <a:rPr lang="it-IT" sz="2800" dirty="0" err="1"/>
              <a:t>third</a:t>
            </a:r>
            <a:r>
              <a:rPr lang="it-IT" sz="2800" dirty="0"/>
              <a:t> generation of </a:t>
            </a:r>
            <a:r>
              <a:rPr lang="it-IT" sz="2800" dirty="0" err="1"/>
              <a:t>Distance</a:t>
            </a:r>
            <a:r>
              <a:rPr lang="it-IT" sz="2800" dirty="0"/>
              <a:t> </a:t>
            </a:r>
            <a:r>
              <a:rPr lang="it-IT" sz="2800" dirty="0" err="1"/>
              <a:t>Education</a:t>
            </a:r>
            <a:r>
              <a:rPr lang="it-IT" sz="2800" dirty="0"/>
              <a:t>)</a:t>
            </a:r>
          </a:p>
          <a:p>
            <a:pPr lvl="1" algn="just"/>
            <a:r>
              <a:rPr lang="it-IT" sz="2400" dirty="0" err="1"/>
              <a:t>It</a:t>
            </a:r>
            <a:r>
              <a:rPr lang="it-IT" sz="2400" dirty="0"/>
              <a:t> </a:t>
            </a:r>
            <a:r>
              <a:rPr lang="it-IT" sz="2400" dirty="0" err="1"/>
              <a:t>has</a:t>
            </a:r>
            <a:r>
              <a:rPr lang="it-IT" sz="2400" dirty="0"/>
              <a:t> </a:t>
            </a:r>
            <a:r>
              <a:rPr lang="it-IT" sz="2400" dirty="0" err="1"/>
              <a:t>been</a:t>
            </a:r>
            <a:r>
              <a:rPr lang="it-IT" sz="2400" dirty="0"/>
              <a:t> </a:t>
            </a:r>
            <a:r>
              <a:rPr lang="it-IT" sz="2400" dirty="0" err="1"/>
              <a:t>introduced</a:t>
            </a:r>
            <a:r>
              <a:rPr lang="it-IT" sz="2400" dirty="0"/>
              <a:t> in the late 80s (</a:t>
            </a:r>
            <a:r>
              <a:rPr lang="it-IT" sz="2400" dirty="0" err="1"/>
              <a:t>before</a:t>
            </a:r>
            <a:r>
              <a:rPr lang="it-IT" sz="2400" dirty="0"/>
              <a:t> World Wide Web </a:t>
            </a:r>
            <a:r>
              <a:rPr lang="it-IT" sz="2400" dirty="0" err="1"/>
              <a:t>was</a:t>
            </a:r>
            <a:r>
              <a:rPr lang="it-IT" sz="2400" dirty="0"/>
              <a:t> </a:t>
            </a:r>
            <a:r>
              <a:rPr lang="it-IT" sz="2400" dirty="0" err="1"/>
              <a:t>created</a:t>
            </a:r>
            <a:r>
              <a:rPr lang="it-IT" sz="2400" dirty="0"/>
              <a:t> by Sir Tim </a:t>
            </a:r>
            <a:r>
              <a:rPr lang="it-IT" sz="2400" dirty="0" err="1"/>
              <a:t>Berners</a:t>
            </a:r>
            <a:r>
              <a:rPr lang="it-IT" sz="2400" dirty="0"/>
              <a:t>-Lee in the </a:t>
            </a:r>
            <a:r>
              <a:rPr lang="it-IT" sz="2400" dirty="0" err="1"/>
              <a:t>early</a:t>
            </a:r>
            <a:r>
              <a:rPr lang="it-IT" sz="2400" dirty="0"/>
              <a:t> 90s)</a:t>
            </a:r>
          </a:p>
          <a:p>
            <a:pPr lvl="1" algn="just"/>
            <a:r>
              <a:rPr lang="it-IT" sz="2400" dirty="0"/>
              <a:t>People </a:t>
            </a:r>
            <a:r>
              <a:rPr lang="it-IT" sz="2400" dirty="0" err="1"/>
              <a:t>may</a:t>
            </a:r>
            <a:r>
              <a:rPr lang="it-IT" sz="2400" dirty="0"/>
              <a:t> </a:t>
            </a:r>
            <a:r>
              <a:rPr lang="it-IT" sz="2400" dirty="0" err="1"/>
              <a:t>interact</a:t>
            </a:r>
            <a:r>
              <a:rPr lang="it-IT" sz="2400" dirty="0"/>
              <a:t> via computer (Computer-</a:t>
            </a:r>
            <a:r>
              <a:rPr lang="it-IT" sz="2400" dirty="0" err="1"/>
              <a:t>Mediated</a:t>
            </a:r>
            <a:r>
              <a:rPr lang="it-IT" sz="2400" dirty="0"/>
              <a:t> </a:t>
            </a:r>
            <a:r>
              <a:rPr lang="it-IT" sz="2400" dirty="0" err="1"/>
              <a:t>Communication</a:t>
            </a:r>
            <a:r>
              <a:rPr lang="it-IT" sz="2400" dirty="0"/>
              <a:t> – CMC)</a:t>
            </a:r>
          </a:p>
        </p:txBody>
      </p:sp>
    </p:spTree>
    <p:extLst>
      <p:ext uri="{BB962C8B-B14F-4D97-AF65-F5344CB8AC3E}">
        <p14:creationId xmlns:p14="http://schemas.microsoft.com/office/powerpoint/2010/main" val="3976481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3" b="14118"/>
          <a:stretch/>
        </p:blipFill>
        <p:spPr>
          <a:xfrm>
            <a:off x="1189895" y="109506"/>
            <a:ext cx="1731930" cy="692772"/>
          </a:xfrm>
          <a:prstGeom prst="rect">
            <a:avLst/>
          </a:prstGeom>
        </p:spPr>
      </p:pic>
      <p:sp>
        <p:nvSpPr>
          <p:cNvPr id="11" name="Shape 58"/>
          <p:cNvSpPr>
            <a:spLocks noChangeArrowheads="1"/>
          </p:cNvSpPr>
          <p:nvPr/>
        </p:nvSpPr>
        <p:spPr bwMode="auto">
          <a:xfrm>
            <a:off x="1173112" y="109506"/>
            <a:ext cx="19587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t-IT" altLang="zh-CN" sz="12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INTERNATIONALIZATION</a:t>
            </a:r>
          </a:p>
          <a:p>
            <a:pPr>
              <a:buFont typeface="Arial" panose="020B0604020202020204" pitchFamily="34" charset="0"/>
              <a:buNone/>
            </a:pP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Department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 of </a:t>
            </a: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Research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&amp; Development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Guglielmo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Marconi University</a:t>
            </a:r>
            <a:endParaRPr lang="el-GR" altLang="zh-CN" sz="700" b="1" dirty="0">
              <a:solidFill>
                <a:srgbClr val="59A98A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" y="7250"/>
            <a:ext cx="919370" cy="730395"/>
          </a:xfrm>
          <a:prstGeom prst="rect">
            <a:avLst/>
          </a:prstGeom>
        </p:spPr>
      </p:pic>
      <p:sp>
        <p:nvSpPr>
          <p:cNvPr id="16" name="Shape 54"/>
          <p:cNvSpPr>
            <a:spLocks noChangeArrowheads="1"/>
          </p:cNvSpPr>
          <p:nvPr/>
        </p:nvSpPr>
        <p:spPr bwMode="auto">
          <a:xfrm>
            <a:off x="3175" y="6386092"/>
            <a:ext cx="9177337" cy="477838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l-GR" altLang="es-ES" sz="16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3175" y="765760"/>
            <a:ext cx="9140825" cy="591538"/>
            <a:chOff x="3175" y="765760"/>
            <a:chExt cx="9140825" cy="591538"/>
          </a:xfrm>
        </p:grpSpPr>
        <p:sp>
          <p:nvSpPr>
            <p:cNvPr id="15363" name="Shape 108"/>
            <p:cNvSpPr>
              <a:spLocks noChangeArrowheads="1"/>
            </p:cNvSpPr>
            <p:nvPr/>
          </p:nvSpPr>
          <p:spPr bwMode="auto">
            <a:xfrm>
              <a:off x="3175" y="765760"/>
              <a:ext cx="9140825" cy="591538"/>
            </a:xfrm>
            <a:prstGeom prst="rect">
              <a:avLst/>
            </a:prstGeom>
            <a:solidFill>
              <a:srgbClr val="59A98A">
                <a:alpha val="69019"/>
              </a:srgbClr>
            </a:solidFill>
            <a:ln>
              <a:noFill/>
            </a:ln>
          </p:spPr>
          <p:txBody>
            <a:bodyPr lIns="0" tIns="0" rIns="0" bIns="0" anchor="ctr"/>
            <a:lstStyle>
              <a:lvl1pPr indent="63023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endParaRPr lang="el-GR" altLang="zh-C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itolo 1"/>
            <p:cNvSpPr txBox="1">
              <a:spLocks/>
            </p:cNvSpPr>
            <p:nvPr/>
          </p:nvSpPr>
          <p:spPr>
            <a:xfrm>
              <a:off x="457200" y="773832"/>
              <a:ext cx="8229600" cy="583466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defPPr>
                <a:defRPr lang="it-IT"/>
              </a:defPPr>
              <a:lvl1pPr algn="ctr">
                <a:spcBef>
                  <a:spcPct val="0"/>
                </a:spcBef>
                <a:buNone/>
                <a:defRPr sz="3200" b="1">
                  <a:ln w="1905"/>
                  <a:solidFill>
                    <a:srgbClr val="66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Two other phrases:     1) On-line learning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Rettangolo arrotondato 12"/>
          <p:cNvSpPr/>
          <p:nvPr/>
        </p:nvSpPr>
        <p:spPr>
          <a:xfrm>
            <a:off x="621776" y="1916832"/>
            <a:ext cx="2664296" cy="9361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dirty="0">
                <a:solidFill>
                  <a:srgbClr val="FFFFFF"/>
                </a:solidFill>
              </a:rPr>
              <a:t>1st generation of </a:t>
            </a:r>
            <a:r>
              <a:rPr lang="it-IT" sz="2200" dirty="0" err="1">
                <a:solidFill>
                  <a:srgbClr val="FFFFFF"/>
                </a:solidFill>
              </a:rPr>
              <a:t>Distance</a:t>
            </a:r>
            <a:r>
              <a:rPr lang="it-IT" sz="2200" dirty="0">
                <a:solidFill>
                  <a:srgbClr val="FFFFFF"/>
                </a:solidFill>
              </a:rPr>
              <a:t> </a:t>
            </a:r>
            <a:r>
              <a:rPr lang="it-IT" sz="2200" dirty="0" err="1">
                <a:solidFill>
                  <a:srgbClr val="FFFFFF"/>
                </a:solidFill>
              </a:rPr>
              <a:t>Education</a:t>
            </a:r>
            <a:endParaRPr lang="it-IT" sz="2200" dirty="0">
              <a:solidFill>
                <a:srgbClr val="FFFFFF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430088" y="2050759"/>
            <a:ext cx="5048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XIX Century, </a:t>
            </a:r>
            <a:r>
              <a:rPr lang="it-IT" dirty="0" err="1"/>
              <a:t>interaction</a:t>
            </a:r>
            <a:r>
              <a:rPr lang="it-IT" dirty="0"/>
              <a:t> via «</a:t>
            </a:r>
            <a:r>
              <a:rPr lang="it-IT" dirty="0" err="1"/>
              <a:t>snail</a:t>
            </a:r>
            <a:r>
              <a:rPr lang="it-IT" dirty="0"/>
              <a:t>» mail</a:t>
            </a:r>
          </a:p>
          <a:p>
            <a:r>
              <a:rPr lang="it-IT" dirty="0" err="1"/>
              <a:t>Communication</a:t>
            </a:r>
            <a:r>
              <a:rPr lang="it-IT" dirty="0"/>
              <a:t> 1 to 1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teacher</a:t>
            </a:r>
            <a:r>
              <a:rPr lang="it-IT" dirty="0"/>
              <a:t> and </a:t>
            </a:r>
            <a:r>
              <a:rPr lang="it-IT" dirty="0" err="1"/>
              <a:t>learner</a:t>
            </a:r>
            <a:endParaRPr lang="it-IT" dirty="0"/>
          </a:p>
        </p:txBody>
      </p:sp>
      <p:sp>
        <p:nvSpPr>
          <p:cNvPr id="15" name="Rettangolo arrotondato 14"/>
          <p:cNvSpPr/>
          <p:nvPr/>
        </p:nvSpPr>
        <p:spPr>
          <a:xfrm>
            <a:off x="621776" y="2996952"/>
            <a:ext cx="2664296" cy="9361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dirty="0">
                <a:solidFill>
                  <a:srgbClr val="FFFFFF"/>
                </a:solidFill>
              </a:rPr>
              <a:t>2nd generation of </a:t>
            </a:r>
            <a:r>
              <a:rPr lang="it-IT" sz="2200" dirty="0" err="1">
                <a:solidFill>
                  <a:srgbClr val="FFFFFF"/>
                </a:solidFill>
              </a:rPr>
              <a:t>Distance</a:t>
            </a:r>
            <a:r>
              <a:rPr lang="it-IT" sz="2200" dirty="0">
                <a:solidFill>
                  <a:srgbClr val="FFFFFF"/>
                </a:solidFill>
              </a:rPr>
              <a:t> </a:t>
            </a:r>
            <a:r>
              <a:rPr lang="it-IT" sz="2200" dirty="0" err="1">
                <a:solidFill>
                  <a:srgbClr val="FFFFFF"/>
                </a:solidFill>
              </a:rPr>
              <a:t>Education</a:t>
            </a:r>
            <a:endParaRPr lang="it-IT" sz="2200" dirty="0">
              <a:solidFill>
                <a:srgbClr val="FFFFFF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430088" y="3141838"/>
            <a:ext cx="5534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60s, </a:t>
            </a:r>
            <a:r>
              <a:rPr lang="it-IT" dirty="0" err="1"/>
              <a:t>interaction</a:t>
            </a:r>
            <a:r>
              <a:rPr lang="it-IT" dirty="0"/>
              <a:t> </a:t>
            </a:r>
            <a:r>
              <a:rPr lang="it-IT" u="sng" dirty="0" err="1"/>
              <a:t>also</a:t>
            </a:r>
            <a:r>
              <a:rPr lang="it-IT" dirty="0"/>
              <a:t> via TV</a:t>
            </a:r>
          </a:p>
          <a:p>
            <a:r>
              <a:rPr lang="it-IT" dirty="0" err="1"/>
              <a:t>Communication</a:t>
            </a:r>
            <a:r>
              <a:rPr lang="it-IT" dirty="0"/>
              <a:t> 1 to </a:t>
            </a:r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teacher</a:t>
            </a:r>
            <a:r>
              <a:rPr lang="it-IT" dirty="0"/>
              <a:t> and </a:t>
            </a:r>
            <a:r>
              <a:rPr lang="it-IT" dirty="0" err="1"/>
              <a:t>learners</a:t>
            </a:r>
            <a:endParaRPr lang="it-IT" dirty="0"/>
          </a:p>
        </p:txBody>
      </p:sp>
      <p:sp>
        <p:nvSpPr>
          <p:cNvPr id="18" name="Freccia circolare a destra 17"/>
          <p:cNvSpPr/>
          <p:nvPr/>
        </p:nvSpPr>
        <p:spPr>
          <a:xfrm>
            <a:off x="288032" y="2492896"/>
            <a:ext cx="216024" cy="936104"/>
          </a:xfrm>
          <a:prstGeom prst="curvedRightArrow">
            <a:avLst>
              <a:gd name="adj1" fmla="val 50000"/>
              <a:gd name="adj2" fmla="val 127950"/>
              <a:gd name="adj3" fmla="val 4535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200">
              <a:solidFill>
                <a:srgbClr val="FFFFFF"/>
              </a:solidFill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621776" y="4089148"/>
            <a:ext cx="2664296" cy="121205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dirty="0">
                <a:solidFill>
                  <a:srgbClr val="FFFFFF"/>
                </a:solidFill>
              </a:rPr>
              <a:t>3rd generation of </a:t>
            </a:r>
            <a:r>
              <a:rPr lang="it-IT" sz="2200" dirty="0" err="1">
                <a:solidFill>
                  <a:srgbClr val="FFFFFF"/>
                </a:solidFill>
              </a:rPr>
              <a:t>Distance</a:t>
            </a:r>
            <a:r>
              <a:rPr lang="it-IT" sz="2200" dirty="0">
                <a:solidFill>
                  <a:srgbClr val="FFFFFF"/>
                </a:solidFill>
              </a:rPr>
              <a:t> </a:t>
            </a:r>
            <a:r>
              <a:rPr lang="it-IT" sz="2200" dirty="0" err="1">
                <a:solidFill>
                  <a:srgbClr val="FFFFFF"/>
                </a:solidFill>
              </a:rPr>
              <a:t>Education</a:t>
            </a:r>
            <a:endParaRPr lang="it-IT" sz="2200" dirty="0">
              <a:solidFill>
                <a:srgbClr val="FFFFFF"/>
              </a:solidFill>
            </a:endParaRPr>
          </a:p>
          <a:p>
            <a:pPr algn="ctr"/>
            <a:r>
              <a:rPr lang="it-IT" sz="2200" b="1" dirty="0">
                <a:solidFill>
                  <a:srgbClr val="FFFFFF"/>
                </a:solidFill>
              </a:rPr>
              <a:t>On-line </a:t>
            </a:r>
            <a:r>
              <a:rPr lang="it-IT" sz="2200" b="1" dirty="0" err="1">
                <a:solidFill>
                  <a:srgbClr val="FFFFFF"/>
                </a:solidFill>
              </a:rPr>
              <a:t>learning</a:t>
            </a:r>
            <a:endParaRPr lang="it-IT" sz="2200" b="1" dirty="0">
              <a:solidFill>
                <a:srgbClr val="FFFFFF"/>
              </a:solidFill>
            </a:endParaRPr>
          </a:p>
        </p:txBody>
      </p:sp>
      <p:sp>
        <p:nvSpPr>
          <p:cNvPr id="20" name="Freccia circolare a destra 19"/>
          <p:cNvSpPr/>
          <p:nvPr/>
        </p:nvSpPr>
        <p:spPr>
          <a:xfrm>
            <a:off x="288032" y="3573016"/>
            <a:ext cx="216024" cy="984186"/>
          </a:xfrm>
          <a:prstGeom prst="curvedRightArrow">
            <a:avLst>
              <a:gd name="adj1" fmla="val 50000"/>
              <a:gd name="adj2" fmla="val 127950"/>
              <a:gd name="adj3" fmla="val 4535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200">
              <a:solidFill>
                <a:srgbClr val="FFFFFF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430088" y="4149080"/>
            <a:ext cx="41976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From late 80s on, </a:t>
            </a:r>
            <a:r>
              <a:rPr lang="it-IT" dirty="0" err="1"/>
              <a:t>interaction</a:t>
            </a:r>
            <a:r>
              <a:rPr lang="it-IT" dirty="0"/>
              <a:t> via Computer</a:t>
            </a:r>
          </a:p>
          <a:p>
            <a:r>
              <a:rPr lang="it-IT" dirty="0" err="1"/>
              <a:t>Communication</a:t>
            </a:r>
            <a:r>
              <a:rPr lang="it-IT" dirty="0"/>
              <a:t> </a:t>
            </a:r>
            <a:r>
              <a:rPr lang="it-IT" dirty="0" err="1"/>
              <a:t>many</a:t>
            </a:r>
            <a:r>
              <a:rPr lang="it-IT" dirty="0"/>
              <a:t> to </a:t>
            </a:r>
            <a:r>
              <a:rPr lang="it-IT" dirty="0" err="1"/>
              <a:t>many</a:t>
            </a:r>
            <a:r>
              <a:rPr lang="it-IT" dirty="0"/>
              <a:t> </a:t>
            </a:r>
          </a:p>
          <a:p>
            <a:pPr marL="285750" indent="-285750">
              <a:buFontTx/>
              <a:buChar char="-"/>
            </a:pP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teachers</a:t>
            </a:r>
            <a:r>
              <a:rPr lang="it-IT" dirty="0"/>
              <a:t>/tutors and </a:t>
            </a:r>
            <a:r>
              <a:rPr lang="it-IT" dirty="0" err="1"/>
              <a:t>learners</a:t>
            </a: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learners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402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3" b="14118"/>
          <a:stretch/>
        </p:blipFill>
        <p:spPr>
          <a:xfrm>
            <a:off x="1189895" y="109506"/>
            <a:ext cx="1731930" cy="692772"/>
          </a:xfrm>
          <a:prstGeom prst="rect">
            <a:avLst/>
          </a:prstGeom>
        </p:spPr>
      </p:pic>
      <p:sp>
        <p:nvSpPr>
          <p:cNvPr id="11" name="Shape 58"/>
          <p:cNvSpPr>
            <a:spLocks noChangeArrowheads="1"/>
          </p:cNvSpPr>
          <p:nvPr/>
        </p:nvSpPr>
        <p:spPr bwMode="auto">
          <a:xfrm>
            <a:off x="1173112" y="109506"/>
            <a:ext cx="19587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t-IT" altLang="zh-CN" sz="12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INTERNATIONALIZATION</a:t>
            </a:r>
          </a:p>
          <a:p>
            <a:pPr>
              <a:buFont typeface="Arial" panose="020B0604020202020204" pitchFamily="34" charset="0"/>
              <a:buNone/>
            </a:pP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Department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 of </a:t>
            </a: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Research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&amp; Development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Guglielmo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Marconi University</a:t>
            </a:r>
            <a:endParaRPr lang="el-GR" altLang="zh-CN" sz="700" b="1" dirty="0">
              <a:solidFill>
                <a:srgbClr val="59A98A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" y="7250"/>
            <a:ext cx="919370" cy="730395"/>
          </a:xfrm>
          <a:prstGeom prst="rect">
            <a:avLst/>
          </a:prstGeom>
        </p:spPr>
      </p:pic>
      <p:sp>
        <p:nvSpPr>
          <p:cNvPr id="16" name="Shape 54"/>
          <p:cNvSpPr>
            <a:spLocks noChangeArrowheads="1"/>
          </p:cNvSpPr>
          <p:nvPr/>
        </p:nvSpPr>
        <p:spPr bwMode="auto">
          <a:xfrm>
            <a:off x="3175" y="6386092"/>
            <a:ext cx="9177337" cy="477838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l-GR" altLang="es-ES" sz="16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3175" y="765760"/>
            <a:ext cx="9140825" cy="591538"/>
            <a:chOff x="3175" y="765760"/>
            <a:chExt cx="9140825" cy="591538"/>
          </a:xfrm>
        </p:grpSpPr>
        <p:sp>
          <p:nvSpPr>
            <p:cNvPr id="15363" name="Shape 108"/>
            <p:cNvSpPr>
              <a:spLocks noChangeArrowheads="1"/>
            </p:cNvSpPr>
            <p:nvPr/>
          </p:nvSpPr>
          <p:spPr bwMode="auto">
            <a:xfrm>
              <a:off x="3175" y="765760"/>
              <a:ext cx="9140825" cy="591538"/>
            </a:xfrm>
            <a:prstGeom prst="rect">
              <a:avLst/>
            </a:prstGeom>
            <a:solidFill>
              <a:srgbClr val="59A98A">
                <a:alpha val="69019"/>
              </a:srgbClr>
            </a:solidFill>
            <a:ln>
              <a:noFill/>
            </a:ln>
          </p:spPr>
          <p:txBody>
            <a:bodyPr lIns="0" tIns="0" rIns="0" bIns="0" anchor="ctr"/>
            <a:lstStyle>
              <a:lvl1pPr indent="63023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endParaRPr lang="el-GR" altLang="zh-C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itolo 1"/>
            <p:cNvSpPr txBox="1">
              <a:spLocks/>
            </p:cNvSpPr>
            <p:nvPr/>
          </p:nvSpPr>
          <p:spPr>
            <a:xfrm>
              <a:off x="179512" y="773832"/>
              <a:ext cx="8784976" cy="583466"/>
            </a:xfrm>
            <a:prstGeom prst="rect">
              <a:avLst/>
            </a:prstGeom>
          </p:spPr>
          <p:txBody>
            <a:bodyPr>
              <a:normAutofit fontScale="90000"/>
            </a:bodyPr>
            <a:lstStyle>
              <a:defPPr>
                <a:defRPr lang="it-IT"/>
              </a:defPPr>
              <a:lvl1pPr algn="ctr">
                <a:spcBef>
                  <a:spcPct val="0"/>
                </a:spcBef>
                <a:buNone/>
                <a:defRPr sz="3200" b="1">
                  <a:ln w="1905"/>
                  <a:solidFill>
                    <a:srgbClr val="66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Two other phrases:    2) Computer/Web based training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Segnaposto contenuto 2"/>
          <p:cNvSpPr txBox="1">
            <a:spLocks/>
          </p:cNvSpPr>
          <p:nvPr/>
        </p:nvSpPr>
        <p:spPr>
          <a:xfrm>
            <a:off x="424254" y="1484784"/>
            <a:ext cx="8229600" cy="410445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800" b="1" dirty="0"/>
              <a:t>Computer-</a:t>
            </a:r>
            <a:r>
              <a:rPr lang="it-IT" sz="2800" b="1" dirty="0" err="1"/>
              <a:t>Based</a:t>
            </a:r>
            <a:r>
              <a:rPr lang="it-IT" sz="2800" b="1" dirty="0"/>
              <a:t> Training (CBT) </a:t>
            </a:r>
            <a:r>
              <a:rPr lang="it-IT" sz="2800" dirty="0"/>
              <a:t>and </a:t>
            </a:r>
            <a:r>
              <a:rPr lang="it-IT" sz="2800" dirty="0" err="1"/>
              <a:t>then</a:t>
            </a:r>
            <a:r>
              <a:rPr lang="it-IT" sz="2800" dirty="0"/>
              <a:t> </a:t>
            </a:r>
            <a:r>
              <a:rPr lang="it-IT" sz="2800" b="1" dirty="0"/>
              <a:t>Web-</a:t>
            </a:r>
            <a:r>
              <a:rPr lang="it-IT" sz="2800" b="1" dirty="0" err="1"/>
              <a:t>Based</a:t>
            </a:r>
            <a:r>
              <a:rPr lang="it-IT" sz="2800" b="1" dirty="0"/>
              <a:t> Training (WBT) </a:t>
            </a:r>
            <a:r>
              <a:rPr lang="it-IT" sz="2800" dirty="0"/>
              <a:t>are </a:t>
            </a:r>
            <a:r>
              <a:rPr lang="it-IT" sz="2800" dirty="0" err="1"/>
              <a:t>linked</a:t>
            </a:r>
            <a:r>
              <a:rPr lang="it-IT" sz="2800" dirty="0"/>
              <a:t> to </a:t>
            </a:r>
            <a:r>
              <a:rPr lang="it-IT" sz="2800" dirty="0" err="1"/>
              <a:t>another</a:t>
            </a:r>
            <a:r>
              <a:rPr lang="it-IT" sz="2800" dirty="0"/>
              <a:t> </a:t>
            </a:r>
            <a:r>
              <a:rPr lang="it-IT" sz="2800" dirty="0" err="1"/>
              <a:t>branch</a:t>
            </a:r>
            <a:r>
              <a:rPr lang="it-IT" sz="2800" dirty="0"/>
              <a:t>, </a:t>
            </a:r>
            <a:r>
              <a:rPr lang="it-IT" sz="2800" dirty="0" err="1"/>
              <a:t>dealing</a:t>
            </a:r>
            <a:r>
              <a:rPr lang="it-IT" sz="2800" dirty="0"/>
              <a:t> with the use of computer and IT </a:t>
            </a:r>
            <a:r>
              <a:rPr lang="it-IT" sz="2800" dirty="0" err="1"/>
              <a:t>resources</a:t>
            </a:r>
            <a:r>
              <a:rPr lang="it-IT" sz="2800" dirty="0"/>
              <a:t> to </a:t>
            </a:r>
            <a:r>
              <a:rPr lang="it-IT" sz="2800" dirty="0" err="1"/>
              <a:t>improve</a:t>
            </a:r>
            <a:r>
              <a:rPr lang="it-IT" sz="2800" dirty="0"/>
              <a:t> </a:t>
            </a:r>
            <a:r>
              <a:rPr lang="it-IT" sz="2800" dirty="0" err="1"/>
              <a:t>learning</a:t>
            </a:r>
            <a:endParaRPr lang="it-IT" sz="2800" dirty="0"/>
          </a:p>
          <a:p>
            <a:pPr lvl="1" algn="just"/>
            <a:r>
              <a:rPr lang="it-IT" sz="2000" dirty="0" err="1"/>
              <a:t>Mainly</a:t>
            </a:r>
            <a:r>
              <a:rPr lang="it-IT" sz="2000" dirty="0"/>
              <a:t> </a:t>
            </a:r>
            <a:r>
              <a:rPr lang="it-IT" sz="2000" dirty="0" err="1"/>
              <a:t>based</a:t>
            </a:r>
            <a:r>
              <a:rPr lang="it-IT" sz="2000" dirty="0"/>
              <a:t> on </a:t>
            </a:r>
            <a:r>
              <a:rPr lang="it-IT" sz="2000" dirty="0" err="1"/>
              <a:t>interaction</a:t>
            </a:r>
            <a:r>
              <a:rPr lang="it-IT" sz="2000" dirty="0"/>
              <a:t> Human-Machine </a:t>
            </a:r>
            <a:r>
              <a:rPr lang="it-IT" sz="2000" dirty="0" err="1"/>
              <a:t>rather</a:t>
            </a:r>
            <a:r>
              <a:rPr lang="it-IT" sz="2000" dirty="0"/>
              <a:t> </a:t>
            </a:r>
            <a:r>
              <a:rPr lang="it-IT" sz="2000" dirty="0" err="1"/>
              <a:t>than</a:t>
            </a:r>
            <a:r>
              <a:rPr lang="it-IT" sz="2000" dirty="0"/>
              <a:t> Human-Human Ex: delivery of formative </a:t>
            </a:r>
            <a:r>
              <a:rPr lang="it-IT" sz="2000" dirty="0" err="1"/>
              <a:t>assessment</a:t>
            </a:r>
            <a:r>
              <a:rPr lang="it-IT" sz="2000" dirty="0"/>
              <a:t> </a:t>
            </a:r>
            <a:r>
              <a:rPr lang="it-IT" sz="2000" dirty="0" err="1"/>
              <a:t>tests</a:t>
            </a:r>
            <a:r>
              <a:rPr lang="it-IT" sz="2000" dirty="0"/>
              <a:t>, or </a:t>
            </a:r>
            <a:r>
              <a:rPr lang="it-IT" sz="2000" dirty="0" err="1"/>
              <a:t>hypermedia</a:t>
            </a:r>
            <a:r>
              <a:rPr lang="it-IT" sz="2000" dirty="0"/>
              <a:t> </a:t>
            </a:r>
            <a:r>
              <a:rPr lang="it-IT" sz="2000" dirty="0" err="1"/>
              <a:t>content</a:t>
            </a:r>
            <a:r>
              <a:rPr lang="it-IT" sz="2000" dirty="0"/>
              <a:t> delivery</a:t>
            </a:r>
          </a:p>
          <a:p>
            <a:pPr lvl="1" algn="just"/>
            <a:r>
              <a:rPr lang="it-IT" sz="2000" dirty="0" err="1"/>
              <a:t>Started</a:t>
            </a:r>
            <a:r>
              <a:rPr lang="it-IT" sz="2000" dirty="0"/>
              <a:t> from stand-alone </a:t>
            </a:r>
            <a:r>
              <a:rPr lang="it-IT" sz="2000" dirty="0" err="1"/>
              <a:t>computers</a:t>
            </a:r>
            <a:r>
              <a:rPr lang="it-IT" sz="2000" dirty="0"/>
              <a:t>, </a:t>
            </a:r>
            <a:r>
              <a:rPr lang="it-IT" sz="2000" dirty="0" err="1"/>
              <a:t>then</a:t>
            </a:r>
            <a:r>
              <a:rPr lang="it-IT" sz="2000" dirty="0"/>
              <a:t> </a:t>
            </a:r>
            <a:r>
              <a:rPr lang="it-IT" sz="2000" dirty="0" err="1"/>
              <a:t>went</a:t>
            </a:r>
            <a:r>
              <a:rPr lang="it-IT" sz="2000" dirty="0"/>
              <a:t> on </a:t>
            </a:r>
            <a:r>
              <a:rPr lang="it-IT" sz="2000" dirty="0" err="1"/>
              <a:t>thanks</a:t>
            </a:r>
            <a:r>
              <a:rPr lang="it-IT" sz="2000" dirty="0"/>
              <a:t> to CD-ROM </a:t>
            </a:r>
            <a:r>
              <a:rPr lang="it-IT" sz="2000" dirty="0" err="1"/>
              <a:t>supports</a:t>
            </a:r>
            <a:r>
              <a:rPr lang="it-IT" sz="2000" dirty="0"/>
              <a:t>, and </a:t>
            </a:r>
            <a:r>
              <a:rPr lang="it-IT" sz="2000" dirty="0" err="1"/>
              <a:t>finally</a:t>
            </a:r>
            <a:r>
              <a:rPr lang="it-IT" sz="2000" dirty="0"/>
              <a:t> </a:t>
            </a:r>
            <a:r>
              <a:rPr lang="it-IT" sz="2000" dirty="0" err="1"/>
              <a:t>evolved</a:t>
            </a:r>
            <a:r>
              <a:rPr lang="it-IT" sz="2000" dirty="0"/>
              <a:t> to a web-</a:t>
            </a:r>
            <a:r>
              <a:rPr lang="it-IT" sz="2000" dirty="0" err="1"/>
              <a:t>based</a:t>
            </a:r>
            <a:r>
              <a:rPr lang="it-IT" sz="2000" dirty="0"/>
              <a:t> delivery (</a:t>
            </a:r>
            <a:r>
              <a:rPr lang="it-IT" sz="2000" dirty="0" err="1"/>
              <a:t>content</a:t>
            </a:r>
            <a:r>
              <a:rPr lang="it-IT" sz="2000" dirty="0"/>
              <a:t> can be </a:t>
            </a:r>
            <a:r>
              <a:rPr lang="it-IT" sz="2000" dirty="0" err="1"/>
              <a:t>frequently</a:t>
            </a:r>
            <a:r>
              <a:rPr lang="it-IT" sz="2000" dirty="0"/>
              <a:t> </a:t>
            </a:r>
            <a:r>
              <a:rPr lang="it-IT" sz="2000" dirty="0" err="1"/>
              <a:t>updated</a:t>
            </a:r>
            <a:r>
              <a:rPr lang="it-IT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5091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3" b="14118"/>
          <a:stretch/>
        </p:blipFill>
        <p:spPr>
          <a:xfrm>
            <a:off x="1189895" y="109506"/>
            <a:ext cx="1731930" cy="692772"/>
          </a:xfrm>
          <a:prstGeom prst="rect">
            <a:avLst/>
          </a:prstGeom>
        </p:spPr>
      </p:pic>
      <p:sp>
        <p:nvSpPr>
          <p:cNvPr id="11" name="Shape 58"/>
          <p:cNvSpPr>
            <a:spLocks noChangeArrowheads="1"/>
          </p:cNvSpPr>
          <p:nvPr/>
        </p:nvSpPr>
        <p:spPr bwMode="auto">
          <a:xfrm>
            <a:off x="1173112" y="109506"/>
            <a:ext cx="19587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t-IT" altLang="zh-CN" sz="12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INTERNATIONALIZATION</a:t>
            </a:r>
          </a:p>
          <a:p>
            <a:pPr>
              <a:buFont typeface="Arial" panose="020B0604020202020204" pitchFamily="34" charset="0"/>
              <a:buNone/>
            </a:pP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Department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 of </a:t>
            </a: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Research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&amp; Development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Guglielmo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Marconi University</a:t>
            </a:r>
            <a:endParaRPr lang="el-GR" altLang="zh-CN" sz="700" b="1" dirty="0">
              <a:solidFill>
                <a:srgbClr val="59A98A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" y="7250"/>
            <a:ext cx="919370" cy="730395"/>
          </a:xfrm>
          <a:prstGeom prst="rect">
            <a:avLst/>
          </a:prstGeom>
        </p:spPr>
      </p:pic>
      <p:sp>
        <p:nvSpPr>
          <p:cNvPr id="16" name="Shape 54"/>
          <p:cNvSpPr>
            <a:spLocks noChangeArrowheads="1"/>
          </p:cNvSpPr>
          <p:nvPr/>
        </p:nvSpPr>
        <p:spPr bwMode="auto">
          <a:xfrm>
            <a:off x="3175" y="6386092"/>
            <a:ext cx="9177337" cy="477838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l-GR" altLang="es-ES" sz="16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3175" y="765760"/>
            <a:ext cx="9140825" cy="591538"/>
            <a:chOff x="3175" y="765760"/>
            <a:chExt cx="9140825" cy="591538"/>
          </a:xfrm>
        </p:grpSpPr>
        <p:sp>
          <p:nvSpPr>
            <p:cNvPr id="15363" name="Shape 108"/>
            <p:cNvSpPr>
              <a:spLocks noChangeArrowheads="1"/>
            </p:cNvSpPr>
            <p:nvPr/>
          </p:nvSpPr>
          <p:spPr bwMode="auto">
            <a:xfrm>
              <a:off x="3175" y="765760"/>
              <a:ext cx="9140825" cy="591538"/>
            </a:xfrm>
            <a:prstGeom prst="rect">
              <a:avLst/>
            </a:prstGeom>
            <a:solidFill>
              <a:srgbClr val="59A98A">
                <a:alpha val="69019"/>
              </a:srgbClr>
            </a:solidFill>
            <a:ln>
              <a:noFill/>
            </a:ln>
          </p:spPr>
          <p:txBody>
            <a:bodyPr lIns="0" tIns="0" rIns="0" bIns="0" anchor="ctr"/>
            <a:lstStyle>
              <a:lvl1pPr indent="63023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endParaRPr lang="el-GR" altLang="zh-C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itolo 1"/>
            <p:cNvSpPr txBox="1">
              <a:spLocks/>
            </p:cNvSpPr>
            <p:nvPr/>
          </p:nvSpPr>
          <p:spPr>
            <a:xfrm>
              <a:off x="457200" y="773832"/>
              <a:ext cx="8229600" cy="583466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defPPr>
                <a:defRPr lang="it-IT"/>
              </a:defPPr>
              <a:lvl1pPr algn="ctr">
                <a:spcBef>
                  <a:spcPct val="0"/>
                </a:spcBef>
                <a:buNone/>
                <a:defRPr sz="3200" b="1">
                  <a:ln w="1905"/>
                  <a:solidFill>
                    <a:srgbClr val="66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ea typeface="+mj-ea"/>
                  <a:cs typeface="+mj-cs"/>
                </a:defRPr>
              </a:lvl1pPr>
            </a:lstStyle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755576" y="1384480"/>
            <a:ext cx="7632848" cy="4852832"/>
            <a:chOff x="395536" y="908720"/>
            <a:chExt cx="8352928" cy="546606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908720"/>
              <a:ext cx="8352928" cy="546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Disco magnetico 13"/>
            <p:cNvSpPr/>
            <p:nvPr/>
          </p:nvSpPr>
          <p:spPr>
            <a:xfrm>
              <a:off x="1943708" y="3861048"/>
              <a:ext cx="648072" cy="936104"/>
            </a:xfrm>
            <a:prstGeom prst="flowChartMagneticDisk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Disco magnetico 14"/>
            <p:cNvSpPr/>
            <p:nvPr/>
          </p:nvSpPr>
          <p:spPr>
            <a:xfrm>
              <a:off x="6300192" y="4005064"/>
              <a:ext cx="648072" cy="936104"/>
            </a:xfrm>
            <a:prstGeom prst="flowChartMagneticDisk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Disco magnetico 16"/>
            <p:cNvSpPr/>
            <p:nvPr/>
          </p:nvSpPr>
          <p:spPr>
            <a:xfrm>
              <a:off x="5040051" y="3991474"/>
              <a:ext cx="468053" cy="805677"/>
            </a:xfrm>
            <a:prstGeom prst="flowChartMagneticDisk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Disco magnetico 17"/>
            <p:cNvSpPr/>
            <p:nvPr/>
          </p:nvSpPr>
          <p:spPr>
            <a:xfrm>
              <a:off x="4572000" y="4048347"/>
              <a:ext cx="648072" cy="936104"/>
            </a:xfrm>
            <a:prstGeom prst="flowChartMagneticDisk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Disco magnetico 18"/>
            <p:cNvSpPr/>
            <p:nvPr/>
          </p:nvSpPr>
          <p:spPr>
            <a:xfrm>
              <a:off x="6107791" y="4440385"/>
              <a:ext cx="1032874" cy="932831"/>
            </a:xfrm>
            <a:prstGeom prst="flowChartMagneticDisk">
              <a:avLst/>
            </a:prstGeom>
            <a:solidFill>
              <a:srgbClr val="FEF9F4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KM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Disco magnetico 19"/>
            <p:cNvSpPr/>
            <p:nvPr/>
          </p:nvSpPr>
          <p:spPr>
            <a:xfrm>
              <a:off x="5652120" y="3861048"/>
              <a:ext cx="1032874" cy="1652911"/>
            </a:xfrm>
            <a:prstGeom prst="flowChartMagneticDisk">
              <a:avLst/>
            </a:prstGeom>
            <a:solidFill>
              <a:srgbClr val="FEF9F4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Computer </a:t>
              </a:r>
              <a:r>
                <a:rPr kumimoji="0" lang="it-IT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Based</a:t>
              </a: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Training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Nastro 4 20"/>
            <p:cNvSpPr/>
            <p:nvPr/>
          </p:nvSpPr>
          <p:spPr>
            <a:xfrm>
              <a:off x="2411760" y="2924944"/>
              <a:ext cx="3888432" cy="648072"/>
            </a:xfrm>
            <a:prstGeom prst="ellipseRibbon">
              <a:avLst>
                <a:gd name="adj1" fmla="val 25000"/>
                <a:gd name="adj2" fmla="val 71255"/>
                <a:gd name="adj3" fmla="val 12500"/>
              </a:avLst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rgbClr val="4BACC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E-learning</a:t>
              </a:r>
            </a:p>
          </p:txBody>
        </p:sp>
        <p:sp>
          <p:nvSpPr>
            <p:cNvPr id="22" name="Disco magnetico 21"/>
            <p:cNvSpPr/>
            <p:nvPr/>
          </p:nvSpPr>
          <p:spPr>
            <a:xfrm>
              <a:off x="6012160" y="5085184"/>
              <a:ext cx="1224136" cy="1008112"/>
            </a:xfrm>
            <a:prstGeom prst="flowChartMagneticDisk">
              <a:avLst/>
            </a:prstGeom>
            <a:solidFill>
              <a:srgbClr val="F79646">
                <a:lumMod val="20000"/>
                <a:lumOff val="80000"/>
              </a:srgbClr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Web </a:t>
              </a:r>
              <a:r>
                <a:rPr kumimoji="0" lang="it-IT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Based</a:t>
              </a: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Training </a:t>
              </a:r>
            </a:p>
          </p:txBody>
        </p:sp>
        <p:sp>
          <p:nvSpPr>
            <p:cNvPr id="23" name="Disco magnetico 22"/>
            <p:cNvSpPr/>
            <p:nvPr/>
          </p:nvSpPr>
          <p:spPr>
            <a:xfrm>
              <a:off x="2267744" y="3717032"/>
              <a:ext cx="2520280" cy="1598734"/>
            </a:xfrm>
            <a:prstGeom prst="flowChartMagneticDisk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Distance</a:t>
              </a:r>
              <a:r>
                <a: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it-IT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Education</a:t>
              </a:r>
              <a:endPara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Disco magnetico 23"/>
            <p:cNvSpPr/>
            <p:nvPr/>
          </p:nvSpPr>
          <p:spPr>
            <a:xfrm>
              <a:off x="1835696" y="4594397"/>
              <a:ext cx="1728192" cy="1728192"/>
            </a:xfrm>
            <a:prstGeom prst="flowChartMagneticDisk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Open </a:t>
              </a:r>
              <a:r>
                <a:rPr kumimoji="0" lang="it-IT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Distance</a:t>
              </a:r>
              <a:endPara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Learning </a:t>
              </a:r>
            </a:p>
          </p:txBody>
        </p:sp>
        <p:sp>
          <p:nvSpPr>
            <p:cNvPr id="25" name="Disco magnetico 24"/>
            <p:cNvSpPr/>
            <p:nvPr/>
          </p:nvSpPr>
          <p:spPr>
            <a:xfrm>
              <a:off x="3923928" y="4797152"/>
              <a:ext cx="1080120" cy="1224136"/>
            </a:xfrm>
            <a:prstGeom prst="flowChartMagneticDisk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On-line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Learning</a:t>
              </a:r>
            </a:p>
          </p:txBody>
        </p:sp>
      </p:grpSp>
      <p:sp>
        <p:nvSpPr>
          <p:cNvPr id="26" name="CasellaDiTesto 25"/>
          <p:cNvSpPr txBox="1"/>
          <p:nvPr/>
        </p:nvSpPr>
        <p:spPr>
          <a:xfrm>
            <a:off x="5269677" y="646030"/>
            <a:ext cx="3417123" cy="830997"/>
          </a:xfrm>
          <a:prstGeom prst="rect">
            <a:avLst/>
          </a:prstGeom>
          <a:solidFill>
            <a:schemeClr val="bg1"/>
          </a:solidFill>
          <a:ln>
            <a:solidFill>
              <a:srgbClr val="59A98A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err="1"/>
              <a:t>We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</a:t>
            </a:r>
            <a:r>
              <a:rPr lang="it-IT" sz="2400" dirty="0" err="1"/>
              <a:t>both</a:t>
            </a:r>
            <a:r>
              <a:rPr lang="it-IT" sz="2400" dirty="0"/>
              <a:t> inside the e-learning «</a:t>
            </a:r>
            <a:r>
              <a:rPr lang="it-IT" sz="2400" dirty="0" err="1"/>
              <a:t>wider</a:t>
            </a:r>
            <a:r>
              <a:rPr lang="it-IT" sz="2400" dirty="0"/>
              <a:t> </a:t>
            </a:r>
            <a:r>
              <a:rPr lang="it-IT" sz="2400" dirty="0" err="1"/>
              <a:t>tent</a:t>
            </a:r>
            <a:r>
              <a:rPr lang="it-IT" sz="2400" dirty="0"/>
              <a:t>»…</a:t>
            </a:r>
          </a:p>
        </p:txBody>
      </p:sp>
      <p:sp>
        <p:nvSpPr>
          <p:cNvPr id="27" name="Freccia in su 26"/>
          <p:cNvSpPr/>
          <p:nvPr/>
        </p:nvSpPr>
        <p:spPr>
          <a:xfrm>
            <a:off x="4257275" y="5938599"/>
            <a:ext cx="432048" cy="477183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reccia in su 27"/>
          <p:cNvSpPr/>
          <p:nvPr/>
        </p:nvSpPr>
        <p:spPr>
          <a:xfrm>
            <a:off x="6392417" y="5938599"/>
            <a:ext cx="432048" cy="477183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6481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3" b="14118"/>
          <a:stretch/>
        </p:blipFill>
        <p:spPr>
          <a:xfrm>
            <a:off x="1189895" y="109506"/>
            <a:ext cx="1731930" cy="692772"/>
          </a:xfrm>
          <a:prstGeom prst="rect">
            <a:avLst/>
          </a:prstGeom>
        </p:spPr>
      </p:pic>
      <p:sp>
        <p:nvSpPr>
          <p:cNvPr id="11" name="Shape 58"/>
          <p:cNvSpPr>
            <a:spLocks noChangeArrowheads="1"/>
          </p:cNvSpPr>
          <p:nvPr/>
        </p:nvSpPr>
        <p:spPr bwMode="auto">
          <a:xfrm>
            <a:off x="1173112" y="109506"/>
            <a:ext cx="19587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t-IT" altLang="zh-CN" sz="12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INTERNATIONALIZATION</a:t>
            </a:r>
          </a:p>
          <a:p>
            <a:pPr>
              <a:buFont typeface="Arial" panose="020B0604020202020204" pitchFamily="34" charset="0"/>
              <a:buNone/>
            </a:pP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Department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 of </a:t>
            </a: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Research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&amp; Development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Guglielmo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Marconi University</a:t>
            </a:r>
            <a:endParaRPr lang="el-GR" altLang="zh-CN" sz="700" b="1" dirty="0">
              <a:solidFill>
                <a:srgbClr val="59A98A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" y="7250"/>
            <a:ext cx="919370" cy="730395"/>
          </a:xfrm>
          <a:prstGeom prst="rect">
            <a:avLst/>
          </a:prstGeom>
        </p:spPr>
      </p:pic>
      <p:sp>
        <p:nvSpPr>
          <p:cNvPr id="16" name="Shape 54"/>
          <p:cNvSpPr>
            <a:spLocks noChangeArrowheads="1"/>
          </p:cNvSpPr>
          <p:nvPr/>
        </p:nvSpPr>
        <p:spPr bwMode="auto">
          <a:xfrm>
            <a:off x="3175" y="6386092"/>
            <a:ext cx="9177337" cy="477838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l-GR" altLang="es-ES" sz="16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3175" y="765760"/>
            <a:ext cx="9140825" cy="591538"/>
            <a:chOff x="3175" y="765760"/>
            <a:chExt cx="9140825" cy="591538"/>
          </a:xfrm>
        </p:grpSpPr>
        <p:sp>
          <p:nvSpPr>
            <p:cNvPr id="15363" name="Shape 108"/>
            <p:cNvSpPr>
              <a:spLocks noChangeArrowheads="1"/>
            </p:cNvSpPr>
            <p:nvPr/>
          </p:nvSpPr>
          <p:spPr bwMode="auto">
            <a:xfrm>
              <a:off x="3175" y="765760"/>
              <a:ext cx="9140825" cy="591538"/>
            </a:xfrm>
            <a:prstGeom prst="rect">
              <a:avLst/>
            </a:prstGeom>
            <a:solidFill>
              <a:srgbClr val="59A98A">
                <a:alpha val="69019"/>
              </a:srgbClr>
            </a:solidFill>
            <a:ln>
              <a:noFill/>
            </a:ln>
          </p:spPr>
          <p:txBody>
            <a:bodyPr lIns="0" tIns="0" rIns="0" bIns="0" anchor="ctr"/>
            <a:lstStyle>
              <a:lvl1pPr indent="63023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endParaRPr lang="el-GR" altLang="zh-C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itolo 1"/>
            <p:cNvSpPr txBox="1">
              <a:spLocks/>
            </p:cNvSpPr>
            <p:nvPr/>
          </p:nvSpPr>
          <p:spPr>
            <a:xfrm>
              <a:off x="457200" y="773832"/>
              <a:ext cx="8229600" cy="583466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defPPr>
                <a:defRPr lang="it-IT"/>
              </a:defPPr>
              <a:lvl1pPr algn="ctr">
                <a:spcBef>
                  <a:spcPct val="0"/>
                </a:spcBef>
                <a:buNone/>
                <a:defRPr sz="3200" b="1">
                  <a:ln w="1905"/>
                  <a:solidFill>
                    <a:srgbClr val="66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An e-learning device therefore allows…</a:t>
              </a:r>
            </a:p>
          </p:txBody>
        </p:sp>
      </p:grp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104455"/>
          </a:xfrm>
        </p:spPr>
        <p:txBody>
          <a:bodyPr>
            <a:normAutofit/>
          </a:bodyPr>
          <a:lstStyle/>
          <a:p>
            <a:pPr algn="just"/>
            <a:r>
              <a:rPr lang="it-IT" sz="2800" b="1" dirty="0"/>
              <a:t>Content delivery</a:t>
            </a:r>
            <a:r>
              <a:rPr lang="it-IT" sz="2800" dirty="0"/>
              <a:t> </a:t>
            </a:r>
            <a:r>
              <a:rPr lang="it-IT" sz="2800" dirty="0" err="1"/>
              <a:t>that</a:t>
            </a:r>
            <a:r>
              <a:rPr lang="it-IT" sz="2800" dirty="0"/>
              <a:t> </a:t>
            </a:r>
            <a:r>
              <a:rPr lang="it-IT" sz="2800" dirty="0" err="1"/>
              <a:t>may</a:t>
            </a:r>
            <a:r>
              <a:rPr lang="it-IT" sz="2800" dirty="0"/>
              <a:t> </a:t>
            </a:r>
            <a:r>
              <a:rPr lang="it-IT" sz="2800" dirty="0" err="1"/>
              <a:t>grant</a:t>
            </a:r>
            <a:r>
              <a:rPr lang="it-IT" sz="2800" dirty="0"/>
              <a:t> </a:t>
            </a:r>
            <a:r>
              <a:rPr lang="it-IT" sz="2800" dirty="0" err="1"/>
              <a:t>interaction</a:t>
            </a:r>
            <a:r>
              <a:rPr lang="it-IT" sz="2800" dirty="0"/>
              <a:t> human-machine and can be </a:t>
            </a:r>
            <a:r>
              <a:rPr lang="it-IT" sz="2800" dirty="0" err="1"/>
              <a:t>easily</a:t>
            </a:r>
            <a:r>
              <a:rPr lang="it-IT" sz="2800" dirty="0"/>
              <a:t> </a:t>
            </a:r>
            <a:r>
              <a:rPr lang="it-IT" sz="2800" dirty="0" err="1"/>
              <a:t>updated</a:t>
            </a:r>
            <a:endParaRPr lang="it-IT" sz="2800" dirty="0"/>
          </a:p>
          <a:p>
            <a:pPr algn="just"/>
            <a:endParaRPr lang="it-IT" sz="2800" dirty="0"/>
          </a:p>
          <a:p>
            <a:pPr algn="just"/>
            <a:r>
              <a:rPr lang="it-IT" sz="2800" b="1" dirty="0" err="1"/>
              <a:t>Interaction</a:t>
            </a:r>
            <a:r>
              <a:rPr lang="it-IT" sz="2800" b="1" dirty="0"/>
              <a:t> </a:t>
            </a:r>
            <a:r>
              <a:rPr lang="it-IT" sz="2800" dirty="0" err="1"/>
              <a:t>between</a:t>
            </a:r>
            <a:r>
              <a:rPr lang="it-IT" sz="2800" dirty="0"/>
              <a:t> </a:t>
            </a:r>
            <a:r>
              <a:rPr lang="it-IT" sz="2800" dirty="0" err="1"/>
              <a:t>teacher</a:t>
            </a:r>
            <a:r>
              <a:rPr lang="it-IT" sz="2800" dirty="0"/>
              <a:t>/tutors and </a:t>
            </a:r>
            <a:r>
              <a:rPr lang="it-IT" sz="2800" dirty="0" err="1"/>
              <a:t>learners</a:t>
            </a:r>
            <a:r>
              <a:rPr lang="it-IT" sz="2800" dirty="0"/>
              <a:t> and </a:t>
            </a:r>
            <a:r>
              <a:rPr lang="it-IT" sz="2800" dirty="0" err="1"/>
              <a:t>between</a:t>
            </a:r>
            <a:r>
              <a:rPr lang="it-IT" sz="2800" dirty="0"/>
              <a:t> </a:t>
            </a:r>
            <a:r>
              <a:rPr lang="it-IT" sz="2800" dirty="0" err="1"/>
              <a:t>learners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976481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3" b="14118"/>
          <a:stretch/>
        </p:blipFill>
        <p:spPr>
          <a:xfrm>
            <a:off x="1189895" y="109506"/>
            <a:ext cx="1731930" cy="692772"/>
          </a:xfrm>
          <a:prstGeom prst="rect">
            <a:avLst/>
          </a:prstGeom>
        </p:spPr>
      </p:pic>
      <p:sp>
        <p:nvSpPr>
          <p:cNvPr id="11" name="Shape 58"/>
          <p:cNvSpPr>
            <a:spLocks noChangeArrowheads="1"/>
          </p:cNvSpPr>
          <p:nvPr/>
        </p:nvSpPr>
        <p:spPr bwMode="auto">
          <a:xfrm>
            <a:off x="1173112" y="109506"/>
            <a:ext cx="19587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t-IT" altLang="zh-CN" sz="12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INTERNATIONALIZATION</a:t>
            </a:r>
          </a:p>
          <a:p>
            <a:pPr>
              <a:buFont typeface="Arial" panose="020B0604020202020204" pitchFamily="34" charset="0"/>
              <a:buNone/>
            </a:pP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Department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 of </a:t>
            </a: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Research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&amp; Development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Guglielmo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Marconi University</a:t>
            </a:r>
            <a:endParaRPr lang="el-GR" altLang="zh-CN" sz="700" b="1" dirty="0">
              <a:solidFill>
                <a:srgbClr val="59A98A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" y="7250"/>
            <a:ext cx="919370" cy="730395"/>
          </a:xfrm>
          <a:prstGeom prst="rect">
            <a:avLst/>
          </a:prstGeom>
        </p:spPr>
      </p:pic>
      <p:sp>
        <p:nvSpPr>
          <p:cNvPr id="16" name="Shape 54"/>
          <p:cNvSpPr>
            <a:spLocks noChangeArrowheads="1"/>
          </p:cNvSpPr>
          <p:nvPr/>
        </p:nvSpPr>
        <p:spPr bwMode="auto">
          <a:xfrm>
            <a:off x="3175" y="6386092"/>
            <a:ext cx="9177337" cy="477838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l-GR" altLang="es-ES" sz="16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-609401" y="765760"/>
            <a:ext cx="10365978" cy="591538"/>
            <a:chOff x="3175" y="765760"/>
            <a:chExt cx="9140825" cy="591538"/>
          </a:xfrm>
        </p:grpSpPr>
        <p:sp>
          <p:nvSpPr>
            <p:cNvPr id="15363" name="Shape 108"/>
            <p:cNvSpPr>
              <a:spLocks noChangeArrowheads="1"/>
            </p:cNvSpPr>
            <p:nvPr/>
          </p:nvSpPr>
          <p:spPr bwMode="auto">
            <a:xfrm>
              <a:off x="3175" y="765760"/>
              <a:ext cx="9140825" cy="591538"/>
            </a:xfrm>
            <a:prstGeom prst="rect">
              <a:avLst/>
            </a:prstGeom>
            <a:solidFill>
              <a:srgbClr val="59A98A">
                <a:alpha val="69019"/>
              </a:srgbClr>
            </a:solidFill>
            <a:ln>
              <a:noFill/>
            </a:ln>
          </p:spPr>
          <p:txBody>
            <a:bodyPr lIns="0" tIns="0" rIns="0" bIns="0" anchor="ctr"/>
            <a:lstStyle>
              <a:lvl1pPr indent="63023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endParaRPr lang="el-GR" altLang="zh-C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itolo 1"/>
            <p:cNvSpPr txBox="1">
              <a:spLocks/>
            </p:cNvSpPr>
            <p:nvPr/>
          </p:nvSpPr>
          <p:spPr>
            <a:xfrm>
              <a:off x="35496" y="773832"/>
              <a:ext cx="9073008" cy="583466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defPPr>
                <a:defRPr lang="it-IT"/>
              </a:defPPr>
              <a:lvl1pPr algn="ctr">
                <a:spcBef>
                  <a:spcPct val="0"/>
                </a:spcBef>
                <a:buNone/>
                <a:defRPr sz="3200" b="1">
                  <a:ln w="1905"/>
                  <a:solidFill>
                    <a:srgbClr val="66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ea typeface="+mj-ea"/>
                  <a:cs typeface="+mj-cs"/>
                </a:defRPr>
              </a:lvl1pPr>
            </a:lstStyle>
            <a:p>
              <a:r>
                <a:rPr lang="en-US" sz="2400" dirty="0">
                  <a:solidFill>
                    <a:schemeClr val="bg1"/>
                  </a:solidFill>
                </a:rPr>
                <a:t>An e-learning device can implement all three main learning paradigms</a:t>
              </a:r>
            </a:p>
            <a:p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Segnaposto contenuto 2"/>
          <p:cNvSpPr txBox="1">
            <a:spLocks/>
          </p:cNvSpPr>
          <p:nvPr/>
        </p:nvSpPr>
        <p:spPr>
          <a:xfrm>
            <a:off x="457200" y="1547500"/>
            <a:ext cx="8229600" cy="410445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2800" b="1" dirty="0" err="1"/>
              <a:t>Rationalist-Informationist</a:t>
            </a:r>
            <a:r>
              <a:rPr lang="it-IT" sz="2800" dirty="0"/>
              <a:t> </a:t>
            </a:r>
          </a:p>
          <a:p>
            <a:pPr algn="just"/>
            <a:r>
              <a:rPr lang="it-IT" sz="2400" dirty="0"/>
              <a:t>Content-</a:t>
            </a:r>
            <a:r>
              <a:rPr lang="it-IT" sz="2400" dirty="0" err="1"/>
              <a:t>based</a:t>
            </a:r>
            <a:r>
              <a:rPr lang="it-IT" sz="2400" dirty="0"/>
              <a:t>, standing </a:t>
            </a:r>
            <a:r>
              <a:rPr lang="it-IT" sz="2400" dirty="0" err="1"/>
              <a:t>upon</a:t>
            </a:r>
            <a:r>
              <a:rPr lang="it-IT" sz="2400" dirty="0"/>
              <a:t> a </a:t>
            </a:r>
            <a:r>
              <a:rPr lang="it-IT" sz="2400" dirty="0" err="1"/>
              <a:t>transmission</a:t>
            </a:r>
            <a:r>
              <a:rPr lang="it-IT" sz="2400" dirty="0"/>
              <a:t> from </a:t>
            </a:r>
            <a:r>
              <a:rPr lang="it-IT" sz="2400" dirty="0" err="1"/>
              <a:t>teacher</a:t>
            </a:r>
            <a:r>
              <a:rPr lang="it-IT" sz="2400" dirty="0"/>
              <a:t> to </a:t>
            </a:r>
            <a:r>
              <a:rPr lang="it-IT" sz="2400" dirty="0" err="1"/>
              <a:t>students</a:t>
            </a:r>
            <a:r>
              <a:rPr lang="it-IT" sz="2400" dirty="0"/>
              <a:t>, </a:t>
            </a:r>
            <a:r>
              <a:rPr lang="it-IT" sz="2400" dirty="0" err="1"/>
              <a:t>then</a:t>
            </a:r>
            <a:r>
              <a:rPr lang="it-IT" sz="2400" dirty="0"/>
              <a:t> </a:t>
            </a:r>
            <a:r>
              <a:rPr lang="it-IT" sz="2400" dirty="0" err="1"/>
              <a:t>feebacks</a:t>
            </a:r>
            <a:r>
              <a:rPr lang="it-IT" sz="2400" dirty="0"/>
              <a:t> from </a:t>
            </a:r>
            <a:r>
              <a:rPr lang="it-IT" sz="2400" dirty="0" err="1"/>
              <a:t>students</a:t>
            </a:r>
            <a:r>
              <a:rPr lang="it-IT" sz="2400" dirty="0"/>
              <a:t> to </a:t>
            </a:r>
            <a:r>
              <a:rPr lang="it-IT" sz="2400" dirty="0" err="1"/>
              <a:t>teachers</a:t>
            </a:r>
            <a:r>
              <a:rPr lang="it-IT" sz="2400" dirty="0"/>
              <a:t> and </a:t>
            </a:r>
            <a:r>
              <a:rPr lang="it-IT" sz="2400" dirty="0" err="1"/>
              <a:t>then</a:t>
            </a:r>
            <a:r>
              <a:rPr lang="it-IT" sz="2400" dirty="0"/>
              <a:t> </a:t>
            </a:r>
            <a:r>
              <a:rPr lang="it-IT" sz="2400" dirty="0" err="1"/>
              <a:t>again</a:t>
            </a:r>
            <a:r>
              <a:rPr lang="it-IT" sz="2400" dirty="0"/>
              <a:t> </a:t>
            </a:r>
            <a:r>
              <a:rPr lang="it-IT" sz="2400" dirty="0" err="1"/>
              <a:t>support</a:t>
            </a:r>
            <a:r>
              <a:rPr lang="it-IT" sz="2400" dirty="0"/>
              <a:t> from </a:t>
            </a:r>
            <a:r>
              <a:rPr lang="it-IT" sz="2400" dirty="0" err="1"/>
              <a:t>teacher</a:t>
            </a:r>
            <a:r>
              <a:rPr lang="it-IT" sz="2400" dirty="0"/>
              <a:t> to </a:t>
            </a:r>
            <a:r>
              <a:rPr lang="it-IT" sz="2400" dirty="0" err="1"/>
              <a:t>students</a:t>
            </a:r>
            <a:r>
              <a:rPr lang="it-IT" sz="2400" dirty="0"/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sz="2800" b="1" dirty="0" err="1"/>
              <a:t>Systemic-Interactional</a:t>
            </a:r>
            <a:r>
              <a:rPr lang="it-IT" sz="2800" b="1" dirty="0"/>
              <a:t> </a:t>
            </a:r>
          </a:p>
          <a:p>
            <a:pPr algn="just"/>
            <a:r>
              <a:rPr lang="it-IT" sz="2400" dirty="0" err="1"/>
              <a:t>Mainly</a:t>
            </a:r>
            <a:r>
              <a:rPr lang="it-IT" sz="2400" dirty="0"/>
              <a:t> </a:t>
            </a:r>
            <a:r>
              <a:rPr lang="it-IT" sz="2400" dirty="0" err="1"/>
              <a:t>interaction</a:t>
            </a:r>
            <a:r>
              <a:rPr lang="it-IT" sz="2400" dirty="0"/>
              <a:t> </a:t>
            </a:r>
            <a:r>
              <a:rPr lang="it-IT" sz="2400" dirty="0" err="1"/>
              <a:t>based</a:t>
            </a:r>
            <a:r>
              <a:rPr lang="it-IT" sz="2400" dirty="0"/>
              <a:t>, </a:t>
            </a:r>
            <a:r>
              <a:rPr lang="it-IT" sz="2400" dirty="0" err="1"/>
              <a:t>making</a:t>
            </a:r>
            <a:r>
              <a:rPr lang="it-IT" sz="2400" dirty="0"/>
              <a:t> use of </a:t>
            </a:r>
            <a:r>
              <a:rPr lang="it-IT" sz="2400" dirty="0" err="1"/>
              <a:t>learning</a:t>
            </a:r>
            <a:r>
              <a:rPr lang="it-IT" sz="2400" dirty="0"/>
              <a:t> by </a:t>
            </a:r>
            <a:r>
              <a:rPr lang="it-IT" sz="2400" dirty="0" err="1"/>
              <a:t>discovery</a:t>
            </a:r>
            <a:r>
              <a:rPr lang="it-IT" sz="2400" dirty="0"/>
              <a:t>; </a:t>
            </a:r>
            <a:r>
              <a:rPr lang="it-IT" sz="2400" dirty="0" err="1"/>
              <a:t>students</a:t>
            </a:r>
            <a:r>
              <a:rPr lang="it-IT" sz="2400" dirty="0"/>
              <a:t> are </a:t>
            </a:r>
            <a:r>
              <a:rPr lang="it-IT" sz="2400" dirty="0" err="1"/>
              <a:t>active</a:t>
            </a:r>
            <a:r>
              <a:rPr lang="it-IT" sz="2400" dirty="0"/>
              <a:t> and are </a:t>
            </a:r>
            <a:r>
              <a:rPr lang="it-IT" sz="2400" dirty="0" err="1"/>
              <a:t>required</a:t>
            </a:r>
            <a:r>
              <a:rPr lang="it-IT" sz="2400" dirty="0"/>
              <a:t> to  face and solve </a:t>
            </a:r>
            <a:r>
              <a:rPr lang="it-IT" sz="2400" dirty="0" err="1"/>
              <a:t>problems</a:t>
            </a:r>
            <a:r>
              <a:rPr lang="it-IT" sz="2400" dirty="0"/>
              <a:t> (case </a:t>
            </a:r>
            <a:r>
              <a:rPr lang="it-IT" sz="2400" dirty="0" err="1"/>
              <a:t>studies</a:t>
            </a:r>
            <a:r>
              <a:rPr lang="it-IT" sz="2400" dirty="0"/>
              <a:t>, </a:t>
            </a:r>
            <a:r>
              <a:rPr lang="it-IT" sz="2400" dirty="0" err="1"/>
              <a:t>serious</a:t>
            </a:r>
            <a:r>
              <a:rPr lang="it-IT" sz="2400" dirty="0"/>
              <a:t> games…)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sz="2800" b="1" dirty="0" err="1"/>
              <a:t>Constructivism</a:t>
            </a:r>
            <a:r>
              <a:rPr lang="it-IT" sz="2800" b="1" dirty="0"/>
              <a:t> Socio-Educational</a:t>
            </a:r>
          </a:p>
          <a:p>
            <a:pPr algn="just"/>
            <a:r>
              <a:rPr lang="it-IT" sz="2400" dirty="0"/>
              <a:t>Building of </a:t>
            </a:r>
            <a:r>
              <a:rPr lang="it-IT" sz="2400" dirty="0" err="1"/>
              <a:t>virtual</a:t>
            </a:r>
            <a:r>
              <a:rPr lang="it-IT" sz="2400" dirty="0"/>
              <a:t> </a:t>
            </a:r>
            <a:r>
              <a:rPr lang="it-IT" sz="2400" dirty="0" err="1"/>
              <a:t>communities</a:t>
            </a:r>
            <a:r>
              <a:rPr lang="it-IT" sz="2400" dirty="0"/>
              <a:t>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7281764" y="5723964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(Galliani, 2002)</a:t>
            </a:r>
          </a:p>
        </p:txBody>
      </p:sp>
    </p:spTree>
    <p:extLst>
      <p:ext uri="{BB962C8B-B14F-4D97-AF65-F5344CB8AC3E}">
        <p14:creationId xmlns:p14="http://schemas.microsoft.com/office/powerpoint/2010/main" val="3976481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8">
            <a:extLst>
              <a:ext uri="{FF2B5EF4-FFF2-40B4-BE49-F238E27FC236}">
                <a16:creationId xmlns:a16="http://schemas.microsoft.com/office/drawing/2014/main" id="{1AA78132-5E19-49C5-AFF1-51E5CF7B3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112" y="109506"/>
            <a:ext cx="19587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t-IT" altLang="zh-CN" sz="12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INTERNATIONALIZATION</a:t>
            </a:r>
          </a:p>
          <a:p>
            <a:pPr>
              <a:buFont typeface="Arial" panose="020B0604020202020204" pitchFamily="34" charset="0"/>
              <a:buNone/>
            </a:pP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Department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 of </a:t>
            </a: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Research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&amp; Development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Guglielmo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Marconi University</a:t>
            </a:r>
            <a:endParaRPr lang="el-GR" altLang="zh-CN" sz="700" b="1" dirty="0">
              <a:solidFill>
                <a:srgbClr val="59A98A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547524A-1B38-46C5-BB86-F4B023A7E5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" y="7250"/>
            <a:ext cx="919370" cy="730395"/>
          </a:xfrm>
          <a:prstGeom prst="rect">
            <a:avLst/>
          </a:prstGeom>
        </p:spPr>
      </p:pic>
      <p:sp>
        <p:nvSpPr>
          <p:cNvPr id="12" name="Shape 54">
            <a:extLst>
              <a:ext uri="{FF2B5EF4-FFF2-40B4-BE49-F238E27FC236}">
                <a16:creationId xmlns:a16="http://schemas.microsoft.com/office/drawing/2014/main" id="{00070216-B1DC-445A-BF8F-569AD728F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6386092"/>
            <a:ext cx="9177337" cy="477838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l-GR" altLang="es-ES" sz="16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6D4CA129-2360-4F4F-8A8B-BE7C17FFD76E}"/>
              </a:ext>
            </a:extLst>
          </p:cNvPr>
          <p:cNvGrpSpPr/>
          <p:nvPr/>
        </p:nvGrpSpPr>
        <p:grpSpPr>
          <a:xfrm>
            <a:off x="3175" y="765760"/>
            <a:ext cx="9140825" cy="591538"/>
            <a:chOff x="3175" y="765760"/>
            <a:chExt cx="9140825" cy="591538"/>
          </a:xfrm>
        </p:grpSpPr>
        <p:sp>
          <p:nvSpPr>
            <p:cNvPr id="14" name="Shape 108">
              <a:extLst>
                <a:ext uri="{FF2B5EF4-FFF2-40B4-BE49-F238E27FC236}">
                  <a16:creationId xmlns:a16="http://schemas.microsoft.com/office/drawing/2014/main" id="{37FAC9D7-B90A-4F6D-950B-FE8336CF4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765760"/>
              <a:ext cx="9140825" cy="591538"/>
            </a:xfrm>
            <a:prstGeom prst="rect">
              <a:avLst/>
            </a:prstGeom>
            <a:solidFill>
              <a:srgbClr val="59A98A">
                <a:alpha val="69019"/>
              </a:srgbClr>
            </a:solidFill>
            <a:ln>
              <a:noFill/>
            </a:ln>
          </p:spPr>
          <p:txBody>
            <a:bodyPr lIns="0" tIns="0" rIns="0" bIns="0" anchor="ctr"/>
            <a:lstStyle>
              <a:lvl1pPr indent="63023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endParaRPr lang="el-GR" altLang="zh-C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Titolo 1">
              <a:extLst>
                <a:ext uri="{FF2B5EF4-FFF2-40B4-BE49-F238E27FC236}">
                  <a16:creationId xmlns:a16="http://schemas.microsoft.com/office/drawing/2014/main" id="{37EEDFE8-C168-4CD8-8AA7-CA285D4E2339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773832"/>
              <a:ext cx="8229600" cy="583466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defPPr>
                <a:defRPr lang="it-IT"/>
              </a:defPPr>
              <a:lvl1pPr algn="ctr">
                <a:spcBef>
                  <a:spcPct val="0"/>
                </a:spcBef>
                <a:buNone/>
                <a:defRPr sz="3200" b="1">
                  <a:ln w="1905"/>
                  <a:solidFill>
                    <a:srgbClr val="66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ea typeface="+mj-ea"/>
                  <a:cs typeface="+mj-cs"/>
                </a:defRPr>
              </a:lvl1pPr>
            </a:lstStyle>
            <a:p>
              <a:r>
                <a:rPr lang="it-IT" dirty="0" err="1">
                  <a:solidFill>
                    <a:schemeClr val="bg1"/>
                  </a:solidFill>
                </a:rPr>
                <a:t>Distance</a:t>
              </a:r>
              <a:r>
                <a:rPr lang="it-IT" dirty="0">
                  <a:solidFill>
                    <a:schemeClr val="bg1"/>
                  </a:solidFill>
                </a:rPr>
                <a:t> </a:t>
              </a:r>
              <a:r>
                <a:rPr lang="it-IT" dirty="0" err="1">
                  <a:solidFill>
                    <a:schemeClr val="bg1"/>
                  </a:solidFill>
                </a:rPr>
                <a:t>Education</a:t>
              </a:r>
              <a:r>
                <a:rPr lang="it-IT" dirty="0">
                  <a:solidFill>
                    <a:schemeClr val="bg1"/>
                  </a:solidFill>
                </a:rPr>
                <a:t> … so </a:t>
              </a:r>
              <a:r>
                <a:rPr lang="it-IT" dirty="0" err="1">
                  <a:solidFill>
                    <a:schemeClr val="bg1"/>
                  </a:solidFill>
                </a:rPr>
                <a:t>many</a:t>
              </a:r>
              <a:r>
                <a:rPr lang="it-IT" dirty="0">
                  <a:solidFill>
                    <a:schemeClr val="bg1"/>
                  </a:solidFill>
                </a:rPr>
                <a:t> </a:t>
              </a:r>
              <a:r>
                <a:rPr lang="it-IT" dirty="0" err="1">
                  <a:solidFill>
                    <a:schemeClr val="bg1"/>
                  </a:solidFill>
                </a:rPr>
                <a:t>phrases</a:t>
              </a:r>
              <a:r>
                <a:rPr lang="it-IT" dirty="0">
                  <a:solidFill>
                    <a:schemeClr val="bg1"/>
                  </a:solidFill>
                </a:rPr>
                <a:t>!</a:t>
              </a:r>
            </a:p>
          </p:txBody>
        </p:sp>
      </p:grp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B4E72813-17B3-403E-8DF9-A4CD53788857}"/>
              </a:ext>
            </a:extLst>
          </p:cNvPr>
          <p:cNvSpPr/>
          <p:nvPr/>
        </p:nvSpPr>
        <p:spPr bwMode="auto">
          <a:xfrm>
            <a:off x="395536" y="3298707"/>
            <a:ext cx="8291259" cy="1152128"/>
          </a:xfrm>
          <a:prstGeom prst="rightArrow">
            <a:avLst/>
          </a:prstGeom>
          <a:solidFill>
            <a:srgbClr val="CCECFF"/>
          </a:solidFill>
          <a:ln w="19050" cap="flat" cmpd="sng" algn="ctr">
            <a:solidFill>
              <a:schemeClr val="accent1">
                <a:lumMod val="9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318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5585CF0A-CEE3-4210-AC52-766B719F379A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-900496" y="1979947"/>
            <a:ext cx="237626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51433" rIns="102866" bIns="51433" numCol="1" anchor="t" anchorCtr="0" compatLnSpc="1">
            <a:prstTxWarp prst="textNoShape">
              <a:avLst/>
            </a:prstTxWarp>
          </a:bodyPr>
          <a:lstStyle>
            <a:lvl1pPr marL="386196" indent="-386196" algn="just" defTabSz="1029111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336666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4896" indent="-321457" algn="just" defTabSz="1029111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336666"/>
              </a:buClr>
              <a:buChar char="–"/>
              <a:defRPr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29" indent="-256720" algn="just" defTabSz="1029111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336666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9268" indent="-256720" algn="l" defTabSz="1029111" rtl="0" eaLnBrk="1" fontAlgn="base" hangingPunct="1">
              <a:spcBef>
                <a:spcPts val="6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940" indent="-256720" algn="l" defTabSz="1029111" rtl="0" eaLnBrk="1" fontAlgn="base" hangingPunct="1">
              <a:spcBef>
                <a:spcPts val="6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6031" indent="-321457" algn="l" defTabSz="1285829" rtl="0" eaLnBrk="1" latinLnBrk="0" hangingPunct="1">
              <a:lnSpc>
                <a:spcPct val="90000"/>
              </a:lnSpc>
              <a:spcBef>
                <a:spcPts val="703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8945" indent="-321457" algn="l" defTabSz="1285829" rtl="0" eaLnBrk="1" latinLnBrk="0" hangingPunct="1">
              <a:lnSpc>
                <a:spcPct val="90000"/>
              </a:lnSpc>
              <a:spcBef>
                <a:spcPts val="703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21860" indent="-321457" algn="l" defTabSz="1285829" rtl="0" eaLnBrk="1" latinLnBrk="0" hangingPunct="1">
              <a:lnSpc>
                <a:spcPct val="90000"/>
              </a:lnSpc>
              <a:spcBef>
                <a:spcPts val="703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4774" indent="-321457" algn="l" defTabSz="1285829" rtl="0" eaLnBrk="1" latinLnBrk="0" hangingPunct="1">
              <a:lnSpc>
                <a:spcPct val="90000"/>
              </a:lnSpc>
              <a:spcBef>
                <a:spcPts val="703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it-IT" sz="1600" b="1" dirty="0"/>
              <a:t>Historical context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5BD03FE6-CFD5-487E-81CA-209F61004F29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-1004446" y="4828324"/>
            <a:ext cx="2708921" cy="59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51433" rIns="102866" bIns="51433" numCol="1" anchor="t" anchorCtr="0" compatLnSpc="1">
            <a:prstTxWarp prst="textNoShape">
              <a:avLst/>
            </a:prstTxWarp>
          </a:bodyPr>
          <a:lstStyle>
            <a:lvl1pPr marL="386196" indent="-386196" algn="just" defTabSz="1029111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336666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4896" indent="-321457" algn="just" defTabSz="1029111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336666"/>
              </a:buClr>
              <a:buChar char="–"/>
              <a:defRPr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29" indent="-256720" algn="just" defTabSz="1029111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336666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9268" indent="-256720" algn="l" defTabSz="1029111" rtl="0" eaLnBrk="1" fontAlgn="base" hangingPunct="1">
              <a:spcBef>
                <a:spcPts val="6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940" indent="-256720" algn="l" defTabSz="1029111" rtl="0" eaLnBrk="1" fontAlgn="base" hangingPunct="1">
              <a:spcBef>
                <a:spcPts val="6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6031" indent="-321457" algn="l" defTabSz="1285829" rtl="0" eaLnBrk="1" latinLnBrk="0" hangingPunct="1">
              <a:lnSpc>
                <a:spcPct val="90000"/>
              </a:lnSpc>
              <a:spcBef>
                <a:spcPts val="703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8945" indent="-321457" algn="l" defTabSz="1285829" rtl="0" eaLnBrk="1" latinLnBrk="0" hangingPunct="1">
              <a:lnSpc>
                <a:spcPct val="90000"/>
              </a:lnSpc>
              <a:spcBef>
                <a:spcPts val="703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21860" indent="-321457" algn="l" defTabSz="1285829" rtl="0" eaLnBrk="1" latinLnBrk="0" hangingPunct="1">
              <a:lnSpc>
                <a:spcPct val="90000"/>
              </a:lnSpc>
              <a:spcBef>
                <a:spcPts val="703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4774" indent="-321457" algn="l" defTabSz="1285829" rtl="0" eaLnBrk="1" latinLnBrk="0" hangingPunct="1">
              <a:lnSpc>
                <a:spcPct val="90000"/>
              </a:lnSpc>
              <a:spcBef>
                <a:spcPts val="703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it-IT" sz="1600" b="1" dirty="0" err="1"/>
              <a:t>Distance</a:t>
            </a:r>
            <a:r>
              <a:rPr lang="it-IT" sz="1600" b="1" dirty="0"/>
              <a:t> </a:t>
            </a:r>
            <a:r>
              <a:rPr lang="it-IT" sz="1600" b="1" dirty="0" err="1"/>
              <a:t>Education</a:t>
            </a:r>
            <a:endParaRPr lang="it-IT" sz="1800" b="1" dirty="0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BD824AF3-F076-4E47-A67C-D73F601F63C8}"/>
              </a:ext>
            </a:extLst>
          </p:cNvPr>
          <p:cNvSpPr/>
          <p:nvPr/>
        </p:nvSpPr>
        <p:spPr bwMode="auto">
          <a:xfrm rot="18651520">
            <a:off x="2603381" y="2040647"/>
            <a:ext cx="2016224" cy="546763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318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1960:</a:t>
            </a:r>
            <a:r>
              <a:rPr kumimoji="0" lang="it-IT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it-IT" sz="1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increaing</a:t>
            </a:r>
            <a:r>
              <a:rPr kumimoji="0" lang="it-IT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needs of </a:t>
            </a:r>
            <a:r>
              <a:rPr kumimoji="0" lang="it-IT" sz="1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Education</a:t>
            </a:r>
            <a:endParaRPr kumimoji="0" 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22" name="Connettore 1 21">
            <a:extLst>
              <a:ext uri="{FF2B5EF4-FFF2-40B4-BE49-F238E27FC236}">
                <a16:creationId xmlns:a16="http://schemas.microsoft.com/office/drawing/2014/main" id="{72301A5A-75E5-455B-94ED-D870FD80600A}"/>
              </a:ext>
            </a:extLst>
          </p:cNvPr>
          <p:cNvCxnSpPr>
            <a:cxnSpLocks/>
            <a:endCxn id="21" idx="1"/>
          </p:cNvCxnSpPr>
          <p:nvPr/>
        </p:nvCxnSpPr>
        <p:spPr bwMode="auto">
          <a:xfrm flipH="1" flipV="1">
            <a:off x="2951991" y="3076490"/>
            <a:ext cx="1" cy="12783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ttangolo 22">
            <a:extLst>
              <a:ext uri="{FF2B5EF4-FFF2-40B4-BE49-F238E27FC236}">
                <a16:creationId xmlns:a16="http://schemas.microsoft.com/office/drawing/2014/main" id="{43DB58D4-E3A5-4E73-81F9-E6F66B7CD963}"/>
              </a:ext>
            </a:extLst>
          </p:cNvPr>
          <p:cNvSpPr/>
          <p:nvPr/>
        </p:nvSpPr>
        <p:spPr bwMode="auto">
          <a:xfrm rot="18651520">
            <a:off x="3433598" y="2107373"/>
            <a:ext cx="2016224" cy="577315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318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1980:</a:t>
            </a:r>
            <a:r>
              <a:rPr kumimoji="0" lang="it-IT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Development of CMC</a:t>
            </a:r>
            <a:endParaRPr kumimoji="0" 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ED1B561C-40F7-4845-8DB3-D3B154AAD20D}"/>
              </a:ext>
            </a:extLst>
          </p:cNvPr>
          <p:cNvCxnSpPr>
            <a:endCxn id="23" idx="1"/>
          </p:cNvCxnSpPr>
          <p:nvPr/>
        </p:nvCxnSpPr>
        <p:spPr bwMode="auto">
          <a:xfrm flipV="1">
            <a:off x="3782208" y="3158492"/>
            <a:ext cx="0" cy="109455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ettangolo 24">
            <a:extLst>
              <a:ext uri="{FF2B5EF4-FFF2-40B4-BE49-F238E27FC236}">
                <a16:creationId xmlns:a16="http://schemas.microsoft.com/office/drawing/2014/main" id="{162C195B-3E12-4615-A595-CDF100CDBFB0}"/>
              </a:ext>
            </a:extLst>
          </p:cNvPr>
          <p:cNvSpPr/>
          <p:nvPr/>
        </p:nvSpPr>
        <p:spPr bwMode="auto">
          <a:xfrm rot="18651520">
            <a:off x="5257378" y="2133994"/>
            <a:ext cx="2168190" cy="507014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318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1990: launch and </a:t>
            </a:r>
            <a:r>
              <a:rPr kumimoji="0" 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spreadi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of </a:t>
            </a:r>
            <a:r>
              <a:rPr kumimoji="0" lang="it-IT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WWW</a:t>
            </a:r>
          </a:p>
        </p:txBody>
      </p:sp>
      <p:cxnSp>
        <p:nvCxnSpPr>
          <p:cNvPr id="26" name="Connettore 1 26">
            <a:extLst>
              <a:ext uri="{FF2B5EF4-FFF2-40B4-BE49-F238E27FC236}">
                <a16:creationId xmlns:a16="http://schemas.microsoft.com/office/drawing/2014/main" id="{B9441517-4C3E-4485-A3B3-3FC2BA78447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668013" y="3320084"/>
            <a:ext cx="8601" cy="109219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Connettore 1 42">
            <a:extLst>
              <a:ext uri="{FF2B5EF4-FFF2-40B4-BE49-F238E27FC236}">
                <a16:creationId xmlns:a16="http://schemas.microsoft.com/office/drawing/2014/main" id="{F11FE035-112F-47B1-B7F0-8A82DC9E3291}"/>
              </a:ext>
            </a:extLst>
          </p:cNvPr>
          <p:cNvCxnSpPr>
            <a:cxnSpLocks/>
            <a:stCxn id="29" idx="1"/>
          </p:cNvCxnSpPr>
          <p:nvPr/>
        </p:nvCxnSpPr>
        <p:spPr bwMode="auto">
          <a:xfrm flipV="1">
            <a:off x="595793" y="3306317"/>
            <a:ext cx="1" cy="124934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Connettore 1 48">
            <a:extLst>
              <a:ext uri="{FF2B5EF4-FFF2-40B4-BE49-F238E27FC236}">
                <a16:creationId xmlns:a16="http://schemas.microsoft.com/office/drawing/2014/main" id="{2EF0C33B-349D-4AAC-9331-93B829948051}"/>
              </a:ext>
            </a:extLst>
          </p:cNvPr>
          <p:cNvCxnSpPr/>
          <p:nvPr/>
        </p:nvCxnSpPr>
        <p:spPr bwMode="auto">
          <a:xfrm flipV="1">
            <a:off x="3110393" y="3139794"/>
            <a:ext cx="1" cy="11757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Connettore 1 69">
            <a:extLst>
              <a:ext uri="{FF2B5EF4-FFF2-40B4-BE49-F238E27FC236}">
                <a16:creationId xmlns:a16="http://schemas.microsoft.com/office/drawing/2014/main" id="{1532C112-A282-4D3E-B5A3-58F0ADCA77FA}"/>
              </a:ext>
            </a:extLst>
          </p:cNvPr>
          <p:cNvCxnSpPr>
            <a:cxnSpLocks/>
          </p:cNvCxnSpPr>
          <p:nvPr/>
        </p:nvCxnSpPr>
        <p:spPr bwMode="auto">
          <a:xfrm flipV="1">
            <a:off x="5893047" y="3525831"/>
            <a:ext cx="0" cy="10153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Connettore 1 74">
            <a:extLst>
              <a:ext uri="{FF2B5EF4-FFF2-40B4-BE49-F238E27FC236}">
                <a16:creationId xmlns:a16="http://schemas.microsoft.com/office/drawing/2014/main" id="{90C73D70-63F1-4035-85A0-4EAF2E9E1F6D}"/>
              </a:ext>
            </a:extLst>
          </p:cNvPr>
          <p:cNvCxnSpPr>
            <a:cxnSpLocks/>
          </p:cNvCxnSpPr>
          <p:nvPr/>
        </p:nvCxnSpPr>
        <p:spPr bwMode="auto">
          <a:xfrm flipV="1">
            <a:off x="6880298" y="3525831"/>
            <a:ext cx="0" cy="93312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ttangolo 35">
            <a:extLst>
              <a:ext uri="{FF2B5EF4-FFF2-40B4-BE49-F238E27FC236}">
                <a16:creationId xmlns:a16="http://schemas.microsoft.com/office/drawing/2014/main" id="{725B19DD-1B36-4CD0-B04A-8D4E83E65B25}"/>
              </a:ext>
            </a:extLst>
          </p:cNvPr>
          <p:cNvSpPr/>
          <p:nvPr/>
        </p:nvSpPr>
        <p:spPr bwMode="auto">
          <a:xfrm rot="2542310">
            <a:off x="6333326" y="4868118"/>
            <a:ext cx="1732126" cy="552272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318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400" dirty="0">
                <a:latin typeface="+mj-lt"/>
              </a:rPr>
              <a:t>2020: </a:t>
            </a:r>
            <a:r>
              <a:rPr lang="it-IT" sz="1400" b="1" dirty="0">
                <a:latin typeface="+mj-lt"/>
              </a:rPr>
              <a:t>Emergency Remote Teaching</a:t>
            </a:r>
            <a:endParaRPr kumimoji="0" 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24F4229B-0F56-4961-BA4E-76DD149F6551}"/>
              </a:ext>
            </a:extLst>
          </p:cNvPr>
          <p:cNvSpPr/>
          <p:nvPr/>
        </p:nvSpPr>
        <p:spPr bwMode="auto">
          <a:xfrm rot="18651520">
            <a:off x="1516135" y="2044038"/>
            <a:ext cx="2016224" cy="766572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318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Anni 1930-40:</a:t>
            </a:r>
            <a:r>
              <a:rPr lang="it-IT" sz="1400" dirty="0">
                <a:latin typeface="+mn-lt"/>
              </a:rPr>
              <a:t> s</a:t>
            </a:r>
            <a:r>
              <a:rPr kumimoji="0" lang="it-IT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viluppo broadcasting radio-televisivo</a:t>
            </a:r>
            <a:endParaRPr kumimoji="0" 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38" name="Connettore 1 92">
            <a:extLst>
              <a:ext uri="{FF2B5EF4-FFF2-40B4-BE49-F238E27FC236}">
                <a16:creationId xmlns:a16="http://schemas.microsoft.com/office/drawing/2014/main" id="{321B57F2-6AA3-43C6-BBB2-942183DDB6DC}"/>
              </a:ext>
            </a:extLst>
          </p:cNvPr>
          <p:cNvCxnSpPr>
            <a:cxnSpLocks/>
            <a:endCxn id="37" idx="1"/>
          </p:cNvCxnSpPr>
          <p:nvPr/>
        </p:nvCxnSpPr>
        <p:spPr bwMode="auto">
          <a:xfrm flipV="1">
            <a:off x="1864745" y="3189785"/>
            <a:ext cx="0" cy="116508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ettangolo 38">
            <a:extLst>
              <a:ext uri="{FF2B5EF4-FFF2-40B4-BE49-F238E27FC236}">
                <a16:creationId xmlns:a16="http://schemas.microsoft.com/office/drawing/2014/main" id="{58E0213A-4691-4C6A-882B-537294AFD183}"/>
              </a:ext>
            </a:extLst>
          </p:cNvPr>
          <p:cNvSpPr/>
          <p:nvPr/>
        </p:nvSpPr>
        <p:spPr bwMode="auto">
          <a:xfrm rot="18651520">
            <a:off x="429330" y="2076663"/>
            <a:ext cx="2252946" cy="548200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318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XIX </a:t>
            </a:r>
            <a:r>
              <a:rPr kumimoji="0" 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century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</a:t>
            </a:r>
            <a:r>
              <a:rPr kumimoji="0" lang="it-IT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it-IT" sz="1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development</a:t>
            </a:r>
            <a:r>
              <a:rPr kumimoji="0" lang="it-IT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of </a:t>
            </a:r>
            <a:r>
              <a:rPr kumimoji="0" lang="it-IT" sz="1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transports</a:t>
            </a:r>
            <a:r>
              <a:rPr kumimoji="0" lang="it-IT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and mail service </a:t>
            </a:r>
            <a:endParaRPr kumimoji="0" 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40" name="Connettore 1 94">
            <a:extLst>
              <a:ext uri="{FF2B5EF4-FFF2-40B4-BE49-F238E27FC236}">
                <a16:creationId xmlns:a16="http://schemas.microsoft.com/office/drawing/2014/main" id="{89D6BA37-E80E-40E3-A5C3-514D5F7EC2B9}"/>
              </a:ext>
            </a:extLst>
          </p:cNvPr>
          <p:cNvCxnSpPr>
            <a:cxnSpLocks/>
            <a:endCxn id="39" idx="1"/>
          </p:cNvCxnSpPr>
          <p:nvPr/>
        </p:nvCxnSpPr>
        <p:spPr bwMode="auto">
          <a:xfrm flipV="1">
            <a:off x="818869" y="3202743"/>
            <a:ext cx="1" cy="1152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ettangolo 28">
            <a:extLst>
              <a:ext uri="{FF2B5EF4-FFF2-40B4-BE49-F238E27FC236}">
                <a16:creationId xmlns:a16="http://schemas.microsoft.com/office/drawing/2014/main" id="{C5B17941-B4E6-4D48-BA64-60B6A8143FA7}"/>
              </a:ext>
            </a:extLst>
          </p:cNvPr>
          <p:cNvSpPr/>
          <p:nvPr/>
        </p:nvSpPr>
        <p:spPr bwMode="auto">
          <a:xfrm rot="2542310">
            <a:off x="312843" y="4881693"/>
            <a:ext cx="2166426" cy="807978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318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1840:</a:t>
            </a:r>
            <a:r>
              <a:rPr kumimoji="0" lang="it-IT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Courses by mail, first generation of </a:t>
            </a:r>
            <a:r>
              <a:rPr kumimoji="0" lang="it-IT" sz="1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Distance</a:t>
            </a:r>
            <a:r>
              <a:rPr kumimoji="0" lang="it-IT" sz="1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it-IT" sz="1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Education</a:t>
            </a:r>
            <a:endParaRPr kumimoji="0" lang="it-IT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D6DED244-37FA-4C9B-93D6-619AC0D847DC}"/>
              </a:ext>
            </a:extLst>
          </p:cNvPr>
          <p:cNvSpPr/>
          <p:nvPr/>
        </p:nvSpPr>
        <p:spPr bwMode="auto">
          <a:xfrm rot="2542310">
            <a:off x="2700290" y="4966731"/>
            <a:ext cx="2166426" cy="392956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318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400" dirty="0"/>
              <a:t>1969: </a:t>
            </a:r>
            <a:r>
              <a:rPr lang="it-IT" sz="1400" b="1" dirty="0"/>
              <a:t>Open </a:t>
            </a:r>
            <a:r>
              <a:rPr lang="it-IT" sz="1400" b="1" dirty="0" err="1"/>
              <a:t>Education</a:t>
            </a:r>
            <a:endParaRPr kumimoji="0" lang="it-IT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5880114D-AFB6-431E-B0C9-F0F81C919D6C}"/>
              </a:ext>
            </a:extLst>
          </p:cNvPr>
          <p:cNvSpPr/>
          <p:nvPr/>
        </p:nvSpPr>
        <p:spPr bwMode="auto">
          <a:xfrm rot="2542310">
            <a:off x="3391072" y="4937001"/>
            <a:ext cx="2166426" cy="392956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318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400" dirty="0"/>
              <a:t>1989: </a:t>
            </a:r>
            <a:r>
              <a:rPr lang="it-IT" sz="1400" b="1" dirty="0"/>
              <a:t>Online Learning</a:t>
            </a:r>
            <a:endParaRPr kumimoji="0" lang="it-IT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DF8AFF6B-62C3-4269-A9FB-D91AFE87D035}"/>
              </a:ext>
            </a:extLst>
          </p:cNvPr>
          <p:cNvSpPr/>
          <p:nvPr/>
        </p:nvSpPr>
        <p:spPr bwMode="auto">
          <a:xfrm rot="18651520">
            <a:off x="4356342" y="2131052"/>
            <a:ext cx="2016224" cy="546763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318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1990:</a:t>
            </a:r>
            <a:r>
              <a:rPr kumimoji="0" lang="it-IT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«Learning Society» in Europe</a:t>
            </a:r>
            <a:endParaRPr kumimoji="0" 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50" name="Connettore 1 69">
            <a:extLst>
              <a:ext uri="{FF2B5EF4-FFF2-40B4-BE49-F238E27FC236}">
                <a16:creationId xmlns:a16="http://schemas.microsoft.com/office/drawing/2014/main" id="{6806C5FE-777E-4650-A88D-66B87F8F4FF7}"/>
              </a:ext>
            </a:extLst>
          </p:cNvPr>
          <p:cNvCxnSpPr/>
          <p:nvPr/>
        </p:nvCxnSpPr>
        <p:spPr bwMode="auto">
          <a:xfrm flipV="1">
            <a:off x="4716181" y="3237651"/>
            <a:ext cx="0" cy="10153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Rettangolo 50">
            <a:extLst>
              <a:ext uri="{FF2B5EF4-FFF2-40B4-BE49-F238E27FC236}">
                <a16:creationId xmlns:a16="http://schemas.microsoft.com/office/drawing/2014/main" id="{2F98C451-98B6-4CFA-98CF-63BD652EEB21}"/>
              </a:ext>
            </a:extLst>
          </p:cNvPr>
          <p:cNvSpPr/>
          <p:nvPr/>
        </p:nvSpPr>
        <p:spPr bwMode="auto">
          <a:xfrm rot="2542310">
            <a:off x="4152073" y="4993151"/>
            <a:ext cx="2459373" cy="392956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318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400" dirty="0"/>
              <a:t>1991: </a:t>
            </a:r>
            <a:r>
              <a:rPr lang="it-IT" sz="1400" b="1" dirty="0"/>
              <a:t>Open </a:t>
            </a:r>
            <a:r>
              <a:rPr lang="it-IT" sz="1400" b="1" dirty="0" err="1"/>
              <a:t>Distance</a:t>
            </a:r>
            <a:r>
              <a:rPr lang="it-IT" sz="1400" b="1" dirty="0"/>
              <a:t> Learning</a:t>
            </a:r>
            <a:endParaRPr kumimoji="0" lang="it-IT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3CDE54F6-2852-4903-B84F-1FB002197B4F}"/>
              </a:ext>
            </a:extLst>
          </p:cNvPr>
          <p:cNvSpPr/>
          <p:nvPr/>
        </p:nvSpPr>
        <p:spPr bwMode="auto">
          <a:xfrm rot="2542310">
            <a:off x="5298739" y="4975678"/>
            <a:ext cx="1912663" cy="387581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318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400" dirty="0">
                <a:latin typeface="+mj-lt"/>
              </a:rPr>
              <a:t>1999-2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001: </a:t>
            </a:r>
            <a:r>
              <a:rPr kumimoji="0" lang="it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e-Learning</a:t>
            </a:r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D74FE017-E82F-41DB-896F-BD163A5609D6}"/>
              </a:ext>
            </a:extLst>
          </p:cNvPr>
          <p:cNvSpPr/>
          <p:nvPr/>
        </p:nvSpPr>
        <p:spPr bwMode="auto">
          <a:xfrm rot="18651520">
            <a:off x="6362722" y="2232090"/>
            <a:ext cx="2168190" cy="507014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318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2020: COVID-19 </a:t>
            </a:r>
            <a:r>
              <a:rPr kumimoji="0" 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pandemic</a:t>
            </a:r>
            <a:endParaRPr kumimoji="0" lang="it-IT" sz="14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9469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3" b="14118"/>
          <a:stretch/>
        </p:blipFill>
        <p:spPr>
          <a:xfrm>
            <a:off x="1189895" y="109506"/>
            <a:ext cx="1731930" cy="692772"/>
          </a:xfrm>
          <a:prstGeom prst="rect">
            <a:avLst/>
          </a:prstGeom>
        </p:spPr>
      </p:pic>
      <p:sp>
        <p:nvSpPr>
          <p:cNvPr id="11" name="Shape 58"/>
          <p:cNvSpPr>
            <a:spLocks noChangeArrowheads="1"/>
          </p:cNvSpPr>
          <p:nvPr/>
        </p:nvSpPr>
        <p:spPr bwMode="auto">
          <a:xfrm>
            <a:off x="1173112" y="109506"/>
            <a:ext cx="19587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t-IT" altLang="zh-CN" sz="12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INTERNATIONALIZATION</a:t>
            </a:r>
          </a:p>
          <a:p>
            <a:pPr>
              <a:buFont typeface="Arial" panose="020B0604020202020204" pitchFamily="34" charset="0"/>
              <a:buNone/>
            </a:pP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Department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 of </a:t>
            </a: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Research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&amp; Development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Guglielmo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Marconi University</a:t>
            </a:r>
            <a:endParaRPr lang="el-GR" altLang="zh-CN" sz="700" b="1" dirty="0">
              <a:solidFill>
                <a:srgbClr val="59A98A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" y="7250"/>
            <a:ext cx="919370" cy="730395"/>
          </a:xfrm>
          <a:prstGeom prst="rect">
            <a:avLst/>
          </a:prstGeom>
        </p:spPr>
      </p:pic>
      <p:sp>
        <p:nvSpPr>
          <p:cNvPr id="16" name="Shape 54"/>
          <p:cNvSpPr>
            <a:spLocks noChangeArrowheads="1"/>
          </p:cNvSpPr>
          <p:nvPr/>
        </p:nvSpPr>
        <p:spPr bwMode="auto">
          <a:xfrm>
            <a:off x="3175" y="6386092"/>
            <a:ext cx="9177337" cy="477838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l-GR" altLang="es-ES" sz="16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-36512" y="765760"/>
            <a:ext cx="9180512" cy="591538"/>
            <a:chOff x="-36512" y="765760"/>
            <a:chExt cx="9180512" cy="591538"/>
          </a:xfrm>
        </p:grpSpPr>
        <p:sp>
          <p:nvSpPr>
            <p:cNvPr id="15363" name="Shape 108"/>
            <p:cNvSpPr>
              <a:spLocks noChangeArrowheads="1"/>
            </p:cNvSpPr>
            <p:nvPr/>
          </p:nvSpPr>
          <p:spPr bwMode="auto">
            <a:xfrm>
              <a:off x="3175" y="765760"/>
              <a:ext cx="9140825" cy="591538"/>
            </a:xfrm>
            <a:prstGeom prst="rect">
              <a:avLst/>
            </a:prstGeom>
            <a:solidFill>
              <a:srgbClr val="59A98A">
                <a:alpha val="69019"/>
              </a:srgbClr>
            </a:solidFill>
            <a:ln>
              <a:noFill/>
            </a:ln>
          </p:spPr>
          <p:txBody>
            <a:bodyPr lIns="0" tIns="0" rIns="0" bIns="0" anchor="ctr"/>
            <a:lstStyle>
              <a:lvl1pPr indent="63023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endParaRPr lang="el-GR" altLang="zh-C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itolo 1"/>
            <p:cNvSpPr txBox="1">
              <a:spLocks/>
            </p:cNvSpPr>
            <p:nvPr/>
          </p:nvSpPr>
          <p:spPr>
            <a:xfrm>
              <a:off x="-36512" y="773832"/>
              <a:ext cx="9180512" cy="583466"/>
            </a:xfrm>
            <a:prstGeom prst="rect">
              <a:avLst/>
            </a:prstGeom>
          </p:spPr>
          <p:txBody>
            <a:bodyPr>
              <a:noAutofit/>
            </a:bodyPr>
            <a:lstStyle>
              <a:defPPr>
                <a:defRPr lang="it-IT"/>
              </a:defPPr>
              <a:lvl1pPr algn="ctr">
                <a:spcBef>
                  <a:spcPct val="0"/>
                </a:spcBef>
                <a:buNone/>
                <a:defRPr sz="3200" b="1">
                  <a:ln w="1905"/>
                  <a:solidFill>
                    <a:srgbClr val="66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ea typeface="+mj-ea"/>
                  <a:cs typeface="+mj-cs"/>
                </a:defRPr>
              </a:lvl1pPr>
            </a:lstStyle>
            <a:p>
              <a:r>
                <a:rPr lang="it-IT" sz="3000" dirty="0" err="1">
                  <a:solidFill>
                    <a:schemeClr val="bg1"/>
                  </a:solidFill>
                </a:rPr>
                <a:t>Which</a:t>
              </a:r>
              <a:r>
                <a:rPr lang="it-IT" sz="3000" dirty="0">
                  <a:solidFill>
                    <a:schemeClr val="bg1"/>
                  </a:solidFill>
                </a:rPr>
                <a:t> </a:t>
              </a:r>
              <a:r>
                <a:rPr lang="it-IT" sz="3000" dirty="0" err="1">
                  <a:solidFill>
                    <a:schemeClr val="bg1"/>
                  </a:solidFill>
                </a:rPr>
                <a:t>one</a:t>
              </a:r>
              <a:r>
                <a:rPr lang="it-IT" sz="3000" dirty="0">
                  <a:solidFill>
                    <a:schemeClr val="bg1"/>
                  </a:solidFill>
                </a:rPr>
                <a:t> </a:t>
              </a:r>
              <a:r>
                <a:rPr lang="it-IT" sz="3000" dirty="0" err="1">
                  <a:solidFill>
                    <a:schemeClr val="bg1"/>
                  </a:solidFill>
                </a:rPr>
                <a:t>is</a:t>
              </a:r>
              <a:r>
                <a:rPr lang="it-IT" sz="3000" dirty="0">
                  <a:solidFill>
                    <a:schemeClr val="bg1"/>
                  </a:solidFill>
                </a:rPr>
                <a:t> the best? </a:t>
              </a:r>
              <a:r>
                <a:rPr lang="it-IT" sz="3000" dirty="0" err="1">
                  <a:solidFill>
                    <a:schemeClr val="bg1"/>
                  </a:solidFill>
                </a:rPr>
                <a:t>You</a:t>
              </a:r>
              <a:r>
                <a:rPr lang="it-IT" sz="3000" dirty="0">
                  <a:solidFill>
                    <a:schemeClr val="bg1"/>
                  </a:solidFill>
                </a:rPr>
                <a:t> </a:t>
              </a:r>
              <a:r>
                <a:rPr lang="it-IT" sz="3000" dirty="0" err="1">
                  <a:solidFill>
                    <a:schemeClr val="bg1"/>
                  </a:solidFill>
                </a:rPr>
                <a:t>don’t</a:t>
              </a:r>
              <a:r>
                <a:rPr lang="it-IT" sz="3000" dirty="0">
                  <a:solidFill>
                    <a:schemeClr val="bg1"/>
                  </a:solidFill>
                </a:rPr>
                <a:t> </a:t>
              </a:r>
              <a:r>
                <a:rPr lang="it-IT" sz="3000" dirty="0" err="1">
                  <a:solidFill>
                    <a:schemeClr val="bg1"/>
                  </a:solidFill>
                </a:rPr>
                <a:t>really</a:t>
              </a:r>
              <a:r>
                <a:rPr lang="it-IT" sz="3000" dirty="0">
                  <a:solidFill>
                    <a:schemeClr val="bg1"/>
                  </a:solidFill>
                </a:rPr>
                <a:t> </a:t>
              </a:r>
              <a:r>
                <a:rPr lang="it-IT" sz="3000" dirty="0" err="1">
                  <a:solidFill>
                    <a:schemeClr val="bg1"/>
                  </a:solidFill>
                </a:rPr>
                <a:t>have</a:t>
              </a:r>
              <a:r>
                <a:rPr lang="it-IT" sz="3000" dirty="0">
                  <a:solidFill>
                    <a:schemeClr val="bg1"/>
                  </a:solidFill>
                </a:rPr>
                <a:t> to </a:t>
              </a:r>
              <a:r>
                <a:rPr lang="it-IT" sz="3000" dirty="0" err="1">
                  <a:solidFill>
                    <a:schemeClr val="bg1"/>
                  </a:solidFill>
                </a:rPr>
                <a:t>choose</a:t>
              </a:r>
              <a:r>
                <a:rPr lang="it-IT" sz="3000" dirty="0">
                  <a:solidFill>
                    <a:schemeClr val="bg1"/>
                  </a:solidFill>
                </a:rPr>
                <a:t>…</a:t>
              </a:r>
            </a:p>
            <a:p>
              <a:endParaRPr lang="en-US" sz="3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Segnaposto contenuto 2"/>
          <p:cNvSpPr txBox="1">
            <a:spLocks/>
          </p:cNvSpPr>
          <p:nvPr/>
        </p:nvSpPr>
        <p:spPr>
          <a:xfrm>
            <a:off x="457200" y="1556793"/>
            <a:ext cx="8229600" cy="410445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2800" b="1" dirty="0"/>
              <a:t>E-learning </a:t>
            </a:r>
            <a:r>
              <a:rPr lang="it-IT" sz="2800" dirty="0" err="1"/>
              <a:t>creates</a:t>
            </a:r>
            <a:r>
              <a:rPr lang="it-IT" sz="2800" dirty="0"/>
              <a:t> a </a:t>
            </a:r>
            <a:r>
              <a:rPr lang="it-IT" sz="2800" b="1" dirty="0"/>
              <a:t>Learning Environment </a:t>
            </a:r>
            <a:r>
              <a:rPr lang="it-IT" sz="2800" dirty="0" err="1"/>
              <a:t>integrating</a:t>
            </a:r>
            <a:r>
              <a:rPr lang="it-IT" sz="2800" dirty="0"/>
              <a:t> </a:t>
            </a:r>
            <a:r>
              <a:rPr lang="it-IT" sz="2800" dirty="0" err="1"/>
              <a:t>all</a:t>
            </a:r>
            <a:r>
              <a:rPr lang="it-IT" sz="2800" dirty="0"/>
              <a:t> </a:t>
            </a:r>
            <a:r>
              <a:rPr lang="it-IT" sz="2800" dirty="0" err="1"/>
              <a:t>three</a:t>
            </a:r>
            <a:endParaRPr lang="it-IT" sz="2800" dirty="0"/>
          </a:p>
          <a:p>
            <a:pPr algn="just"/>
            <a:r>
              <a:rPr lang="it-IT" sz="2800" dirty="0" err="1"/>
              <a:t>You</a:t>
            </a:r>
            <a:r>
              <a:rPr lang="it-IT" sz="2800" dirty="0"/>
              <a:t> can «</a:t>
            </a:r>
            <a:r>
              <a:rPr lang="it-IT" sz="2800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blend</a:t>
            </a:r>
            <a:r>
              <a:rPr lang="it-IT" sz="2800" dirty="0"/>
              <a:t>»</a:t>
            </a:r>
          </a:p>
          <a:p>
            <a:pPr algn="just"/>
            <a:endParaRPr lang="it-IT" sz="2800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sz="2800" dirty="0"/>
              <a:t>The </a:t>
            </a:r>
            <a:r>
              <a:rPr lang="it-IT" sz="2800" dirty="0" err="1"/>
              <a:t>issue</a:t>
            </a:r>
            <a:r>
              <a:rPr lang="it-IT" sz="2800" dirty="0"/>
              <a:t> </a:t>
            </a:r>
            <a:r>
              <a:rPr lang="it-IT" sz="2800" dirty="0" err="1"/>
              <a:t>is</a:t>
            </a:r>
            <a:r>
              <a:rPr lang="it-IT" sz="2800" dirty="0"/>
              <a:t>: </a:t>
            </a:r>
            <a:r>
              <a:rPr lang="it-IT" sz="2800" dirty="0" err="1"/>
              <a:t>how</a:t>
            </a:r>
            <a:r>
              <a:rPr lang="it-IT" sz="2800" dirty="0"/>
              <a:t> to </a:t>
            </a:r>
            <a:r>
              <a:rPr lang="it-IT" sz="2800" dirty="0" err="1"/>
              <a:t>properly</a:t>
            </a:r>
            <a:r>
              <a:rPr lang="it-IT" sz="2800" dirty="0"/>
              <a:t> </a:t>
            </a:r>
            <a:r>
              <a:rPr lang="it-IT" sz="2800" i="1" dirty="0"/>
              <a:t>design</a:t>
            </a:r>
            <a:r>
              <a:rPr lang="it-IT" sz="2800" dirty="0"/>
              <a:t> the Learning Environment in </a:t>
            </a:r>
            <a:r>
              <a:rPr lang="it-IT" sz="2800" dirty="0" err="1"/>
              <a:t>order</a:t>
            </a:r>
            <a:r>
              <a:rPr lang="it-IT" sz="2800" dirty="0"/>
              <a:t> to </a:t>
            </a:r>
            <a:r>
              <a:rPr lang="it-IT" sz="2800" dirty="0" err="1"/>
              <a:t>purchase</a:t>
            </a:r>
            <a:r>
              <a:rPr lang="it-IT" sz="2800" dirty="0"/>
              <a:t> the </a:t>
            </a:r>
            <a:r>
              <a:rPr lang="it-IT" sz="2800" dirty="0" err="1"/>
              <a:t>Leanring</a:t>
            </a:r>
            <a:r>
              <a:rPr lang="it-IT" sz="2800" dirty="0"/>
              <a:t> </a:t>
            </a:r>
            <a:r>
              <a:rPr lang="it-IT" sz="2800" dirty="0" err="1"/>
              <a:t>Outcomes</a:t>
            </a:r>
            <a:r>
              <a:rPr lang="it-IT" sz="2800" dirty="0"/>
              <a:t>?</a:t>
            </a:r>
            <a:endParaRPr lang="it-IT" sz="2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452320" y="5661248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(Galliani, 2002)</a:t>
            </a:r>
          </a:p>
        </p:txBody>
      </p:sp>
    </p:spTree>
    <p:extLst>
      <p:ext uri="{BB962C8B-B14F-4D97-AF65-F5344CB8AC3E}">
        <p14:creationId xmlns:p14="http://schemas.microsoft.com/office/powerpoint/2010/main" val="3976481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3" b="14118"/>
          <a:stretch/>
        </p:blipFill>
        <p:spPr>
          <a:xfrm>
            <a:off x="1189895" y="109506"/>
            <a:ext cx="1731930" cy="692772"/>
          </a:xfrm>
          <a:prstGeom prst="rect">
            <a:avLst/>
          </a:prstGeom>
        </p:spPr>
      </p:pic>
      <p:sp>
        <p:nvSpPr>
          <p:cNvPr id="11" name="Shape 58"/>
          <p:cNvSpPr>
            <a:spLocks noChangeArrowheads="1"/>
          </p:cNvSpPr>
          <p:nvPr/>
        </p:nvSpPr>
        <p:spPr bwMode="auto">
          <a:xfrm>
            <a:off x="1173112" y="109506"/>
            <a:ext cx="19587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t-IT" altLang="zh-CN" sz="12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INTERNATIONALIZATION</a:t>
            </a:r>
          </a:p>
          <a:p>
            <a:pPr>
              <a:buFont typeface="Arial" panose="020B0604020202020204" pitchFamily="34" charset="0"/>
              <a:buNone/>
            </a:pP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Department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 of </a:t>
            </a: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Research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&amp; Development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Guglielmo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Marconi University</a:t>
            </a:r>
            <a:endParaRPr lang="el-GR" altLang="zh-CN" sz="700" b="1" dirty="0">
              <a:solidFill>
                <a:srgbClr val="59A98A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" y="7250"/>
            <a:ext cx="919370" cy="730395"/>
          </a:xfrm>
          <a:prstGeom prst="rect">
            <a:avLst/>
          </a:prstGeom>
        </p:spPr>
      </p:pic>
      <p:sp>
        <p:nvSpPr>
          <p:cNvPr id="16" name="Shape 54"/>
          <p:cNvSpPr>
            <a:spLocks noChangeArrowheads="1"/>
          </p:cNvSpPr>
          <p:nvPr/>
        </p:nvSpPr>
        <p:spPr bwMode="auto">
          <a:xfrm>
            <a:off x="3175" y="6386092"/>
            <a:ext cx="9177337" cy="477838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l-GR" altLang="es-ES" sz="16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0" y="765760"/>
            <a:ext cx="9144000" cy="591538"/>
            <a:chOff x="0" y="765760"/>
            <a:chExt cx="9144000" cy="591538"/>
          </a:xfrm>
        </p:grpSpPr>
        <p:sp>
          <p:nvSpPr>
            <p:cNvPr id="15363" name="Shape 108"/>
            <p:cNvSpPr>
              <a:spLocks noChangeArrowheads="1"/>
            </p:cNvSpPr>
            <p:nvPr/>
          </p:nvSpPr>
          <p:spPr bwMode="auto">
            <a:xfrm>
              <a:off x="3175" y="765760"/>
              <a:ext cx="9140825" cy="591538"/>
            </a:xfrm>
            <a:prstGeom prst="rect">
              <a:avLst/>
            </a:prstGeom>
            <a:solidFill>
              <a:srgbClr val="59A98A">
                <a:alpha val="69019"/>
              </a:srgbClr>
            </a:solidFill>
            <a:ln>
              <a:noFill/>
            </a:ln>
          </p:spPr>
          <p:txBody>
            <a:bodyPr lIns="0" tIns="0" rIns="0" bIns="0" anchor="ctr"/>
            <a:lstStyle>
              <a:lvl1pPr indent="63023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endParaRPr lang="el-GR" altLang="zh-C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itolo 1"/>
            <p:cNvSpPr txBox="1">
              <a:spLocks/>
            </p:cNvSpPr>
            <p:nvPr/>
          </p:nvSpPr>
          <p:spPr>
            <a:xfrm>
              <a:off x="0" y="773832"/>
              <a:ext cx="9144000" cy="583466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defPPr>
                <a:defRPr lang="it-IT"/>
              </a:defPPr>
              <a:lvl1pPr algn="ctr">
                <a:spcBef>
                  <a:spcPct val="0"/>
                </a:spcBef>
                <a:buNone/>
                <a:defRPr sz="3200" b="1">
                  <a:ln w="1905"/>
                  <a:solidFill>
                    <a:srgbClr val="66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ea typeface="+mj-ea"/>
                  <a:cs typeface="+mj-cs"/>
                </a:defRPr>
              </a:lvl1pPr>
            </a:lstStyle>
            <a:p>
              <a:r>
                <a:rPr lang="it-IT" dirty="0" err="1">
                  <a:solidFill>
                    <a:schemeClr val="bg1"/>
                  </a:solidFill>
                </a:rPr>
                <a:t>What’s</a:t>
              </a:r>
              <a:r>
                <a:rPr lang="it-IT" dirty="0">
                  <a:solidFill>
                    <a:schemeClr val="bg1"/>
                  </a:solidFill>
                </a:rPr>
                <a:t> «</a:t>
              </a:r>
              <a:r>
                <a:rPr lang="it-IT" dirty="0" err="1">
                  <a:solidFill>
                    <a:schemeClr val="bg1"/>
                  </a:solidFill>
                </a:rPr>
                <a:t>Blended</a:t>
              </a:r>
              <a:r>
                <a:rPr lang="it-IT" dirty="0">
                  <a:solidFill>
                    <a:schemeClr val="bg1"/>
                  </a:solidFill>
                </a:rPr>
                <a:t> </a:t>
              </a:r>
              <a:r>
                <a:rPr lang="it-IT" dirty="0" err="1">
                  <a:solidFill>
                    <a:schemeClr val="bg1"/>
                  </a:solidFill>
                </a:rPr>
                <a:t>learning</a:t>
              </a:r>
              <a:r>
                <a:rPr lang="it-IT" dirty="0">
                  <a:solidFill>
                    <a:schemeClr val="bg1"/>
                  </a:solidFill>
                </a:rPr>
                <a:t>»? The </a:t>
              </a:r>
              <a:r>
                <a:rPr lang="it-IT" dirty="0" err="1">
                  <a:solidFill>
                    <a:schemeClr val="bg1"/>
                  </a:solidFill>
                </a:rPr>
                <a:t>traditional</a:t>
              </a:r>
              <a:r>
                <a:rPr lang="it-IT" dirty="0">
                  <a:solidFill>
                    <a:schemeClr val="bg1"/>
                  </a:solidFill>
                </a:rPr>
                <a:t> </a:t>
              </a:r>
              <a:r>
                <a:rPr lang="it-IT" dirty="0" err="1">
                  <a:solidFill>
                    <a:schemeClr val="bg1"/>
                  </a:solidFill>
                </a:rPr>
                <a:t>meaning</a:t>
              </a:r>
              <a:endParaRPr lang="it-IT" dirty="0">
                <a:solidFill>
                  <a:schemeClr val="bg1"/>
                </a:solidFill>
              </a:endParaRP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Segnaposto contenuto 2"/>
          <p:cNvSpPr txBox="1">
            <a:spLocks/>
          </p:cNvSpPr>
          <p:nvPr/>
        </p:nvSpPr>
        <p:spPr>
          <a:xfrm>
            <a:off x="457200" y="1628800"/>
            <a:ext cx="8229600" cy="424847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2400" dirty="0"/>
              <a:t>The </a:t>
            </a:r>
            <a:r>
              <a:rPr lang="it-IT" sz="2400" dirty="0" err="1"/>
              <a:t>most</a:t>
            </a:r>
            <a:r>
              <a:rPr lang="it-IT" sz="2400" dirty="0"/>
              <a:t> common </a:t>
            </a:r>
            <a:r>
              <a:rPr lang="it-IT" sz="2400" dirty="0" err="1"/>
              <a:t>meaning</a:t>
            </a:r>
            <a:r>
              <a:rPr lang="it-IT" sz="2400" dirty="0"/>
              <a:t> of the </a:t>
            </a:r>
            <a:r>
              <a:rPr lang="it-IT" sz="2400" dirty="0" err="1"/>
              <a:t>phrase</a:t>
            </a:r>
            <a:r>
              <a:rPr lang="it-IT" sz="2400" dirty="0"/>
              <a:t> «</a:t>
            </a:r>
            <a:r>
              <a:rPr lang="it-IT" sz="2400" dirty="0" err="1"/>
              <a:t>blended</a:t>
            </a:r>
            <a:r>
              <a:rPr lang="it-IT" sz="2400" dirty="0"/>
              <a:t> </a:t>
            </a:r>
            <a:r>
              <a:rPr lang="it-IT" sz="2400" dirty="0" err="1"/>
              <a:t>learning</a:t>
            </a:r>
            <a:r>
              <a:rPr lang="it-IT" sz="2400" dirty="0"/>
              <a:t>» </a:t>
            </a:r>
            <a:r>
              <a:rPr lang="it-IT" sz="2400" dirty="0" err="1"/>
              <a:t>is</a:t>
            </a:r>
            <a:r>
              <a:rPr lang="it-IT" sz="2400" dirty="0"/>
              <a:t> an educational </a:t>
            </a:r>
            <a:r>
              <a:rPr lang="it-IT" sz="2400" dirty="0" err="1"/>
              <a:t>device</a:t>
            </a:r>
            <a:r>
              <a:rPr lang="it-IT" sz="2400" dirty="0"/>
              <a:t> </a:t>
            </a:r>
            <a:r>
              <a:rPr lang="it-IT" sz="2400" dirty="0" err="1"/>
              <a:t>including</a:t>
            </a:r>
            <a:r>
              <a:rPr lang="it-IT" sz="2400" dirty="0"/>
              <a:t> </a:t>
            </a:r>
            <a:r>
              <a:rPr lang="it-IT" sz="2400" dirty="0" err="1"/>
              <a:t>both</a:t>
            </a:r>
            <a:r>
              <a:rPr lang="it-IT" sz="2400" dirty="0"/>
              <a:t> </a:t>
            </a:r>
            <a:r>
              <a:rPr lang="it-IT" sz="2400" dirty="0" err="1"/>
              <a:t>distance</a:t>
            </a:r>
            <a:r>
              <a:rPr lang="it-IT" sz="2400" dirty="0"/>
              <a:t> </a:t>
            </a:r>
            <a:r>
              <a:rPr lang="it-IT" sz="2400" dirty="0" err="1"/>
              <a:t>education</a:t>
            </a:r>
            <a:r>
              <a:rPr lang="it-IT" sz="2400" dirty="0"/>
              <a:t> and face to face </a:t>
            </a:r>
            <a:r>
              <a:rPr lang="it-IT" sz="2400" dirty="0" err="1"/>
              <a:t>education</a:t>
            </a:r>
            <a:r>
              <a:rPr lang="it-IT" sz="2400" dirty="0"/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it-IT" sz="2400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sz="2400" dirty="0" err="1"/>
              <a:t>There</a:t>
            </a:r>
            <a:r>
              <a:rPr lang="it-IT" sz="2400" dirty="0"/>
              <a:t> are some </a:t>
            </a:r>
            <a:r>
              <a:rPr lang="it-IT" sz="2400" dirty="0" err="1"/>
              <a:t>problems</a:t>
            </a:r>
            <a:r>
              <a:rPr lang="it-IT" sz="2400" dirty="0"/>
              <a:t> </a:t>
            </a:r>
            <a:r>
              <a:rPr lang="it-IT" sz="2400" dirty="0" err="1"/>
              <a:t>wih</a:t>
            </a:r>
            <a:r>
              <a:rPr lang="it-IT" sz="2400" dirty="0"/>
              <a:t> </a:t>
            </a:r>
            <a:r>
              <a:rPr lang="it-IT" sz="2400" dirty="0" err="1"/>
              <a:t>such</a:t>
            </a:r>
            <a:r>
              <a:rPr lang="it-IT" sz="2400" dirty="0"/>
              <a:t> </a:t>
            </a:r>
            <a:r>
              <a:rPr lang="it-IT" sz="2400" dirty="0" err="1"/>
              <a:t>definition</a:t>
            </a:r>
            <a:endParaRPr lang="it-IT" sz="2400" dirty="0"/>
          </a:p>
          <a:p>
            <a:pPr algn="just"/>
            <a:r>
              <a:rPr lang="it-IT" sz="2400" dirty="0"/>
              <a:t>Are </a:t>
            </a:r>
            <a:r>
              <a:rPr lang="it-IT" sz="2400" dirty="0" err="1"/>
              <a:t>homework</a:t>
            </a:r>
            <a:r>
              <a:rPr lang="it-IT" sz="2400" dirty="0"/>
              <a:t> </a:t>
            </a:r>
            <a:r>
              <a:rPr lang="it-IT" sz="2400" dirty="0" err="1"/>
              <a:t>using</a:t>
            </a:r>
            <a:r>
              <a:rPr lang="it-IT" sz="2400" dirty="0"/>
              <a:t> Internet «</a:t>
            </a:r>
            <a:r>
              <a:rPr lang="it-IT" sz="2400" dirty="0" err="1"/>
              <a:t>blended</a:t>
            </a:r>
            <a:r>
              <a:rPr lang="it-IT" sz="2400" dirty="0"/>
              <a:t> </a:t>
            </a:r>
            <a:r>
              <a:rPr lang="it-IT" sz="2400" dirty="0" err="1"/>
              <a:t>learning</a:t>
            </a:r>
            <a:r>
              <a:rPr lang="it-IT" sz="2400" dirty="0"/>
              <a:t>»?</a:t>
            </a:r>
          </a:p>
          <a:p>
            <a:pPr algn="just"/>
            <a:r>
              <a:rPr lang="it-IT" sz="2400" dirty="0"/>
              <a:t>In face-to-face </a:t>
            </a:r>
            <a:r>
              <a:rPr lang="it-IT" sz="2400" dirty="0" err="1"/>
              <a:t>education</a:t>
            </a:r>
            <a:r>
              <a:rPr lang="it-IT" sz="2400" dirty="0"/>
              <a:t>, </a:t>
            </a:r>
            <a:r>
              <a:rPr lang="it-IT" sz="2400" dirty="0" err="1"/>
              <a:t>technology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often</a:t>
            </a:r>
            <a:r>
              <a:rPr lang="it-IT" sz="2400" dirty="0"/>
              <a:t> </a:t>
            </a:r>
            <a:r>
              <a:rPr lang="it-IT" sz="2400" dirty="0" err="1"/>
              <a:t>used</a:t>
            </a:r>
            <a:r>
              <a:rPr lang="it-IT" sz="2400" dirty="0"/>
              <a:t>, </a:t>
            </a:r>
            <a:r>
              <a:rPr lang="it-IT" sz="2400" dirty="0" err="1"/>
              <a:t>namely</a:t>
            </a:r>
            <a:r>
              <a:rPr lang="it-IT" sz="2400" dirty="0"/>
              <a:t> with </a:t>
            </a:r>
            <a:r>
              <a:rPr lang="it-IT" sz="2400" dirty="0" err="1"/>
              <a:t>smartphones</a:t>
            </a:r>
            <a:r>
              <a:rPr lang="it-IT" sz="2400" dirty="0"/>
              <a:t> (BYOD) or </a:t>
            </a:r>
            <a:r>
              <a:rPr lang="it-IT" sz="2400" dirty="0" err="1"/>
              <a:t>interactive</a:t>
            </a:r>
            <a:r>
              <a:rPr lang="it-IT" sz="2400" dirty="0"/>
              <a:t> </a:t>
            </a:r>
            <a:r>
              <a:rPr lang="it-IT" sz="2400" dirty="0" err="1"/>
              <a:t>whiteboard</a:t>
            </a:r>
            <a:endParaRPr lang="it-IT" sz="2400" dirty="0"/>
          </a:p>
          <a:p>
            <a:pPr lvl="1" algn="just"/>
            <a:r>
              <a:rPr lang="it-IT" sz="2000" dirty="0" err="1"/>
              <a:t>Traditionally</a:t>
            </a:r>
            <a:r>
              <a:rPr lang="it-IT" sz="2000" dirty="0"/>
              <a:t> </a:t>
            </a:r>
            <a:r>
              <a:rPr lang="it-IT" sz="2000" dirty="0" err="1"/>
              <a:t>this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called</a:t>
            </a:r>
            <a:r>
              <a:rPr lang="it-IT" sz="2000" dirty="0"/>
              <a:t> </a:t>
            </a:r>
            <a:r>
              <a:rPr lang="it-IT" sz="2000" i="1" dirty="0" err="1"/>
              <a:t>technology</a:t>
            </a:r>
            <a:r>
              <a:rPr lang="it-IT" sz="2000" i="1" dirty="0"/>
              <a:t> </a:t>
            </a:r>
            <a:r>
              <a:rPr lang="it-IT" sz="2000" i="1" dirty="0" err="1"/>
              <a:t>enhanced</a:t>
            </a:r>
            <a:r>
              <a:rPr lang="it-IT" sz="2000" i="1" dirty="0"/>
              <a:t> </a:t>
            </a:r>
            <a:r>
              <a:rPr lang="it-IT" sz="2000" i="1" dirty="0" err="1"/>
              <a:t>learning</a:t>
            </a:r>
            <a:endParaRPr lang="it-IT" sz="2000" i="1" dirty="0"/>
          </a:p>
          <a:p>
            <a:pPr algn="just"/>
            <a:r>
              <a:rPr lang="it-IT" sz="2400" dirty="0" err="1"/>
              <a:t>There</a:t>
            </a:r>
            <a:r>
              <a:rPr lang="it-IT" sz="2400" dirty="0"/>
              <a:t> are </a:t>
            </a:r>
            <a:r>
              <a:rPr lang="it-IT" sz="2400" dirty="0" err="1"/>
              <a:t>much</a:t>
            </a:r>
            <a:r>
              <a:rPr lang="it-IT" sz="2400" dirty="0"/>
              <a:t> </a:t>
            </a:r>
            <a:r>
              <a:rPr lang="it-IT" sz="2400" dirty="0" err="1"/>
              <a:t>difference</a:t>
            </a:r>
            <a:r>
              <a:rPr lang="it-IT" sz="2400" dirty="0"/>
              <a:t> </a:t>
            </a:r>
            <a:r>
              <a:rPr lang="it-IT" sz="2400" dirty="0" err="1"/>
              <a:t>between</a:t>
            </a:r>
            <a:r>
              <a:rPr lang="it-IT" sz="2400" dirty="0"/>
              <a:t> </a:t>
            </a:r>
            <a:r>
              <a:rPr lang="it-IT" sz="2400" dirty="0" err="1"/>
              <a:t>one</a:t>
            </a:r>
            <a:r>
              <a:rPr lang="it-IT" sz="2400" dirty="0"/>
              <a:t> online </a:t>
            </a:r>
            <a:r>
              <a:rPr lang="it-IT" sz="2400" dirty="0" err="1"/>
              <a:t>solution</a:t>
            </a:r>
            <a:r>
              <a:rPr lang="it-IT" sz="2400" dirty="0"/>
              <a:t> and </a:t>
            </a:r>
            <a:r>
              <a:rPr lang="it-IT" sz="2400" dirty="0" err="1"/>
              <a:t>another</a:t>
            </a:r>
            <a:r>
              <a:rPr lang="it-IT" sz="2400" dirty="0"/>
              <a:t> </a:t>
            </a:r>
            <a:r>
              <a:rPr lang="it-IT" sz="2400" dirty="0" err="1"/>
              <a:t>one</a:t>
            </a:r>
            <a:r>
              <a:rPr lang="it-IT" sz="2400" dirty="0"/>
              <a:t>, </a:t>
            </a:r>
            <a:r>
              <a:rPr lang="it-IT" sz="2400" dirty="0" err="1"/>
              <a:t>rather</a:t>
            </a:r>
            <a:r>
              <a:rPr lang="it-IT" sz="2400" dirty="0"/>
              <a:t> </a:t>
            </a:r>
            <a:r>
              <a:rPr lang="it-IT" sz="2400" dirty="0" err="1"/>
              <a:t>than</a:t>
            </a:r>
            <a:r>
              <a:rPr lang="it-IT" sz="2400" dirty="0"/>
              <a:t> </a:t>
            </a:r>
            <a:r>
              <a:rPr lang="it-IT" sz="2400" dirty="0" err="1"/>
              <a:t>between</a:t>
            </a:r>
            <a:r>
              <a:rPr lang="it-IT" sz="2400" dirty="0"/>
              <a:t> </a:t>
            </a:r>
            <a:r>
              <a:rPr lang="it-IT" sz="2400" dirty="0" err="1"/>
              <a:t>distance</a:t>
            </a:r>
            <a:r>
              <a:rPr lang="it-IT" sz="2400" dirty="0"/>
              <a:t> and face-to-face</a:t>
            </a:r>
          </a:p>
        </p:txBody>
      </p:sp>
    </p:spTree>
    <p:extLst>
      <p:ext uri="{BB962C8B-B14F-4D97-AF65-F5344CB8AC3E}">
        <p14:creationId xmlns:p14="http://schemas.microsoft.com/office/powerpoint/2010/main" val="3976481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3" b="14118"/>
          <a:stretch/>
        </p:blipFill>
        <p:spPr>
          <a:xfrm>
            <a:off x="1189895" y="109506"/>
            <a:ext cx="1731930" cy="692772"/>
          </a:xfrm>
          <a:prstGeom prst="rect">
            <a:avLst/>
          </a:prstGeom>
        </p:spPr>
      </p:pic>
      <p:sp>
        <p:nvSpPr>
          <p:cNvPr id="11" name="Shape 58"/>
          <p:cNvSpPr>
            <a:spLocks noChangeArrowheads="1"/>
          </p:cNvSpPr>
          <p:nvPr/>
        </p:nvSpPr>
        <p:spPr bwMode="auto">
          <a:xfrm>
            <a:off x="1173112" y="109506"/>
            <a:ext cx="19587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t-IT" altLang="zh-CN" sz="12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INTERNATIONALIZATION</a:t>
            </a:r>
          </a:p>
          <a:p>
            <a:pPr>
              <a:buFont typeface="Arial" panose="020B0604020202020204" pitchFamily="34" charset="0"/>
              <a:buNone/>
            </a:pP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Department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 of </a:t>
            </a: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Research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&amp; Development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Guglielmo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Marconi University</a:t>
            </a:r>
            <a:endParaRPr lang="el-GR" altLang="zh-CN" sz="700" b="1" dirty="0">
              <a:solidFill>
                <a:srgbClr val="59A98A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" y="7250"/>
            <a:ext cx="919370" cy="730395"/>
          </a:xfrm>
          <a:prstGeom prst="rect">
            <a:avLst/>
          </a:prstGeom>
        </p:spPr>
      </p:pic>
      <p:sp>
        <p:nvSpPr>
          <p:cNvPr id="16" name="Shape 54"/>
          <p:cNvSpPr>
            <a:spLocks noChangeArrowheads="1"/>
          </p:cNvSpPr>
          <p:nvPr/>
        </p:nvSpPr>
        <p:spPr bwMode="auto">
          <a:xfrm>
            <a:off x="3175" y="6386092"/>
            <a:ext cx="9177337" cy="477838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l-GR" altLang="es-ES" sz="16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3175" y="765760"/>
            <a:ext cx="9140825" cy="591538"/>
            <a:chOff x="3175" y="765760"/>
            <a:chExt cx="9140825" cy="591538"/>
          </a:xfrm>
        </p:grpSpPr>
        <p:sp>
          <p:nvSpPr>
            <p:cNvPr id="15363" name="Shape 108"/>
            <p:cNvSpPr>
              <a:spLocks noChangeArrowheads="1"/>
            </p:cNvSpPr>
            <p:nvPr/>
          </p:nvSpPr>
          <p:spPr bwMode="auto">
            <a:xfrm>
              <a:off x="3175" y="765760"/>
              <a:ext cx="9140825" cy="591538"/>
            </a:xfrm>
            <a:prstGeom prst="rect">
              <a:avLst/>
            </a:prstGeom>
            <a:solidFill>
              <a:srgbClr val="59A98A">
                <a:alpha val="69019"/>
              </a:srgbClr>
            </a:solidFill>
            <a:ln>
              <a:noFill/>
            </a:ln>
          </p:spPr>
          <p:txBody>
            <a:bodyPr lIns="0" tIns="0" rIns="0" bIns="0" anchor="ctr"/>
            <a:lstStyle>
              <a:lvl1pPr indent="63023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endParaRPr lang="el-GR" altLang="zh-C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itolo 1"/>
            <p:cNvSpPr txBox="1">
              <a:spLocks/>
            </p:cNvSpPr>
            <p:nvPr/>
          </p:nvSpPr>
          <p:spPr>
            <a:xfrm>
              <a:off x="457200" y="773832"/>
              <a:ext cx="8229600" cy="583466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defPPr>
                <a:defRPr lang="it-IT"/>
              </a:defPPr>
              <a:lvl1pPr algn="ctr">
                <a:spcBef>
                  <a:spcPct val="0"/>
                </a:spcBef>
                <a:buNone/>
                <a:defRPr sz="3200" b="1">
                  <a:ln w="1905"/>
                  <a:solidFill>
                    <a:srgbClr val="66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What’s «Blended learning»? Situation blending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Rettangolo arrotondato 11"/>
          <p:cNvSpPr/>
          <p:nvPr/>
        </p:nvSpPr>
        <p:spPr>
          <a:xfrm>
            <a:off x="179512" y="3140968"/>
            <a:ext cx="1584176" cy="7920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rgbClr val="FFFFFF"/>
                </a:solidFill>
              </a:rPr>
              <a:t>Face-to-face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1835696" y="3140968"/>
            <a:ext cx="1837644" cy="7920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FFFF"/>
                </a:solidFill>
              </a:rPr>
              <a:t>Audio/Video</a:t>
            </a:r>
          </a:p>
          <a:p>
            <a:pPr algn="ctr"/>
            <a:r>
              <a:rPr lang="it-IT" dirty="0">
                <a:solidFill>
                  <a:srgbClr val="FFFFFF"/>
                </a:solidFill>
              </a:rPr>
              <a:t>Content delivery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3742468" y="3140968"/>
            <a:ext cx="1837644" cy="7920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FFFF"/>
                </a:solidFill>
              </a:rPr>
              <a:t>Multimedia Content Delivery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5652120" y="3140968"/>
            <a:ext cx="1584176" cy="7920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FFFF"/>
                </a:solidFill>
              </a:rPr>
              <a:t>Virtual Group </a:t>
            </a:r>
            <a:r>
              <a:rPr lang="it-IT" dirty="0" err="1">
                <a:solidFill>
                  <a:srgbClr val="FFFFFF"/>
                </a:solidFill>
              </a:rPr>
              <a:t>Activities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7308304" y="3140968"/>
            <a:ext cx="1584176" cy="7920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FFFF"/>
                </a:solidFill>
              </a:rPr>
              <a:t>Virtual Community</a:t>
            </a:r>
          </a:p>
        </p:txBody>
      </p:sp>
      <p:cxnSp>
        <p:nvCxnSpPr>
          <p:cNvPr id="18" name="Connettore 2 17"/>
          <p:cNvCxnSpPr/>
          <p:nvPr/>
        </p:nvCxnSpPr>
        <p:spPr>
          <a:xfrm>
            <a:off x="1907704" y="4653136"/>
            <a:ext cx="6984776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1835696" y="4787860"/>
            <a:ext cx="154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Content </a:t>
            </a:r>
            <a:r>
              <a:rPr lang="it-IT" dirty="0" err="1"/>
              <a:t>based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7142899" y="4808230"/>
            <a:ext cx="182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Interaction</a:t>
            </a:r>
            <a:r>
              <a:rPr lang="it-IT" dirty="0"/>
              <a:t> </a:t>
            </a:r>
            <a:r>
              <a:rPr lang="it-IT" dirty="0" err="1"/>
              <a:t>based</a:t>
            </a:r>
            <a:endParaRPr lang="it-IT" dirty="0"/>
          </a:p>
        </p:txBody>
      </p:sp>
      <p:sp>
        <p:nvSpPr>
          <p:cNvPr id="21" name="Segnaposto contenuto 2"/>
          <p:cNvSpPr txBox="1">
            <a:spLocks/>
          </p:cNvSpPr>
          <p:nvPr/>
        </p:nvSpPr>
        <p:spPr>
          <a:xfrm>
            <a:off x="457200" y="1772816"/>
            <a:ext cx="8229600" cy="936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2400" dirty="0" err="1"/>
              <a:t>According</a:t>
            </a:r>
            <a:r>
              <a:rPr lang="it-IT" sz="2400" dirty="0"/>
              <a:t> to Pier Cesare Rivoltella (2003, 2005), </a:t>
            </a:r>
            <a:r>
              <a:rPr lang="it-IT" sz="2400" dirty="0" err="1"/>
              <a:t>you</a:t>
            </a:r>
            <a:r>
              <a:rPr lang="it-IT" sz="2400" dirty="0"/>
              <a:t> can «</a:t>
            </a:r>
            <a:r>
              <a:rPr lang="it-IT" sz="2400" dirty="0" err="1"/>
              <a:t>blend</a:t>
            </a:r>
            <a:r>
              <a:rPr lang="it-IT" sz="2400" dirty="0"/>
              <a:t>» </a:t>
            </a:r>
            <a:r>
              <a:rPr lang="it-IT" sz="2400" dirty="0" err="1"/>
              <a:t>five</a:t>
            </a:r>
            <a:r>
              <a:rPr lang="it-IT" sz="2400" dirty="0"/>
              <a:t> «</a:t>
            </a:r>
            <a:r>
              <a:rPr lang="it-IT" sz="2400" dirty="0" err="1"/>
              <a:t>pedagogical</a:t>
            </a:r>
            <a:r>
              <a:rPr lang="it-IT" sz="2400" dirty="0"/>
              <a:t> </a:t>
            </a:r>
            <a:r>
              <a:rPr lang="it-IT" sz="2400" dirty="0" err="1"/>
              <a:t>classrooms</a:t>
            </a:r>
            <a:r>
              <a:rPr lang="it-IT" sz="2400" dirty="0"/>
              <a:t>» (situation </a:t>
            </a:r>
            <a:r>
              <a:rPr lang="it-IT" sz="2400" dirty="0" err="1"/>
              <a:t>blending</a:t>
            </a:r>
            <a:r>
              <a:rPr lang="it-IT" sz="2400" dirty="0"/>
              <a:t>)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71BEC709-28CB-49F3-A06D-2DF11C9163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0" y="0"/>
            <a:ext cx="919370" cy="730395"/>
          </a:xfrm>
          <a:prstGeom prst="rect">
            <a:avLst/>
          </a:prstGeom>
        </p:spPr>
      </p:pic>
      <p:grpSp>
        <p:nvGrpSpPr>
          <p:cNvPr id="23" name="Gruppo 22">
            <a:extLst>
              <a:ext uri="{FF2B5EF4-FFF2-40B4-BE49-F238E27FC236}">
                <a16:creationId xmlns:a16="http://schemas.microsoft.com/office/drawing/2014/main" id="{2156381D-540D-4FCB-81C0-3D660391C414}"/>
              </a:ext>
            </a:extLst>
          </p:cNvPr>
          <p:cNvGrpSpPr/>
          <p:nvPr/>
        </p:nvGrpSpPr>
        <p:grpSpPr>
          <a:xfrm>
            <a:off x="15397" y="758510"/>
            <a:ext cx="9140825" cy="591538"/>
            <a:chOff x="3175" y="765760"/>
            <a:chExt cx="9140825" cy="591538"/>
          </a:xfrm>
        </p:grpSpPr>
        <p:sp>
          <p:nvSpPr>
            <p:cNvPr id="24" name="Shape 108">
              <a:extLst>
                <a:ext uri="{FF2B5EF4-FFF2-40B4-BE49-F238E27FC236}">
                  <a16:creationId xmlns:a16="http://schemas.microsoft.com/office/drawing/2014/main" id="{FBDB9E58-7683-45E7-A1FD-C3104763D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765760"/>
              <a:ext cx="9140825" cy="591538"/>
            </a:xfrm>
            <a:prstGeom prst="rect">
              <a:avLst/>
            </a:prstGeom>
            <a:solidFill>
              <a:srgbClr val="59A98A">
                <a:alpha val="69019"/>
              </a:srgbClr>
            </a:solidFill>
            <a:ln>
              <a:noFill/>
            </a:ln>
          </p:spPr>
          <p:txBody>
            <a:bodyPr lIns="0" tIns="0" rIns="0" bIns="0" anchor="ctr"/>
            <a:lstStyle>
              <a:lvl1pPr indent="63023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endParaRPr lang="el-GR" altLang="zh-C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Titolo 1">
              <a:extLst>
                <a:ext uri="{FF2B5EF4-FFF2-40B4-BE49-F238E27FC236}">
                  <a16:creationId xmlns:a16="http://schemas.microsoft.com/office/drawing/2014/main" id="{0A390400-9212-4CBE-A86D-7153ACEF1A29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773832"/>
              <a:ext cx="8229600" cy="583466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defPPr>
                <a:defRPr lang="it-IT"/>
              </a:defPPr>
              <a:lvl1pPr algn="ctr">
                <a:spcBef>
                  <a:spcPct val="0"/>
                </a:spcBef>
                <a:buNone/>
                <a:defRPr sz="3200" b="1">
                  <a:ln w="1905"/>
                  <a:solidFill>
                    <a:srgbClr val="66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What’s «Blended learning»? Situation blending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6481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it-IT" dirty="0"/>
              <a:t>First </a:t>
            </a:r>
            <a:r>
              <a:rPr lang="it-IT" dirty="0" err="1"/>
              <a:t>classroom</a:t>
            </a:r>
            <a:r>
              <a:rPr lang="it-IT" dirty="0"/>
              <a:t>: the physical </a:t>
            </a:r>
            <a:r>
              <a:rPr lang="it-IT" dirty="0" err="1"/>
              <a:t>classroom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7520-7808-4021-A9CE-950A068AF1D3}" type="slidenum">
              <a:rPr lang="it-IT" altLang="it-IT" smtClean="0"/>
              <a:pPr/>
              <a:t>23</a:t>
            </a:fld>
            <a:endParaRPr lang="it-IT" altLang="it-IT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843" y="2514538"/>
            <a:ext cx="4629468" cy="3106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58">
            <a:extLst>
              <a:ext uri="{FF2B5EF4-FFF2-40B4-BE49-F238E27FC236}">
                <a16:creationId xmlns:a16="http://schemas.microsoft.com/office/drawing/2014/main" id="{AD74B8A7-EA6F-4DC6-939A-029C35071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112" y="109506"/>
            <a:ext cx="19587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t-IT" altLang="zh-CN" sz="12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INTERNATIONALIZATION</a:t>
            </a:r>
          </a:p>
          <a:p>
            <a:pPr>
              <a:buFont typeface="Arial" panose="020B0604020202020204" pitchFamily="34" charset="0"/>
              <a:buNone/>
            </a:pP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Department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 of </a:t>
            </a: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Research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&amp; Development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Guglielmo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Marconi University</a:t>
            </a:r>
            <a:endParaRPr lang="el-GR" altLang="zh-CN" sz="700" b="1" dirty="0">
              <a:solidFill>
                <a:srgbClr val="59A98A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  <p:sp>
        <p:nvSpPr>
          <p:cNvPr id="8" name="Shape 54">
            <a:extLst>
              <a:ext uri="{FF2B5EF4-FFF2-40B4-BE49-F238E27FC236}">
                <a16:creationId xmlns:a16="http://schemas.microsoft.com/office/drawing/2014/main" id="{B45E55F5-B9B4-4F55-A195-DA1F9A206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6386092"/>
            <a:ext cx="9177337" cy="477838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l-GR" altLang="es-ES" sz="16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B55A35E-8C74-4E9B-9B8F-B60C6CDFDC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0" y="0"/>
            <a:ext cx="919370" cy="730395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6E15760D-9CBC-4795-9C6B-BB45244C2CA2}"/>
              </a:ext>
            </a:extLst>
          </p:cNvPr>
          <p:cNvGrpSpPr/>
          <p:nvPr/>
        </p:nvGrpSpPr>
        <p:grpSpPr>
          <a:xfrm>
            <a:off x="15397" y="758510"/>
            <a:ext cx="9140825" cy="591538"/>
            <a:chOff x="3175" y="765760"/>
            <a:chExt cx="9140825" cy="591538"/>
          </a:xfrm>
        </p:grpSpPr>
        <p:sp>
          <p:nvSpPr>
            <p:cNvPr id="11" name="Shape 108">
              <a:extLst>
                <a:ext uri="{FF2B5EF4-FFF2-40B4-BE49-F238E27FC236}">
                  <a16:creationId xmlns:a16="http://schemas.microsoft.com/office/drawing/2014/main" id="{533B7D3E-0394-463D-97DF-9C64A8A75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765760"/>
              <a:ext cx="9140825" cy="591538"/>
            </a:xfrm>
            <a:prstGeom prst="rect">
              <a:avLst/>
            </a:prstGeom>
            <a:solidFill>
              <a:srgbClr val="59A98A">
                <a:alpha val="69019"/>
              </a:srgbClr>
            </a:solidFill>
            <a:ln>
              <a:noFill/>
            </a:ln>
          </p:spPr>
          <p:txBody>
            <a:bodyPr lIns="0" tIns="0" rIns="0" bIns="0" anchor="ctr"/>
            <a:lstStyle>
              <a:lvl1pPr indent="63023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endParaRPr lang="el-GR" altLang="zh-C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Titolo 1">
              <a:extLst>
                <a:ext uri="{FF2B5EF4-FFF2-40B4-BE49-F238E27FC236}">
                  <a16:creationId xmlns:a16="http://schemas.microsoft.com/office/drawing/2014/main" id="{65DAE8DC-0C1C-4AB6-BC33-347A05D17A24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773832"/>
              <a:ext cx="8229600" cy="583466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defPPr>
                <a:defRPr lang="it-IT"/>
              </a:defPPr>
              <a:lvl1pPr algn="ctr">
                <a:spcBef>
                  <a:spcPct val="0"/>
                </a:spcBef>
                <a:buNone/>
                <a:defRPr sz="3200" b="1">
                  <a:ln w="1905"/>
                  <a:solidFill>
                    <a:srgbClr val="66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What’s «Blended learning»? Situation blending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7157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it-IT" dirty="0"/>
              <a:t>Second </a:t>
            </a:r>
            <a:r>
              <a:rPr lang="it-IT" dirty="0" err="1"/>
              <a:t>Classroom</a:t>
            </a:r>
            <a:r>
              <a:rPr lang="it-IT" dirty="0"/>
              <a:t>: audio-video </a:t>
            </a:r>
            <a:r>
              <a:rPr lang="it-IT" dirty="0" err="1"/>
              <a:t>content</a:t>
            </a:r>
            <a:r>
              <a:rPr lang="it-IT" dirty="0"/>
              <a:t> delivery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7520-7808-4021-A9CE-950A068AF1D3}" type="slidenum">
              <a:rPr lang="it-IT" altLang="it-IT" smtClean="0"/>
              <a:pPr/>
              <a:t>24</a:t>
            </a:fld>
            <a:endParaRPr lang="it-IT" alt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573" y="2571691"/>
            <a:ext cx="3993022" cy="2972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gnaposto contenuto 2"/>
          <p:cNvSpPr txBox="1">
            <a:spLocks/>
          </p:cNvSpPr>
          <p:nvPr/>
        </p:nvSpPr>
        <p:spPr bwMode="auto">
          <a:xfrm>
            <a:off x="537525" y="3085860"/>
            <a:ext cx="3486390" cy="135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46" tIns="40823" rIns="81646" bIns="40823" numCol="1" anchor="t" anchorCtr="0" compatLnSpc="1">
            <a:prstTxWarp prst="textNoShape">
              <a:avLst/>
            </a:prstTxWarp>
          </a:bodyPr>
          <a:lstStyle>
            <a:lvl1pPr marL="386196" indent="-386196" algn="just" defTabSz="1029111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336666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4896" indent="-321457" algn="just" defTabSz="1029111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336666"/>
              </a:buClr>
              <a:buChar char="–"/>
              <a:defRPr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29" indent="-256720" algn="just" defTabSz="1029111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336666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9268" indent="-256720" algn="l" defTabSz="1029111" rtl="0" eaLnBrk="1" fontAlgn="base" hangingPunct="1">
              <a:spcBef>
                <a:spcPts val="6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940" indent="-256720" algn="l" defTabSz="1029111" rtl="0" eaLnBrk="1" fontAlgn="base" hangingPunct="1">
              <a:spcBef>
                <a:spcPts val="6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6031" indent="-321457" algn="l" defTabSz="1285829" rtl="0" eaLnBrk="1" latinLnBrk="0" hangingPunct="1">
              <a:lnSpc>
                <a:spcPct val="90000"/>
              </a:lnSpc>
              <a:spcBef>
                <a:spcPts val="703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8945" indent="-321457" algn="l" defTabSz="1285829" rtl="0" eaLnBrk="1" latinLnBrk="0" hangingPunct="1">
              <a:lnSpc>
                <a:spcPct val="90000"/>
              </a:lnSpc>
              <a:spcBef>
                <a:spcPts val="703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21860" indent="-321457" algn="l" defTabSz="1285829" rtl="0" eaLnBrk="1" latinLnBrk="0" hangingPunct="1">
              <a:lnSpc>
                <a:spcPct val="90000"/>
              </a:lnSpc>
              <a:spcBef>
                <a:spcPts val="703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4774" indent="-321457" algn="l" defTabSz="1285829" rtl="0" eaLnBrk="1" latinLnBrk="0" hangingPunct="1">
              <a:lnSpc>
                <a:spcPct val="90000"/>
              </a:lnSpc>
              <a:spcBef>
                <a:spcPts val="703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587" dirty="0" err="1"/>
              <a:t>During</a:t>
            </a:r>
            <a:r>
              <a:rPr lang="it-IT" sz="1587" dirty="0"/>
              <a:t> the COVID-19 </a:t>
            </a:r>
            <a:r>
              <a:rPr lang="it-IT" sz="1587" dirty="0" err="1"/>
              <a:t>pandemic</a:t>
            </a:r>
            <a:r>
              <a:rPr lang="it-IT" sz="1587" dirty="0"/>
              <a:t>, </a:t>
            </a:r>
            <a:r>
              <a:rPr lang="it-IT" sz="1587" dirty="0" err="1"/>
              <a:t>many</a:t>
            </a:r>
            <a:r>
              <a:rPr lang="it-IT" sz="1587" dirty="0"/>
              <a:t> are making use of </a:t>
            </a:r>
            <a:r>
              <a:rPr lang="it-IT" sz="1587" dirty="0" err="1"/>
              <a:t>synchronous</a:t>
            </a:r>
            <a:r>
              <a:rPr lang="it-IT" sz="1587" dirty="0"/>
              <a:t> video </a:t>
            </a:r>
            <a:r>
              <a:rPr lang="it-IT" sz="1587" dirty="0" err="1"/>
              <a:t>content</a:t>
            </a:r>
            <a:r>
              <a:rPr lang="it-IT" sz="1587" dirty="0"/>
              <a:t> </a:t>
            </a:r>
            <a:r>
              <a:rPr lang="it-IT" sz="1587" dirty="0" err="1"/>
              <a:t>delivey</a:t>
            </a:r>
            <a:r>
              <a:rPr lang="it-IT" sz="1587" dirty="0"/>
              <a:t>, moving back to a </a:t>
            </a:r>
            <a:r>
              <a:rPr lang="it-IT" sz="1587" dirty="0" err="1"/>
              <a:t>strongly</a:t>
            </a:r>
            <a:r>
              <a:rPr lang="it-IT" sz="1587" dirty="0"/>
              <a:t> </a:t>
            </a:r>
            <a:r>
              <a:rPr lang="it-IT" sz="1587" dirty="0" err="1"/>
              <a:t>erogative</a:t>
            </a:r>
            <a:r>
              <a:rPr lang="it-IT" sz="1587" dirty="0"/>
              <a:t> teaching model.</a:t>
            </a:r>
          </a:p>
        </p:txBody>
      </p:sp>
      <p:sp>
        <p:nvSpPr>
          <p:cNvPr id="7" name="Shape 58">
            <a:extLst>
              <a:ext uri="{FF2B5EF4-FFF2-40B4-BE49-F238E27FC236}">
                <a16:creationId xmlns:a16="http://schemas.microsoft.com/office/drawing/2014/main" id="{A446E0E1-F7D6-467B-8746-C41BAD44E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112" y="109506"/>
            <a:ext cx="19587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t-IT" altLang="zh-CN" sz="12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INTERNATIONALIZATION</a:t>
            </a:r>
          </a:p>
          <a:p>
            <a:pPr>
              <a:buFont typeface="Arial" panose="020B0604020202020204" pitchFamily="34" charset="0"/>
              <a:buNone/>
            </a:pP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Department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 of </a:t>
            </a: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Research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&amp; Development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Guglielmo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Marconi University</a:t>
            </a:r>
            <a:endParaRPr lang="el-GR" altLang="zh-CN" sz="700" b="1" dirty="0">
              <a:solidFill>
                <a:srgbClr val="59A98A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  <p:sp>
        <p:nvSpPr>
          <p:cNvPr id="9" name="Shape 54">
            <a:extLst>
              <a:ext uri="{FF2B5EF4-FFF2-40B4-BE49-F238E27FC236}">
                <a16:creationId xmlns:a16="http://schemas.microsoft.com/office/drawing/2014/main" id="{FEAF5D58-16EF-4030-9389-26EFE85D4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6386092"/>
            <a:ext cx="9177337" cy="477838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l-GR" altLang="es-ES" sz="16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7CE33A6-8059-4398-99C0-7C7AB8B5E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0" y="0"/>
            <a:ext cx="919370" cy="730395"/>
          </a:xfrm>
          <a:prstGeom prst="rect">
            <a:avLst/>
          </a:prstGeom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ACB1DDA7-0CB1-41F4-BB7F-C599C4AE764E}"/>
              </a:ext>
            </a:extLst>
          </p:cNvPr>
          <p:cNvGrpSpPr/>
          <p:nvPr/>
        </p:nvGrpSpPr>
        <p:grpSpPr>
          <a:xfrm>
            <a:off x="15397" y="758510"/>
            <a:ext cx="9140825" cy="591538"/>
            <a:chOff x="3175" y="765760"/>
            <a:chExt cx="9140825" cy="591538"/>
          </a:xfrm>
        </p:grpSpPr>
        <p:sp>
          <p:nvSpPr>
            <p:cNvPr id="12" name="Shape 108">
              <a:extLst>
                <a:ext uri="{FF2B5EF4-FFF2-40B4-BE49-F238E27FC236}">
                  <a16:creationId xmlns:a16="http://schemas.microsoft.com/office/drawing/2014/main" id="{A48AFE96-E3AA-4BA8-8CCC-71CD415BC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765760"/>
              <a:ext cx="9140825" cy="591538"/>
            </a:xfrm>
            <a:prstGeom prst="rect">
              <a:avLst/>
            </a:prstGeom>
            <a:solidFill>
              <a:srgbClr val="59A98A">
                <a:alpha val="69019"/>
              </a:srgbClr>
            </a:solidFill>
            <a:ln>
              <a:noFill/>
            </a:ln>
          </p:spPr>
          <p:txBody>
            <a:bodyPr lIns="0" tIns="0" rIns="0" bIns="0" anchor="ctr"/>
            <a:lstStyle>
              <a:lvl1pPr indent="63023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endParaRPr lang="el-GR" altLang="zh-C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Titolo 1">
              <a:extLst>
                <a:ext uri="{FF2B5EF4-FFF2-40B4-BE49-F238E27FC236}">
                  <a16:creationId xmlns:a16="http://schemas.microsoft.com/office/drawing/2014/main" id="{5EEF8E01-9DB2-43BF-BA3A-B27FD1ABFA8A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773832"/>
              <a:ext cx="8229600" cy="583466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defPPr>
                <a:defRPr lang="it-IT"/>
              </a:defPPr>
              <a:lvl1pPr algn="ctr">
                <a:spcBef>
                  <a:spcPct val="0"/>
                </a:spcBef>
                <a:buNone/>
                <a:defRPr sz="3200" b="1">
                  <a:ln w="1905"/>
                  <a:solidFill>
                    <a:srgbClr val="66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What’s «Blended learning»? Situation blending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9942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it-IT" dirty="0"/>
              <a:t>Third </a:t>
            </a:r>
            <a:r>
              <a:rPr lang="it-IT" dirty="0" err="1"/>
              <a:t>classroom</a:t>
            </a:r>
            <a:r>
              <a:rPr lang="it-IT" dirty="0"/>
              <a:t>: multimedia </a:t>
            </a:r>
            <a:r>
              <a:rPr lang="it-IT" dirty="0" err="1"/>
              <a:t>content</a:t>
            </a:r>
            <a:r>
              <a:rPr lang="it-IT" dirty="0"/>
              <a:t>-delivery.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7520-7808-4021-A9CE-950A068AF1D3}" type="slidenum">
              <a:rPr lang="it-IT" altLang="it-IT" smtClean="0"/>
              <a:pPr/>
              <a:t>25</a:t>
            </a:fld>
            <a:endParaRPr lang="it-IT" altLang="it-I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50" y="2571691"/>
            <a:ext cx="8256969" cy="2457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58">
            <a:extLst>
              <a:ext uri="{FF2B5EF4-FFF2-40B4-BE49-F238E27FC236}">
                <a16:creationId xmlns:a16="http://schemas.microsoft.com/office/drawing/2014/main" id="{E21593A5-F3BB-499D-A36E-9DB848445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112" y="109506"/>
            <a:ext cx="19587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t-IT" altLang="zh-CN" sz="12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INTERNATIONALIZATION</a:t>
            </a:r>
          </a:p>
          <a:p>
            <a:pPr>
              <a:buFont typeface="Arial" panose="020B0604020202020204" pitchFamily="34" charset="0"/>
              <a:buNone/>
            </a:pP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Department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 of </a:t>
            </a: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Research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&amp; Development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Guglielmo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Marconi University</a:t>
            </a:r>
            <a:endParaRPr lang="el-GR" altLang="zh-CN" sz="700" b="1" dirty="0">
              <a:solidFill>
                <a:srgbClr val="59A98A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  <p:sp>
        <p:nvSpPr>
          <p:cNvPr id="9" name="Shape 54">
            <a:extLst>
              <a:ext uri="{FF2B5EF4-FFF2-40B4-BE49-F238E27FC236}">
                <a16:creationId xmlns:a16="http://schemas.microsoft.com/office/drawing/2014/main" id="{962AABF7-FEAC-4BE1-9318-EDB732A91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6386092"/>
            <a:ext cx="9177337" cy="477838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l-GR" altLang="es-ES" sz="16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AC66C00-9690-4AEE-869A-6914EEE10D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0" y="0"/>
            <a:ext cx="919370" cy="730395"/>
          </a:xfrm>
          <a:prstGeom prst="rect">
            <a:avLst/>
          </a:prstGeom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A215E130-C6C0-45B9-84F3-19F6FE8F5337}"/>
              </a:ext>
            </a:extLst>
          </p:cNvPr>
          <p:cNvGrpSpPr/>
          <p:nvPr/>
        </p:nvGrpSpPr>
        <p:grpSpPr>
          <a:xfrm>
            <a:off x="15397" y="758510"/>
            <a:ext cx="9140825" cy="591538"/>
            <a:chOff x="3175" y="765760"/>
            <a:chExt cx="9140825" cy="591538"/>
          </a:xfrm>
        </p:grpSpPr>
        <p:sp>
          <p:nvSpPr>
            <p:cNvPr id="12" name="Shape 108">
              <a:extLst>
                <a:ext uri="{FF2B5EF4-FFF2-40B4-BE49-F238E27FC236}">
                  <a16:creationId xmlns:a16="http://schemas.microsoft.com/office/drawing/2014/main" id="{4B93EA68-5568-4181-969D-AD216DE26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765760"/>
              <a:ext cx="9140825" cy="591538"/>
            </a:xfrm>
            <a:prstGeom prst="rect">
              <a:avLst/>
            </a:prstGeom>
            <a:solidFill>
              <a:srgbClr val="59A98A">
                <a:alpha val="69019"/>
              </a:srgbClr>
            </a:solidFill>
            <a:ln>
              <a:noFill/>
            </a:ln>
          </p:spPr>
          <p:txBody>
            <a:bodyPr lIns="0" tIns="0" rIns="0" bIns="0" anchor="ctr"/>
            <a:lstStyle>
              <a:lvl1pPr indent="63023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endParaRPr lang="el-GR" altLang="zh-C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Titolo 1">
              <a:extLst>
                <a:ext uri="{FF2B5EF4-FFF2-40B4-BE49-F238E27FC236}">
                  <a16:creationId xmlns:a16="http://schemas.microsoft.com/office/drawing/2014/main" id="{AFF7D6BB-B6AB-403B-A930-CD8091D3FF79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773832"/>
              <a:ext cx="8229600" cy="583466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defPPr>
                <a:defRPr lang="it-IT"/>
              </a:defPPr>
              <a:lvl1pPr algn="ctr">
                <a:spcBef>
                  <a:spcPct val="0"/>
                </a:spcBef>
                <a:buNone/>
                <a:defRPr sz="3200" b="1">
                  <a:ln w="1905"/>
                  <a:solidFill>
                    <a:srgbClr val="66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What’s «Blended learning»? Situation blending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4460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classroom</a:t>
            </a:r>
            <a:r>
              <a:rPr lang="it-IT" dirty="0"/>
              <a:t>: Virtual group </a:t>
            </a:r>
            <a:r>
              <a:rPr lang="it-IT" dirty="0" err="1"/>
              <a:t>activities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7520-7808-4021-A9CE-950A068AF1D3}" type="slidenum">
              <a:rPr lang="it-IT" altLang="it-IT" smtClean="0"/>
              <a:pPr/>
              <a:t>26</a:t>
            </a:fld>
            <a:endParaRPr lang="it-IT" alt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764" y="2514538"/>
            <a:ext cx="3086312" cy="3275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58">
            <a:extLst>
              <a:ext uri="{FF2B5EF4-FFF2-40B4-BE49-F238E27FC236}">
                <a16:creationId xmlns:a16="http://schemas.microsoft.com/office/drawing/2014/main" id="{05DA8CE2-7E03-4718-AC89-5F457E326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112" y="109506"/>
            <a:ext cx="19587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t-IT" altLang="zh-CN" sz="12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INTERNATIONALIZATION</a:t>
            </a:r>
          </a:p>
          <a:p>
            <a:pPr>
              <a:buFont typeface="Arial" panose="020B0604020202020204" pitchFamily="34" charset="0"/>
              <a:buNone/>
            </a:pP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Department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 of </a:t>
            </a: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Research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&amp; Development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Guglielmo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Marconi University</a:t>
            </a:r>
            <a:endParaRPr lang="el-GR" altLang="zh-CN" sz="700" b="1" dirty="0">
              <a:solidFill>
                <a:srgbClr val="59A98A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  <p:sp>
        <p:nvSpPr>
          <p:cNvPr id="9" name="Shape 54">
            <a:extLst>
              <a:ext uri="{FF2B5EF4-FFF2-40B4-BE49-F238E27FC236}">
                <a16:creationId xmlns:a16="http://schemas.microsoft.com/office/drawing/2014/main" id="{A0470DE3-3A69-46A5-8213-350ED6C49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6386092"/>
            <a:ext cx="9177337" cy="477838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l-GR" altLang="es-ES" sz="16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8527DFB-025A-40B6-8058-F8CBA84815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0" y="0"/>
            <a:ext cx="919370" cy="730395"/>
          </a:xfrm>
          <a:prstGeom prst="rect">
            <a:avLst/>
          </a:prstGeom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00DA3AAE-CEB4-479D-AAE2-9FFFAAE40BE0}"/>
              </a:ext>
            </a:extLst>
          </p:cNvPr>
          <p:cNvGrpSpPr/>
          <p:nvPr/>
        </p:nvGrpSpPr>
        <p:grpSpPr>
          <a:xfrm>
            <a:off x="15397" y="758510"/>
            <a:ext cx="9140825" cy="591538"/>
            <a:chOff x="3175" y="765760"/>
            <a:chExt cx="9140825" cy="591538"/>
          </a:xfrm>
        </p:grpSpPr>
        <p:sp>
          <p:nvSpPr>
            <p:cNvPr id="12" name="Shape 108">
              <a:extLst>
                <a:ext uri="{FF2B5EF4-FFF2-40B4-BE49-F238E27FC236}">
                  <a16:creationId xmlns:a16="http://schemas.microsoft.com/office/drawing/2014/main" id="{3EBD684D-937A-464F-A7ED-CABB83ABA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765760"/>
              <a:ext cx="9140825" cy="591538"/>
            </a:xfrm>
            <a:prstGeom prst="rect">
              <a:avLst/>
            </a:prstGeom>
            <a:solidFill>
              <a:srgbClr val="59A98A">
                <a:alpha val="69019"/>
              </a:srgbClr>
            </a:solidFill>
            <a:ln>
              <a:noFill/>
            </a:ln>
          </p:spPr>
          <p:txBody>
            <a:bodyPr lIns="0" tIns="0" rIns="0" bIns="0" anchor="ctr"/>
            <a:lstStyle>
              <a:lvl1pPr indent="63023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endParaRPr lang="el-GR" altLang="zh-C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Titolo 1">
              <a:extLst>
                <a:ext uri="{FF2B5EF4-FFF2-40B4-BE49-F238E27FC236}">
                  <a16:creationId xmlns:a16="http://schemas.microsoft.com/office/drawing/2014/main" id="{BBB77F5A-7178-42EC-A707-A395FB645B53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773832"/>
              <a:ext cx="8229600" cy="583466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defPPr>
                <a:defRPr lang="it-IT"/>
              </a:defPPr>
              <a:lvl1pPr algn="ctr">
                <a:spcBef>
                  <a:spcPct val="0"/>
                </a:spcBef>
                <a:buNone/>
                <a:defRPr sz="3200" b="1">
                  <a:ln w="1905"/>
                  <a:solidFill>
                    <a:srgbClr val="66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What’s «Blended learning»? Situation blending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15788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it-IT" dirty="0"/>
              <a:t>Fifth </a:t>
            </a:r>
            <a:r>
              <a:rPr lang="it-IT" dirty="0" err="1"/>
              <a:t>virtual</a:t>
            </a:r>
            <a:r>
              <a:rPr lang="it-IT" dirty="0"/>
              <a:t> </a:t>
            </a:r>
            <a:r>
              <a:rPr lang="it-IT" dirty="0" err="1"/>
              <a:t>classroom</a:t>
            </a:r>
            <a:r>
              <a:rPr lang="it-IT" dirty="0"/>
              <a:t>: the </a:t>
            </a:r>
            <a:r>
              <a:rPr lang="it-IT" b="1" dirty="0"/>
              <a:t>community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7520-7808-4021-A9CE-950A068AF1D3}" type="slidenum">
              <a:rPr lang="it-IT" altLang="it-IT" smtClean="0"/>
              <a:pPr/>
              <a:t>27</a:t>
            </a:fld>
            <a:endParaRPr lang="it-IT" altLang="it-IT" dirty="0"/>
          </a:p>
        </p:txBody>
      </p:sp>
      <p:pic>
        <p:nvPicPr>
          <p:cNvPr id="5122" name="Picture 2" descr="https://upload.wikimedia.org/wikipedia/commons/7/70/Social_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4" y="2514538"/>
            <a:ext cx="3659112" cy="3001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58">
            <a:extLst>
              <a:ext uri="{FF2B5EF4-FFF2-40B4-BE49-F238E27FC236}">
                <a16:creationId xmlns:a16="http://schemas.microsoft.com/office/drawing/2014/main" id="{A21342B7-09C1-4E06-8BD2-D248F3D74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112" y="109506"/>
            <a:ext cx="19587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t-IT" altLang="zh-CN" sz="12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INTERNATIONALIZATION</a:t>
            </a:r>
          </a:p>
          <a:p>
            <a:pPr>
              <a:buFont typeface="Arial" panose="020B0604020202020204" pitchFamily="34" charset="0"/>
              <a:buNone/>
            </a:pP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Department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 of </a:t>
            </a: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Research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&amp; Development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Guglielmo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Marconi University</a:t>
            </a:r>
            <a:endParaRPr lang="el-GR" altLang="zh-CN" sz="700" b="1" dirty="0">
              <a:solidFill>
                <a:srgbClr val="59A98A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  <p:sp>
        <p:nvSpPr>
          <p:cNvPr id="10" name="Shape 54">
            <a:extLst>
              <a:ext uri="{FF2B5EF4-FFF2-40B4-BE49-F238E27FC236}">
                <a16:creationId xmlns:a16="http://schemas.microsoft.com/office/drawing/2014/main" id="{6868D4BB-AE2F-4AA6-BD0E-06A73F53B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6386092"/>
            <a:ext cx="9177337" cy="477838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l-GR" altLang="es-ES" sz="16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79F7362-2B7E-477C-8C3F-4B945A9F25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0" y="0"/>
            <a:ext cx="919370" cy="730395"/>
          </a:xfrm>
          <a:prstGeom prst="rect">
            <a:avLst/>
          </a:prstGeom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A38FEBAA-8B36-4659-B103-B864E2BD9FDC}"/>
              </a:ext>
            </a:extLst>
          </p:cNvPr>
          <p:cNvGrpSpPr/>
          <p:nvPr/>
        </p:nvGrpSpPr>
        <p:grpSpPr>
          <a:xfrm>
            <a:off x="15397" y="758510"/>
            <a:ext cx="9140825" cy="591538"/>
            <a:chOff x="3175" y="765760"/>
            <a:chExt cx="9140825" cy="591538"/>
          </a:xfrm>
        </p:grpSpPr>
        <p:sp>
          <p:nvSpPr>
            <p:cNvPr id="13" name="Shape 108">
              <a:extLst>
                <a:ext uri="{FF2B5EF4-FFF2-40B4-BE49-F238E27FC236}">
                  <a16:creationId xmlns:a16="http://schemas.microsoft.com/office/drawing/2014/main" id="{BFA1869F-C9C2-4C3E-8AA2-2B5C843F0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765760"/>
              <a:ext cx="9140825" cy="591538"/>
            </a:xfrm>
            <a:prstGeom prst="rect">
              <a:avLst/>
            </a:prstGeom>
            <a:solidFill>
              <a:srgbClr val="59A98A">
                <a:alpha val="69019"/>
              </a:srgbClr>
            </a:solidFill>
            <a:ln>
              <a:noFill/>
            </a:ln>
          </p:spPr>
          <p:txBody>
            <a:bodyPr lIns="0" tIns="0" rIns="0" bIns="0" anchor="ctr"/>
            <a:lstStyle>
              <a:lvl1pPr indent="63023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endParaRPr lang="el-GR" altLang="zh-C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Titolo 1">
              <a:extLst>
                <a:ext uri="{FF2B5EF4-FFF2-40B4-BE49-F238E27FC236}">
                  <a16:creationId xmlns:a16="http://schemas.microsoft.com/office/drawing/2014/main" id="{E6C203D6-EBE4-499F-83EA-139AB693768C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773832"/>
              <a:ext cx="8229600" cy="583466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defPPr>
                <a:defRPr lang="it-IT"/>
              </a:defPPr>
              <a:lvl1pPr algn="ctr">
                <a:spcBef>
                  <a:spcPct val="0"/>
                </a:spcBef>
                <a:buNone/>
                <a:defRPr sz="3200" b="1">
                  <a:ln w="1905"/>
                  <a:solidFill>
                    <a:srgbClr val="66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What’s «Blended learning»? Situation blending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974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3" b="14118"/>
          <a:stretch/>
        </p:blipFill>
        <p:spPr>
          <a:xfrm>
            <a:off x="1189895" y="109506"/>
            <a:ext cx="1731930" cy="692772"/>
          </a:xfrm>
          <a:prstGeom prst="rect">
            <a:avLst/>
          </a:prstGeom>
        </p:spPr>
      </p:pic>
      <p:sp>
        <p:nvSpPr>
          <p:cNvPr id="11" name="Shape 58"/>
          <p:cNvSpPr>
            <a:spLocks noChangeArrowheads="1"/>
          </p:cNvSpPr>
          <p:nvPr/>
        </p:nvSpPr>
        <p:spPr bwMode="auto">
          <a:xfrm>
            <a:off x="1173112" y="109506"/>
            <a:ext cx="19587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t-IT" altLang="zh-CN" sz="12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INTERNATIONALIZATION</a:t>
            </a:r>
          </a:p>
          <a:p>
            <a:pPr>
              <a:buFont typeface="Arial" panose="020B0604020202020204" pitchFamily="34" charset="0"/>
              <a:buNone/>
            </a:pP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Department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 of </a:t>
            </a: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Research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&amp; Development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Guglielmo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Marconi University</a:t>
            </a:r>
            <a:endParaRPr lang="el-GR" altLang="zh-CN" sz="700" b="1" dirty="0">
              <a:solidFill>
                <a:srgbClr val="59A98A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" y="7250"/>
            <a:ext cx="919370" cy="730395"/>
          </a:xfrm>
          <a:prstGeom prst="rect">
            <a:avLst/>
          </a:prstGeom>
        </p:spPr>
      </p:pic>
      <p:sp>
        <p:nvSpPr>
          <p:cNvPr id="16" name="Shape 54"/>
          <p:cNvSpPr>
            <a:spLocks noChangeArrowheads="1"/>
          </p:cNvSpPr>
          <p:nvPr/>
        </p:nvSpPr>
        <p:spPr bwMode="auto">
          <a:xfrm>
            <a:off x="3175" y="6386092"/>
            <a:ext cx="9177337" cy="477838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l-GR" altLang="es-ES" sz="16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3175" y="765760"/>
            <a:ext cx="9140825" cy="591538"/>
            <a:chOff x="3175" y="765760"/>
            <a:chExt cx="9140825" cy="591538"/>
          </a:xfrm>
        </p:grpSpPr>
        <p:sp>
          <p:nvSpPr>
            <p:cNvPr id="15363" name="Shape 108"/>
            <p:cNvSpPr>
              <a:spLocks noChangeArrowheads="1"/>
            </p:cNvSpPr>
            <p:nvPr/>
          </p:nvSpPr>
          <p:spPr bwMode="auto">
            <a:xfrm>
              <a:off x="3175" y="765760"/>
              <a:ext cx="9140825" cy="591538"/>
            </a:xfrm>
            <a:prstGeom prst="rect">
              <a:avLst/>
            </a:prstGeom>
            <a:solidFill>
              <a:srgbClr val="59A98A">
                <a:alpha val="69019"/>
              </a:srgbClr>
            </a:solidFill>
            <a:ln>
              <a:noFill/>
            </a:ln>
          </p:spPr>
          <p:txBody>
            <a:bodyPr lIns="0" tIns="0" rIns="0" bIns="0" anchor="ctr"/>
            <a:lstStyle>
              <a:lvl1pPr indent="63023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endParaRPr lang="el-GR" altLang="zh-C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itolo 1"/>
            <p:cNvSpPr txBox="1">
              <a:spLocks/>
            </p:cNvSpPr>
            <p:nvPr/>
          </p:nvSpPr>
          <p:spPr>
            <a:xfrm>
              <a:off x="457200" y="773832"/>
              <a:ext cx="8229600" cy="583466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defPPr>
                <a:defRPr lang="it-IT"/>
              </a:defPPr>
              <a:lvl1pPr algn="ctr">
                <a:spcBef>
                  <a:spcPct val="0"/>
                </a:spcBef>
                <a:buNone/>
                <a:defRPr sz="3200" b="1">
                  <a:ln w="1905"/>
                  <a:solidFill>
                    <a:srgbClr val="66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What’s «Blended learning»? Timing blending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Segnaposto contenuto 2"/>
          <p:cNvSpPr txBox="1">
            <a:spLocks/>
          </p:cNvSpPr>
          <p:nvPr/>
        </p:nvSpPr>
        <p:spPr>
          <a:xfrm>
            <a:off x="457200" y="2204864"/>
            <a:ext cx="8229600" cy="41044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2400" dirty="0" err="1"/>
              <a:t>According</a:t>
            </a:r>
            <a:r>
              <a:rPr lang="it-IT" sz="2400" dirty="0"/>
              <a:t> to </a:t>
            </a:r>
            <a:r>
              <a:rPr lang="it-IT" sz="2400" dirty="0" err="1"/>
              <a:t>Singh</a:t>
            </a:r>
            <a:r>
              <a:rPr lang="it-IT" sz="2400" dirty="0"/>
              <a:t> (2003), </a:t>
            </a:r>
            <a:r>
              <a:rPr lang="it-IT" sz="2400" dirty="0" err="1"/>
              <a:t>you</a:t>
            </a:r>
            <a:r>
              <a:rPr lang="it-IT" sz="2400" dirty="0"/>
              <a:t> can </a:t>
            </a:r>
            <a:r>
              <a:rPr lang="it-IT" sz="2400" dirty="0" err="1"/>
              <a:t>blend</a:t>
            </a:r>
            <a:r>
              <a:rPr lang="it-IT" sz="2400" dirty="0"/>
              <a:t> self-</a:t>
            </a:r>
            <a:r>
              <a:rPr lang="it-IT" sz="2400" dirty="0" err="1"/>
              <a:t>paced</a:t>
            </a:r>
            <a:r>
              <a:rPr lang="it-IT" sz="2400" dirty="0"/>
              <a:t> and live, collaborative </a:t>
            </a:r>
            <a:r>
              <a:rPr lang="it-IT" sz="2400" dirty="0" err="1"/>
              <a:t>learning</a:t>
            </a:r>
            <a:r>
              <a:rPr lang="it-IT" sz="2400" dirty="0"/>
              <a:t>. He </a:t>
            </a:r>
            <a:r>
              <a:rPr lang="it-IT" sz="2400" dirty="0" err="1"/>
              <a:t>namely</a:t>
            </a:r>
            <a:r>
              <a:rPr lang="it-IT" sz="2400" dirty="0"/>
              <a:t> </a:t>
            </a:r>
            <a:r>
              <a:rPr lang="it-IT" sz="2400" dirty="0" err="1"/>
              <a:t>found</a:t>
            </a:r>
            <a:r>
              <a:rPr lang="it-IT" sz="2400" dirty="0"/>
              <a:t> out </a:t>
            </a:r>
            <a:r>
              <a:rPr lang="it-IT" sz="2400" dirty="0" err="1"/>
              <a:t>three</a:t>
            </a:r>
            <a:r>
              <a:rPr lang="it-IT" sz="2400" dirty="0"/>
              <a:t> </a:t>
            </a:r>
            <a:r>
              <a:rPr lang="it-IT" sz="2400" dirty="0" err="1"/>
              <a:t>main</a:t>
            </a:r>
            <a:r>
              <a:rPr lang="it-IT" sz="2400" dirty="0"/>
              <a:t> </a:t>
            </a:r>
            <a:r>
              <a:rPr lang="it-IT" sz="2400" dirty="0" err="1"/>
              <a:t>approaches</a:t>
            </a:r>
            <a:r>
              <a:rPr lang="it-IT" sz="2400" dirty="0"/>
              <a:t> </a:t>
            </a:r>
            <a:r>
              <a:rPr lang="it-IT" sz="2400" dirty="0" err="1"/>
              <a:t>related</a:t>
            </a:r>
            <a:r>
              <a:rPr lang="it-IT" sz="2400" dirty="0"/>
              <a:t> to timing</a:t>
            </a:r>
          </a:p>
          <a:p>
            <a:pPr algn="just"/>
            <a:r>
              <a:rPr lang="it-IT" sz="2400" dirty="0" err="1"/>
              <a:t>Synchronous</a:t>
            </a:r>
            <a:r>
              <a:rPr lang="it-IT" sz="2400" dirty="0"/>
              <a:t> </a:t>
            </a:r>
            <a:r>
              <a:rPr lang="it-IT" sz="2400" dirty="0" err="1"/>
              <a:t>physical</a:t>
            </a:r>
            <a:r>
              <a:rPr lang="it-IT" sz="2400" dirty="0"/>
              <a:t> formats</a:t>
            </a:r>
          </a:p>
          <a:p>
            <a:pPr algn="just"/>
            <a:r>
              <a:rPr lang="it-IT" sz="2400" dirty="0" err="1"/>
              <a:t>Synchronous</a:t>
            </a:r>
            <a:r>
              <a:rPr lang="it-IT" sz="2400" dirty="0"/>
              <a:t> online formats (</a:t>
            </a:r>
            <a:r>
              <a:rPr lang="it-IT" sz="2400" dirty="0" err="1"/>
              <a:t>Webinar</a:t>
            </a:r>
            <a:r>
              <a:rPr lang="it-IT" sz="2400" dirty="0"/>
              <a:t>, Virtual </a:t>
            </a:r>
            <a:r>
              <a:rPr lang="it-IT" sz="2400" dirty="0" err="1"/>
              <a:t>Classrooms</a:t>
            </a:r>
            <a:r>
              <a:rPr lang="it-IT" sz="2400" dirty="0"/>
              <a:t>…)</a:t>
            </a:r>
            <a:endParaRPr lang="it-IT" sz="2000" i="1" dirty="0"/>
          </a:p>
          <a:p>
            <a:pPr algn="just"/>
            <a:r>
              <a:rPr lang="it-IT" sz="2400" dirty="0"/>
              <a:t>Self-</a:t>
            </a:r>
            <a:r>
              <a:rPr lang="it-IT" sz="2400" dirty="0" err="1"/>
              <a:t>paced</a:t>
            </a:r>
            <a:r>
              <a:rPr lang="it-IT" sz="2400" dirty="0"/>
              <a:t>, </a:t>
            </a:r>
            <a:r>
              <a:rPr lang="it-IT" sz="2400" dirty="0" err="1"/>
              <a:t>asynchronous</a:t>
            </a:r>
            <a:r>
              <a:rPr lang="it-IT" sz="2400" dirty="0"/>
              <a:t> formats (WBT, </a:t>
            </a:r>
            <a:r>
              <a:rPr lang="it-IT" sz="2400" dirty="0" err="1"/>
              <a:t>asynchronous</a:t>
            </a:r>
            <a:r>
              <a:rPr lang="it-IT" sz="2400" dirty="0"/>
              <a:t> </a:t>
            </a:r>
            <a:r>
              <a:rPr lang="it-IT" sz="2400" dirty="0" err="1"/>
              <a:t>communication</a:t>
            </a:r>
            <a:r>
              <a:rPr lang="it-IT" sz="2400" dirty="0"/>
              <a:t> </a:t>
            </a:r>
            <a:r>
              <a:rPr lang="it-IT" sz="2400" dirty="0" err="1"/>
              <a:t>tools</a:t>
            </a:r>
            <a:r>
              <a:rPr lang="it-IT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76481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3" b="14118"/>
          <a:stretch/>
        </p:blipFill>
        <p:spPr>
          <a:xfrm>
            <a:off x="1189895" y="109506"/>
            <a:ext cx="1731930" cy="692772"/>
          </a:xfrm>
          <a:prstGeom prst="rect">
            <a:avLst/>
          </a:prstGeom>
        </p:spPr>
      </p:pic>
      <p:sp>
        <p:nvSpPr>
          <p:cNvPr id="11" name="Shape 58"/>
          <p:cNvSpPr>
            <a:spLocks noChangeArrowheads="1"/>
          </p:cNvSpPr>
          <p:nvPr/>
        </p:nvSpPr>
        <p:spPr bwMode="auto">
          <a:xfrm>
            <a:off x="1173112" y="109506"/>
            <a:ext cx="19587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t-IT" altLang="zh-CN" sz="12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INTERNATIONALIZATION</a:t>
            </a:r>
          </a:p>
          <a:p>
            <a:pPr>
              <a:buFont typeface="Arial" panose="020B0604020202020204" pitchFamily="34" charset="0"/>
              <a:buNone/>
            </a:pP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Department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 of </a:t>
            </a: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Research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&amp; Development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Guglielmo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Marconi University</a:t>
            </a:r>
            <a:endParaRPr lang="el-GR" altLang="zh-CN" sz="700" b="1" dirty="0">
              <a:solidFill>
                <a:srgbClr val="59A98A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" y="7250"/>
            <a:ext cx="919370" cy="730395"/>
          </a:xfrm>
          <a:prstGeom prst="rect">
            <a:avLst/>
          </a:prstGeom>
        </p:spPr>
      </p:pic>
      <p:sp>
        <p:nvSpPr>
          <p:cNvPr id="16" name="Shape 54"/>
          <p:cNvSpPr>
            <a:spLocks noChangeArrowheads="1"/>
          </p:cNvSpPr>
          <p:nvPr/>
        </p:nvSpPr>
        <p:spPr bwMode="auto">
          <a:xfrm>
            <a:off x="3175" y="6386092"/>
            <a:ext cx="9177337" cy="477838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l-GR" altLang="es-ES" sz="16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3175" y="765760"/>
            <a:ext cx="9140825" cy="591538"/>
            <a:chOff x="3175" y="765760"/>
            <a:chExt cx="9140825" cy="591538"/>
          </a:xfrm>
        </p:grpSpPr>
        <p:sp>
          <p:nvSpPr>
            <p:cNvPr id="15363" name="Shape 108"/>
            <p:cNvSpPr>
              <a:spLocks noChangeArrowheads="1"/>
            </p:cNvSpPr>
            <p:nvPr/>
          </p:nvSpPr>
          <p:spPr bwMode="auto">
            <a:xfrm>
              <a:off x="3175" y="765760"/>
              <a:ext cx="9140825" cy="591538"/>
            </a:xfrm>
            <a:prstGeom prst="rect">
              <a:avLst/>
            </a:prstGeom>
            <a:solidFill>
              <a:srgbClr val="59A98A">
                <a:alpha val="69019"/>
              </a:srgbClr>
            </a:solidFill>
            <a:ln>
              <a:noFill/>
            </a:ln>
          </p:spPr>
          <p:txBody>
            <a:bodyPr lIns="0" tIns="0" rIns="0" bIns="0" anchor="ctr"/>
            <a:lstStyle>
              <a:lvl1pPr indent="63023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endParaRPr lang="el-GR" altLang="zh-C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itolo 1"/>
            <p:cNvSpPr txBox="1">
              <a:spLocks/>
            </p:cNvSpPr>
            <p:nvPr/>
          </p:nvSpPr>
          <p:spPr>
            <a:xfrm>
              <a:off x="457200" y="773832"/>
              <a:ext cx="8229600" cy="583466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defPPr>
                <a:defRPr lang="it-IT"/>
              </a:defPPr>
              <a:lvl1pPr algn="ctr">
                <a:spcBef>
                  <a:spcPct val="0"/>
                </a:spcBef>
                <a:buNone/>
                <a:defRPr sz="3200" b="1">
                  <a:ln w="1905"/>
                  <a:solidFill>
                    <a:srgbClr val="66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What’s «Blended learning»? Support blending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Segnaposto contenuto 2"/>
          <p:cNvSpPr txBox="1">
            <a:spLocks/>
          </p:cNvSpPr>
          <p:nvPr/>
        </p:nvSpPr>
        <p:spPr>
          <a:xfrm>
            <a:off x="475783" y="1484784"/>
            <a:ext cx="8229600" cy="41044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2400" dirty="0" err="1"/>
              <a:t>According</a:t>
            </a:r>
            <a:r>
              <a:rPr lang="it-IT" sz="2400" dirty="0"/>
              <a:t> to </a:t>
            </a:r>
            <a:r>
              <a:rPr lang="it-IT" sz="2400" dirty="0" err="1"/>
              <a:t>Bellier</a:t>
            </a:r>
            <a:r>
              <a:rPr lang="it-IT" sz="2400" dirty="0"/>
              <a:t> (2001), </a:t>
            </a:r>
            <a:r>
              <a:rPr lang="it-IT" sz="2400" dirty="0" err="1"/>
              <a:t>you</a:t>
            </a:r>
            <a:r>
              <a:rPr lang="it-IT" sz="2400" dirty="0"/>
              <a:t> can </a:t>
            </a:r>
            <a:r>
              <a:rPr lang="it-IT" sz="2400" dirty="0" err="1"/>
              <a:t>blend</a:t>
            </a:r>
            <a:r>
              <a:rPr lang="it-IT" sz="2400" dirty="0"/>
              <a:t> </a:t>
            </a:r>
            <a:r>
              <a:rPr lang="it-IT" sz="2400" dirty="0" err="1"/>
              <a:t>relating</a:t>
            </a:r>
            <a:r>
              <a:rPr lang="it-IT" sz="2400" dirty="0"/>
              <a:t> to the </a:t>
            </a:r>
            <a:r>
              <a:rPr lang="it-IT" sz="2400" dirty="0" err="1"/>
              <a:t>support</a:t>
            </a:r>
            <a:r>
              <a:rPr lang="it-IT" sz="2400" dirty="0"/>
              <a:t> of tutors</a:t>
            </a:r>
          </a:p>
          <a:p>
            <a:pPr algn="just"/>
            <a:r>
              <a:rPr lang="it-IT" sz="2400" dirty="0" err="1"/>
              <a:t>Fully</a:t>
            </a:r>
            <a:r>
              <a:rPr lang="it-IT" sz="2400" dirty="0"/>
              <a:t> </a:t>
            </a:r>
            <a:r>
              <a:rPr lang="it-IT" sz="2400" dirty="0" err="1"/>
              <a:t>distance</a:t>
            </a:r>
            <a:r>
              <a:rPr lang="it-IT" sz="2400" dirty="0"/>
              <a:t> </a:t>
            </a:r>
            <a:r>
              <a:rPr lang="it-IT" sz="2400" dirty="0" err="1"/>
              <a:t>learning</a:t>
            </a:r>
            <a:r>
              <a:rPr lang="it-IT" sz="2400" dirty="0"/>
              <a:t>, </a:t>
            </a:r>
            <a:r>
              <a:rPr lang="it-IT" sz="2400" dirty="0" err="1"/>
              <a:t>without</a:t>
            </a:r>
            <a:r>
              <a:rPr lang="it-IT" sz="2400" dirty="0"/>
              <a:t> the </a:t>
            </a:r>
            <a:r>
              <a:rPr lang="it-IT" sz="2400" dirty="0" err="1"/>
              <a:t>support</a:t>
            </a:r>
            <a:r>
              <a:rPr lang="it-IT" sz="2400" dirty="0"/>
              <a:t> of a tutor</a:t>
            </a:r>
          </a:p>
          <a:p>
            <a:pPr algn="just"/>
            <a:r>
              <a:rPr lang="it-IT" sz="2400" dirty="0" err="1"/>
              <a:t>Fully</a:t>
            </a:r>
            <a:r>
              <a:rPr lang="it-IT" sz="2400" dirty="0"/>
              <a:t> </a:t>
            </a:r>
            <a:r>
              <a:rPr lang="it-IT" sz="2400" dirty="0" err="1"/>
              <a:t>distance</a:t>
            </a:r>
            <a:r>
              <a:rPr lang="it-IT" sz="2400" dirty="0"/>
              <a:t> </a:t>
            </a:r>
            <a:r>
              <a:rPr lang="it-IT" sz="2400" dirty="0" err="1"/>
              <a:t>learning</a:t>
            </a:r>
            <a:r>
              <a:rPr lang="it-IT" sz="2400" dirty="0"/>
              <a:t>, with the </a:t>
            </a:r>
            <a:r>
              <a:rPr lang="it-IT" sz="2400" dirty="0" err="1"/>
              <a:t>support</a:t>
            </a:r>
            <a:r>
              <a:rPr lang="it-IT" sz="2400" dirty="0"/>
              <a:t> of a tutor</a:t>
            </a:r>
          </a:p>
          <a:p>
            <a:pPr algn="just"/>
            <a:r>
              <a:rPr lang="it-IT" sz="2400" dirty="0" err="1"/>
              <a:t>Both</a:t>
            </a:r>
            <a:r>
              <a:rPr lang="it-IT" sz="2400" dirty="0"/>
              <a:t> face-to-face/</a:t>
            </a:r>
            <a:r>
              <a:rPr lang="it-IT" sz="2400" dirty="0" err="1"/>
              <a:t>distance</a:t>
            </a:r>
            <a:r>
              <a:rPr lang="it-IT" sz="2400" dirty="0"/>
              <a:t> </a:t>
            </a:r>
            <a:r>
              <a:rPr lang="it-IT" sz="2400" dirty="0" err="1"/>
              <a:t>learning</a:t>
            </a:r>
            <a:r>
              <a:rPr lang="it-IT" sz="2400" dirty="0"/>
              <a:t>, with self-</a:t>
            </a:r>
            <a:r>
              <a:rPr lang="it-IT" sz="2400" dirty="0" err="1"/>
              <a:t>paced</a:t>
            </a:r>
            <a:r>
              <a:rPr lang="it-IT" sz="2400" dirty="0"/>
              <a:t> </a:t>
            </a:r>
            <a:r>
              <a:rPr lang="it-IT" sz="2400" dirty="0" err="1"/>
              <a:t>distance</a:t>
            </a:r>
            <a:r>
              <a:rPr lang="it-IT" sz="2400" dirty="0"/>
              <a:t> </a:t>
            </a:r>
            <a:r>
              <a:rPr lang="it-IT" sz="2400" dirty="0" err="1"/>
              <a:t>learning</a:t>
            </a:r>
            <a:endParaRPr lang="it-IT" sz="2400" dirty="0"/>
          </a:p>
          <a:p>
            <a:pPr algn="just"/>
            <a:r>
              <a:rPr lang="it-IT" sz="2400" dirty="0"/>
              <a:t>B</a:t>
            </a:r>
            <a:r>
              <a:rPr lang="en-US" sz="2400" dirty="0" err="1"/>
              <a:t>oth</a:t>
            </a:r>
            <a:r>
              <a:rPr lang="en-US" sz="2400" dirty="0"/>
              <a:t> face-to-face/distance learning, with complementary on-line activities</a:t>
            </a:r>
            <a:endParaRPr lang="it-IT" sz="2000" dirty="0"/>
          </a:p>
          <a:p>
            <a:pPr algn="just"/>
            <a:r>
              <a:rPr lang="it-IT" sz="2400" dirty="0"/>
              <a:t>Collaborative </a:t>
            </a:r>
            <a:r>
              <a:rPr lang="it-IT" sz="2400" dirty="0" err="1"/>
              <a:t>working</a:t>
            </a:r>
            <a:r>
              <a:rPr lang="it-IT" sz="2400" dirty="0"/>
              <a:t> on-line</a:t>
            </a:r>
          </a:p>
        </p:txBody>
      </p:sp>
    </p:spTree>
    <p:extLst>
      <p:ext uri="{BB962C8B-B14F-4D97-AF65-F5344CB8AC3E}">
        <p14:creationId xmlns:p14="http://schemas.microsoft.com/office/powerpoint/2010/main" val="3976481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8">
            <a:extLst>
              <a:ext uri="{FF2B5EF4-FFF2-40B4-BE49-F238E27FC236}">
                <a16:creationId xmlns:a16="http://schemas.microsoft.com/office/drawing/2014/main" id="{1AA78132-5E19-49C5-AFF1-51E5CF7B3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112" y="109506"/>
            <a:ext cx="19587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t-IT" altLang="zh-CN" sz="12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INTERNATIONALIZATION</a:t>
            </a:r>
          </a:p>
          <a:p>
            <a:pPr>
              <a:buFont typeface="Arial" panose="020B0604020202020204" pitchFamily="34" charset="0"/>
              <a:buNone/>
            </a:pP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Department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 of </a:t>
            </a: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Research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&amp; Development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Guglielmo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Marconi University</a:t>
            </a:r>
            <a:endParaRPr lang="el-GR" altLang="zh-CN" sz="700" b="1" dirty="0">
              <a:solidFill>
                <a:srgbClr val="59A98A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547524A-1B38-46C5-BB86-F4B023A7E5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" y="7250"/>
            <a:ext cx="919370" cy="730395"/>
          </a:xfrm>
          <a:prstGeom prst="rect">
            <a:avLst/>
          </a:prstGeom>
        </p:spPr>
      </p:pic>
      <p:sp>
        <p:nvSpPr>
          <p:cNvPr id="12" name="Shape 54">
            <a:extLst>
              <a:ext uri="{FF2B5EF4-FFF2-40B4-BE49-F238E27FC236}">
                <a16:creationId xmlns:a16="http://schemas.microsoft.com/office/drawing/2014/main" id="{00070216-B1DC-445A-BF8F-569AD728F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6386092"/>
            <a:ext cx="9177337" cy="477838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l-GR" altLang="es-ES" sz="16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6D4CA129-2360-4F4F-8A8B-BE7C17FFD76E}"/>
              </a:ext>
            </a:extLst>
          </p:cNvPr>
          <p:cNvGrpSpPr/>
          <p:nvPr/>
        </p:nvGrpSpPr>
        <p:grpSpPr>
          <a:xfrm>
            <a:off x="3175" y="765760"/>
            <a:ext cx="9140825" cy="591538"/>
            <a:chOff x="3175" y="765760"/>
            <a:chExt cx="9140825" cy="591538"/>
          </a:xfrm>
        </p:grpSpPr>
        <p:sp>
          <p:nvSpPr>
            <p:cNvPr id="14" name="Shape 108">
              <a:extLst>
                <a:ext uri="{FF2B5EF4-FFF2-40B4-BE49-F238E27FC236}">
                  <a16:creationId xmlns:a16="http://schemas.microsoft.com/office/drawing/2014/main" id="{37FAC9D7-B90A-4F6D-950B-FE8336CF4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765760"/>
              <a:ext cx="9140825" cy="591538"/>
            </a:xfrm>
            <a:prstGeom prst="rect">
              <a:avLst/>
            </a:prstGeom>
            <a:solidFill>
              <a:srgbClr val="59A98A">
                <a:alpha val="69019"/>
              </a:srgbClr>
            </a:solidFill>
            <a:ln>
              <a:noFill/>
            </a:ln>
          </p:spPr>
          <p:txBody>
            <a:bodyPr lIns="0" tIns="0" rIns="0" bIns="0" anchor="ctr"/>
            <a:lstStyle>
              <a:lvl1pPr indent="63023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endParaRPr lang="el-GR" altLang="zh-C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Titolo 1">
              <a:extLst>
                <a:ext uri="{FF2B5EF4-FFF2-40B4-BE49-F238E27FC236}">
                  <a16:creationId xmlns:a16="http://schemas.microsoft.com/office/drawing/2014/main" id="{37EEDFE8-C168-4CD8-8AA7-CA285D4E2339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773832"/>
              <a:ext cx="8229600" cy="583466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defPPr>
                <a:defRPr lang="it-IT"/>
              </a:defPPr>
              <a:lvl1pPr algn="ctr">
                <a:spcBef>
                  <a:spcPct val="0"/>
                </a:spcBef>
                <a:buNone/>
                <a:defRPr sz="3200" b="1">
                  <a:ln w="1905"/>
                  <a:solidFill>
                    <a:srgbClr val="66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ea typeface="+mj-ea"/>
                  <a:cs typeface="+mj-cs"/>
                </a:defRPr>
              </a:lvl1pPr>
            </a:lstStyle>
            <a:p>
              <a:r>
                <a:rPr lang="it-IT" dirty="0">
                  <a:solidFill>
                    <a:schemeClr val="bg1"/>
                  </a:solidFill>
                </a:rPr>
                <a:t>Online Learning vs Emergency Remote Teaching</a:t>
              </a:r>
            </a:p>
          </p:txBody>
        </p:sp>
      </p:grpSp>
      <p:sp>
        <p:nvSpPr>
          <p:cNvPr id="34" name="Segnaposto contenuto 3">
            <a:extLst>
              <a:ext uri="{FF2B5EF4-FFF2-40B4-BE49-F238E27FC236}">
                <a16:creationId xmlns:a16="http://schemas.microsoft.com/office/drawing/2014/main" id="{25669A25-1B71-49F7-AC10-E8B9B8247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516" y="1484784"/>
            <a:ext cx="8063932" cy="43490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800" dirty="0"/>
              <a:t>In 2020, due to the COVID-19 </a:t>
            </a:r>
            <a:r>
              <a:rPr lang="it-IT" sz="2800" dirty="0" err="1"/>
              <a:t>pandemic</a:t>
            </a:r>
            <a:r>
              <a:rPr lang="it-IT" sz="2800" dirty="0"/>
              <a:t>, </a:t>
            </a:r>
            <a:r>
              <a:rPr lang="it-IT" sz="2800" dirty="0" err="1"/>
              <a:t>almost</a:t>
            </a:r>
            <a:r>
              <a:rPr lang="it-IT" sz="2800" dirty="0"/>
              <a:t> </a:t>
            </a:r>
            <a:r>
              <a:rPr lang="it-IT" sz="2800" dirty="0" err="1"/>
              <a:t>every</a:t>
            </a:r>
            <a:r>
              <a:rPr lang="it-IT" sz="2800" dirty="0"/>
              <a:t> country </a:t>
            </a:r>
            <a:r>
              <a:rPr lang="it-IT" sz="2800" dirty="0" err="1"/>
              <a:t>needed</a:t>
            </a:r>
            <a:r>
              <a:rPr lang="it-IT" sz="2800" dirty="0"/>
              <a:t> to </a:t>
            </a:r>
            <a:r>
              <a:rPr lang="it-IT" sz="2800" dirty="0" err="1"/>
              <a:t>suddenly</a:t>
            </a:r>
            <a:r>
              <a:rPr lang="it-IT" sz="2800" dirty="0"/>
              <a:t> switch to online </a:t>
            </a:r>
            <a:r>
              <a:rPr lang="it-IT" sz="2800" dirty="0" err="1"/>
              <a:t>education</a:t>
            </a:r>
            <a:r>
              <a:rPr lang="it-IT" sz="2800" dirty="0"/>
              <a:t>, </a:t>
            </a:r>
            <a:r>
              <a:rPr lang="it-IT" sz="2800" dirty="0" err="1"/>
              <a:t>even</a:t>
            </a:r>
            <a:r>
              <a:rPr lang="it-IT" sz="2800" dirty="0"/>
              <a:t> </a:t>
            </a:r>
            <a:r>
              <a:rPr lang="it-IT" sz="2800" dirty="0" err="1"/>
              <a:t>if</a:t>
            </a:r>
            <a:r>
              <a:rPr lang="it-IT" sz="2800" dirty="0"/>
              <a:t> teachers and educational </a:t>
            </a:r>
            <a:r>
              <a:rPr lang="it-IT" sz="2800" dirty="0" err="1"/>
              <a:t>managers</a:t>
            </a:r>
            <a:r>
              <a:rPr lang="it-IT" sz="2800" dirty="0"/>
              <a:t> </a:t>
            </a:r>
            <a:r>
              <a:rPr lang="it-IT" sz="2800" dirty="0" err="1"/>
              <a:t>didn’t</a:t>
            </a:r>
            <a:r>
              <a:rPr lang="it-IT" sz="2800" dirty="0"/>
              <a:t> plan to.</a:t>
            </a:r>
          </a:p>
          <a:p>
            <a:pPr marL="0" indent="0" algn="just">
              <a:buNone/>
            </a:pPr>
            <a:endParaRPr lang="it-IT" sz="2800" dirty="0"/>
          </a:p>
          <a:p>
            <a:pPr marL="0" indent="0" algn="just">
              <a:buNone/>
            </a:pPr>
            <a:r>
              <a:rPr lang="it-IT" sz="2800" dirty="0"/>
              <a:t>The </a:t>
            </a:r>
            <a:r>
              <a:rPr lang="it-IT" sz="2800" dirty="0" err="1"/>
              <a:t>Distance</a:t>
            </a:r>
            <a:r>
              <a:rPr lang="it-IT" sz="2800" dirty="0"/>
              <a:t> </a:t>
            </a:r>
            <a:r>
              <a:rPr lang="it-IT" sz="2800" dirty="0" err="1"/>
              <a:t>Education</a:t>
            </a:r>
            <a:r>
              <a:rPr lang="it-IT" sz="2800" dirty="0"/>
              <a:t> devices in 2020 </a:t>
            </a:r>
            <a:r>
              <a:rPr lang="it-IT" sz="2800" dirty="0" err="1"/>
              <a:t>were</a:t>
            </a:r>
            <a:r>
              <a:rPr lang="it-IT" sz="2800" dirty="0"/>
              <a:t> </a:t>
            </a:r>
            <a:r>
              <a:rPr lang="it-IT" sz="2800" dirty="0" err="1"/>
              <a:t>not</a:t>
            </a:r>
            <a:r>
              <a:rPr lang="it-IT" sz="2800" dirty="0"/>
              <a:t> </a:t>
            </a:r>
            <a:r>
              <a:rPr lang="it-IT" sz="2800" dirty="0" err="1"/>
              <a:t>appropriately</a:t>
            </a:r>
            <a:r>
              <a:rPr lang="it-IT" sz="2800" dirty="0"/>
              <a:t> </a:t>
            </a:r>
            <a:r>
              <a:rPr lang="it-IT" sz="2800" dirty="0" err="1"/>
              <a:t>designed</a:t>
            </a:r>
            <a:r>
              <a:rPr lang="it-IT" sz="2800" dirty="0"/>
              <a:t> to take </a:t>
            </a:r>
            <a:r>
              <a:rPr lang="it-IT" sz="2800" dirty="0" err="1"/>
              <a:t>advantage</a:t>
            </a:r>
            <a:r>
              <a:rPr lang="it-IT" sz="2800" dirty="0"/>
              <a:t> of </a:t>
            </a:r>
            <a:r>
              <a:rPr lang="it-IT" sz="2800" dirty="0" err="1"/>
              <a:t>this</a:t>
            </a:r>
            <a:r>
              <a:rPr lang="it-IT" sz="2800" dirty="0"/>
              <a:t> learning mode. </a:t>
            </a:r>
            <a:r>
              <a:rPr lang="it-IT" sz="2800" dirty="0" err="1"/>
              <a:t>That’s</a:t>
            </a:r>
            <a:r>
              <a:rPr lang="it-IT" sz="2800" dirty="0"/>
              <a:t> </a:t>
            </a:r>
            <a:r>
              <a:rPr lang="it-IT" sz="2800" dirty="0" err="1"/>
              <a:t>why</a:t>
            </a:r>
            <a:r>
              <a:rPr lang="it-IT" sz="2800" dirty="0"/>
              <a:t> </a:t>
            </a:r>
            <a:r>
              <a:rPr lang="it-IT" sz="2800" dirty="0" err="1"/>
              <a:t>we’d</a:t>
            </a:r>
            <a:r>
              <a:rPr lang="it-IT" sz="2800" dirty="0"/>
              <a:t> better use the </a:t>
            </a:r>
            <a:r>
              <a:rPr lang="it-IT" sz="2800" dirty="0" err="1"/>
              <a:t>phrase</a:t>
            </a:r>
            <a:r>
              <a:rPr lang="it-IT" sz="2800" dirty="0"/>
              <a:t> </a:t>
            </a:r>
            <a:r>
              <a:rPr lang="it-IT" sz="2800" b="1" dirty="0"/>
              <a:t>Emergency Remote Teaching</a:t>
            </a:r>
            <a:r>
              <a:rPr lang="it-IT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20185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3" b="14118"/>
          <a:stretch/>
        </p:blipFill>
        <p:spPr>
          <a:xfrm>
            <a:off x="1189895" y="109506"/>
            <a:ext cx="1731930" cy="692772"/>
          </a:xfrm>
          <a:prstGeom prst="rect">
            <a:avLst/>
          </a:prstGeom>
        </p:spPr>
      </p:pic>
      <p:sp>
        <p:nvSpPr>
          <p:cNvPr id="11" name="Shape 58"/>
          <p:cNvSpPr>
            <a:spLocks noChangeArrowheads="1"/>
          </p:cNvSpPr>
          <p:nvPr/>
        </p:nvSpPr>
        <p:spPr bwMode="auto">
          <a:xfrm>
            <a:off x="1173112" y="109506"/>
            <a:ext cx="19587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t-IT" altLang="zh-CN" sz="12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INTERNATIONALIZATION</a:t>
            </a:r>
          </a:p>
          <a:p>
            <a:pPr>
              <a:buFont typeface="Arial" panose="020B0604020202020204" pitchFamily="34" charset="0"/>
              <a:buNone/>
            </a:pP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Department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 of </a:t>
            </a: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Research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&amp; Development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Guglielmo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Marconi University</a:t>
            </a:r>
            <a:endParaRPr lang="el-GR" altLang="zh-CN" sz="700" b="1" dirty="0">
              <a:solidFill>
                <a:srgbClr val="59A98A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" y="7250"/>
            <a:ext cx="919370" cy="730395"/>
          </a:xfrm>
          <a:prstGeom prst="rect">
            <a:avLst/>
          </a:prstGeom>
        </p:spPr>
      </p:pic>
      <p:sp>
        <p:nvSpPr>
          <p:cNvPr id="16" name="Shape 54"/>
          <p:cNvSpPr>
            <a:spLocks noChangeArrowheads="1"/>
          </p:cNvSpPr>
          <p:nvPr/>
        </p:nvSpPr>
        <p:spPr bwMode="auto">
          <a:xfrm>
            <a:off x="3175" y="6386092"/>
            <a:ext cx="9177337" cy="477838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l-GR" altLang="es-ES" sz="16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3175" y="765760"/>
            <a:ext cx="9140825" cy="591538"/>
            <a:chOff x="3175" y="765760"/>
            <a:chExt cx="9140825" cy="591538"/>
          </a:xfrm>
        </p:grpSpPr>
        <p:sp>
          <p:nvSpPr>
            <p:cNvPr id="15363" name="Shape 108"/>
            <p:cNvSpPr>
              <a:spLocks noChangeArrowheads="1"/>
            </p:cNvSpPr>
            <p:nvPr/>
          </p:nvSpPr>
          <p:spPr bwMode="auto">
            <a:xfrm>
              <a:off x="3175" y="765760"/>
              <a:ext cx="9140825" cy="591538"/>
            </a:xfrm>
            <a:prstGeom prst="rect">
              <a:avLst/>
            </a:prstGeom>
            <a:solidFill>
              <a:srgbClr val="59A98A">
                <a:alpha val="69019"/>
              </a:srgbClr>
            </a:solidFill>
            <a:ln>
              <a:noFill/>
            </a:ln>
          </p:spPr>
          <p:txBody>
            <a:bodyPr lIns="0" tIns="0" rIns="0" bIns="0" anchor="ctr"/>
            <a:lstStyle>
              <a:lvl1pPr indent="63023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endParaRPr lang="el-GR" altLang="zh-C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itolo 1"/>
            <p:cNvSpPr txBox="1">
              <a:spLocks/>
            </p:cNvSpPr>
            <p:nvPr/>
          </p:nvSpPr>
          <p:spPr>
            <a:xfrm>
              <a:off x="457200" y="773832"/>
              <a:ext cx="8229600" cy="583466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defPPr>
                <a:defRPr lang="it-IT"/>
              </a:defPPr>
              <a:lvl1pPr algn="ctr">
                <a:spcBef>
                  <a:spcPct val="0"/>
                </a:spcBef>
                <a:buNone/>
                <a:defRPr sz="3200" b="1">
                  <a:ln w="1905"/>
                  <a:solidFill>
                    <a:srgbClr val="66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An orchestra teaching</a:t>
              </a:r>
            </a:p>
          </p:txBody>
        </p:sp>
      </p:grpSp>
      <p:sp>
        <p:nvSpPr>
          <p:cNvPr id="12" name="Segnaposto contenuto 2"/>
          <p:cNvSpPr txBox="1">
            <a:spLocks/>
          </p:cNvSpPr>
          <p:nvPr/>
        </p:nvSpPr>
        <p:spPr>
          <a:xfrm>
            <a:off x="457200" y="1741165"/>
            <a:ext cx="4042792" cy="41044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2200"/>
              <a:t>Teaching face-to-face is brought up by a single teacher  (solo)</a:t>
            </a:r>
          </a:p>
          <a:p>
            <a:pPr algn="just"/>
            <a:r>
              <a:rPr lang="it-IT" sz="2200"/>
              <a:t>The same person creates, organises, designes, prepares and delivers his/her course</a:t>
            </a:r>
          </a:p>
          <a:p>
            <a:pPr algn="just"/>
            <a:endParaRPr lang="it-IT" sz="2200" dirty="0"/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4499992" y="1741165"/>
            <a:ext cx="4042792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2200" dirty="0" err="1"/>
              <a:t>Teaching</a:t>
            </a:r>
            <a:r>
              <a:rPr lang="it-IT" sz="2200" dirty="0"/>
              <a:t> on-line </a:t>
            </a:r>
            <a:r>
              <a:rPr lang="it-IT" sz="2200" dirty="0" err="1"/>
              <a:t>involves</a:t>
            </a:r>
            <a:r>
              <a:rPr lang="it-IT" sz="2200" dirty="0"/>
              <a:t> </a:t>
            </a:r>
            <a:r>
              <a:rPr lang="it-IT" sz="2200" dirty="0" err="1"/>
              <a:t>many</a:t>
            </a:r>
            <a:r>
              <a:rPr lang="it-IT" sz="2200" dirty="0"/>
              <a:t> </a:t>
            </a:r>
            <a:r>
              <a:rPr lang="it-IT" sz="2200" dirty="0" err="1"/>
              <a:t>professionals</a:t>
            </a:r>
            <a:r>
              <a:rPr lang="it-IT" sz="2200" dirty="0"/>
              <a:t> (orchestra)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29397"/>
            <a:ext cx="22288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89239"/>
            <a:ext cx="27432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651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3" b="14118"/>
          <a:stretch/>
        </p:blipFill>
        <p:spPr>
          <a:xfrm>
            <a:off x="1189895" y="109506"/>
            <a:ext cx="1731930" cy="692772"/>
          </a:xfrm>
          <a:prstGeom prst="rect">
            <a:avLst/>
          </a:prstGeom>
        </p:spPr>
      </p:pic>
      <p:sp>
        <p:nvSpPr>
          <p:cNvPr id="11" name="Shape 58"/>
          <p:cNvSpPr>
            <a:spLocks noChangeArrowheads="1"/>
          </p:cNvSpPr>
          <p:nvPr/>
        </p:nvSpPr>
        <p:spPr bwMode="auto">
          <a:xfrm>
            <a:off x="1173112" y="109506"/>
            <a:ext cx="19587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t-IT" altLang="zh-CN" sz="12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INTERNATIONALIZATION</a:t>
            </a:r>
          </a:p>
          <a:p>
            <a:pPr>
              <a:buFont typeface="Arial" panose="020B0604020202020204" pitchFamily="34" charset="0"/>
              <a:buNone/>
            </a:pP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Department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 of </a:t>
            </a: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Research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&amp; Development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Guglielmo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Marconi University</a:t>
            </a:r>
            <a:endParaRPr lang="el-GR" altLang="zh-CN" sz="700" b="1" dirty="0">
              <a:solidFill>
                <a:srgbClr val="59A98A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" y="7250"/>
            <a:ext cx="919370" cy="730395"/>
          </a:xfrm>
          <a:prstGeom prst="rect">
            <a:avLst/>
          </a:prstGeom>
        </p:spPr>
      </p:pic>
      <p:sp>
        <p:nvSpPr>
          <p:cNvPr id="16" name="Shape 54"/>
          <p:cNvSpPr>
            <a:spLocks noChangeArrowheads="1"/>
          </p:cNvSpPr>
          <p:nvPr/>
        </p:nvSpPr>
        <p:spPr bwMode="auto">
          <a:xfrm>
            <a:off x="3175" y="6386092"/>
            <a:ext cx="9177337" cy="477838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l-GR" altLang="es-ES" sz="16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3175" y="765760"/>
            <a:ext cx="9140825" cy="591538"/>
            <a:chOff x="3175" y="765760"/>
            <a:chExt cx="9140825" cy="591538"/>
          </a:xfrm>
        </p:grpSpPr>
        <p:sp>
          <p:nvSpPr>
            <p:cNvPr id="15363" name="Shape 108"/>
            <p:cNvSpPr>
              <a:spLocks noChangeArrowheads="1"/>
            </p:cNvSpPr>
            <p:nvPr/>
          </p:nvSpPr>
          <p:spPr bwMode="auto">
            <a:xfrm>
              <a:off x="3175" y="765760"/>
              <a:ext cx="9140825" cy="591538"/>
            </a:xfrm>
            <a:prstGeom prst="rect">
              <a:avLst/>
            </a:prstGeom>
            <a:solidFill>
              <a:srgbClr val="59A98A">
                <a:alpha val="69019"/>
              </a:srgbClr>
            </a:solidFill>
            <a:ln>
              <a:noFill/>
            </a:ln>
          </p:spPr>
          <p:txBody>
            <a:bodyPr lIns="0" tIns="0" rIns="0" bIns="0" anchor="ctr"/>
            <a:lstStyle>
              <a:lvl1pPr indent="63023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endParaRPr lang="el-GR" altLang="zh-C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itolo 1"/>
            <p:cNvSpPr txBox="1">
              <a:spLocks/>
            </p:cNvSpPr>
            <p:nvPr/>
          </p:nvSpPr>
          <p:spPr>
            <a:xfrm>
              <a:off x="457200" y="773832"/>
              <a:ext cx="8229600" cy="583466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defPPr>
                <a:defRPr lang="it-IT"/>
              </a:defPPr>
              <a:lvl1pPr algn="ctr">
                <a:spcBef>
                  <a:spcPct val="0"/>
                </a:spcBef>
                <a:buNone/>
                <a:defRPr sz="3200" b="1">
                  <a:ln w="1905"/>
                  <a:solidFill>
                    <a:srgbClr val="66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Several roles in e-learning delivery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Segnaposto contenuto 2"/>
          <p:cNvSpPr txBox="1">
            <a:spLocks/>
          </p:cNvSpPr>
          <p:nvPr/>
        </p:nvSpPr>
        <p:spPr>
          <a:xfrm>
            <a:off x="431377" y="1628800"/>
            <a:ext cx="8229600" cy="41044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2400" dirty="0"/>
              <a:t>The </a:t>
            </a:r>
            <a:r>
              <a:rPr lang="it-IT" sz="2400" dirty="0" err="1"/>
              <a:t>role</a:t>
            </a:r>
            <a:r>
              <a:rPr lang="it-IT" sz="2400" dirty="0"/>
              <a:t> of the </a:t>
            </a:r>
            <a:r>
              <a:rPr lang="it-IT" sz="2400" dirty="0" err="1"/>
              <a:t>professionals</a:t>
            </a:r>
            <a:r>
              <a:rPr lang="it-IT" sz="2400" dirty="0"/>
              <a:t> </a:t>
            </a:r>
            <a:r>
              <a:rPr lang="it-IT" sz="2400" dirty="0" err="1"/>
              <a:t>involved</a:t>
            </a:r>
            <a:r>
              <a:rPr lang="it-IT" sz="2400" dirty="0"/>
              <a:t> in e-learning delivery </a:t>
            </a:r>
            <a:r>
              <a:rPr lang="it-IT" sz="2400" dirty="0" err="1"/>
              <a:t>may</a:t>
            </a:r>
            <a:r>
              <a:rPr lang="it-IT" sz="2400" dirty="0"/>
              <a:t> </a:t>
            </a:r>
            <a:r>
              <a:rPr lang="it-IT" sz="2400" dirty="0" err="1"/>
              <a:t>vary</a:t>
            </a:r>
            <a:r>
              <a:rPr lang="it-IT" sz="2400" dirty="0"/>
              <a:t> from </a:t>
            </a:r>
            <a:r>
              <a:rPr lang="it-IT" sz="2400" dirty="0" err="1"/>
              <a:t>one</a:t>
            </a:r>
            <a:r>
              <a:rPr lang="it-IT" sz="2400" dirty="0"/>
              <a:t> model to </a:t>
            </a:r>
            <a:r>
              <a:rPr lang="it-IT" sz="2400" dirty="0" err="1"/>
              <a:t>another</a:t>
            </a:r>
            <a:r>
              <a:rPr lang="it-IT" sz="2400" dirty="0"/>
              <a:t>. </a:t>
            </a:r>
            <a:r>
              <a:rPr lang="it-IT" sz="2400" dirty="0" err="1"/>
              <a:t>We</a:t>
            </a:r>
            <a:r>
              <a:rPr lang="it-IT" sz="2400" dirty="0"/>
              <a:t> can </a:t>
            </a:r>
            <a:r>
              <a:rPr lang="it-IT" sz="2400" dirty="0" err="1"/>
              <a:t>nonetheless</a:t>
            </a:r>
            <a:r>
              <a:rPr lang="it-IT" sz="2400" dirty="0"/>
              <a:t> </a:t>
            </a:r>
            <a:r>
              <a:rPr lang="it-IT" sz="2400" dirty="0" err="1"/>
              <a:t>identify</a:t>
            </a:r>
            <a:r>
              <a:rPr lang="it-IT" sz="2400" dirty="0"/>
              <a:t> some </a:t>
            </a:r>
            <a:r>
              <a:rPr lang="it-IT" sz="2400" dirty="0" err="1"/>
              <a:t>reference</a:t>
            </a:r>
            <a:r>
              <a:rPr lang="it-IT" sz="2400" dirty="0"/>
              <a:t> </a:t>
            </a:r>
            <a:r>
              <a:rPr lang="it-IT" sz="2400" dirty="0" err="1"/>
              <a:t>profiles</a:t>
            </a:r>
            <a:endParaRPr lang="it-IT" sz="2400" dirty="0"/>
          </a:p>
          <a:p>
            <a:pPr algn="just"/>
            <a:r>
              <a:rPr lang="it-IT" sz="2400" dirty="0"/>
              <a:t>Author – </a:t>
            </a:r>
            <a:r>
              <a:rPr lang="it-IT" sz="2400" dirty="0" err="1"/>
              <a:t>content</a:t>
            </a:r>
            <a:r>
              <a:rPr lang="it-IT" sz="2400" dirty="0"/>
              <a:t> </a:t>
            </a:r>
            <a:r>
              <a:rPr lang="it-IT" sz="2400" dirty="0" err="1"/>
              <a:t>expert</a:t>
            </a:r>
            <a:endParaRPr lang="it-IT" sz="2400" dirty="0"/>
          </a:p>
          <a:p>
            <a:pPr algn="just"/>
            <a:r>
              <a:rPr lang="it-IT" sz="2400" dirty="0" err="1"/>
              <a:t>Instructional</a:t>
            </a:r>
            <a:r>
              <a:rPr lang="it-IT" sz="2400" dirty="0"/>
              <a:t> Designer – </a:t>
            </a:r>
            <a:r>
              <a:rPr lang="it-IT" sz="2400" dirty="0" err="1"/>
              <a:t>content</a:t>
            </a:r>
            <a:r>
              <a:rPr lang="it-IT" sz="2400" dirty="0"/>
              <a:t>/</a:t>
            </a:r>
            <a:r>
              <a:rPr lang="it-IT" sz="2400" dirty="0" err="1"/>
              <a:t>course</a:t>
            </a:r>
            <a:r>
              <a:rPr lang="it-IT" sz="2400" dirty="0"/>
              <a:t> design </a:t>
            </a:r>
            <a:r>
              <a:rPr lang="it-IT" sz="2400" dirty="0" err="1"/>
              <a:t>expert</a:t>
            </a:r>
            <a:endParaRPr lang="it-IT" sz="2400" dirty="0"/>
          </a:p>
          <a:p>
            <a:pPr algn="just"/>
            <a:r>
              <a:rPr lang="it-IT" sz="2400" dirty="0"/>
              <a:t>Technical Staff in </a:t>
            </a:r>
            <a:r>
              <a:rPr lang="it-IT" sz="2400" dirty="0" err="1"/>
              <a:t>content</a:t>
            </a:r>
            <a:r>
              <a:rPr lang="it-IT" sz="2400" dirty="0"/>
              <a:t> production</a:t>
            </a:r>
          </a:p>
          <a:p>
            <a:pPr algn="just"/>
            <a:r>
              <a:rPr lang="it-IT" sz="2400" dirty="0" err="1"/>
              <a:t>Disciplinary</a:t>
            </a:r>
            <a:r>
              <a:rPr lang="it-IT" sz="2400" dirty="0"/>
              <a:t> Tutor – </a:t>
            </a:r>
            <a:r>
              <a:rPr lang="it-IT" sz="2400" dirty="0" err="1"/>
              <a:t>grants</a:t>
            </a:r>
            <a:r>
              <a:rPr lang="it-IT" sz="2400" dirty="0"/>
              <a:t> </a:t>
            </a:r>
            <a:r>
              <a:rPr lang="it-IT" sz="2400" dirty="0" err="1"/>
              <a:t>student</a:t>
            </a:r>
            <a:r>
              <a:rPr lang="it-IT" sz="2400" dirty="0"/>
              <a:t> </a:t>
            </a:r>
            <a:r>
              <a:rPr lang="it-IT" sz="2400" dirty="0" err="1"/>
              <a:t>support</a:t>
            </a:r>
            <a:r>
              <a:rPr lang="it-IT" sz="2400" dirty="0"/>
              <a:t> </a:t>
            </a:r>
            <a:r>
              <a:rPr lang="it-IT" sz="2400" dirty="0" err="1"/>
              <a:t>about</a:t>
            </a:r>
            <a:r>
              <a:rPr lang="it-IT" sz="2400" dirty="0"/>
              <a:t> </a:t>
            </a:r>
            <a:r>
              <a:rPr lang="it-IT" sz="2400" dirty="0" err="1"/>
              <a:t>course</a:t>
            </a:r>
            <a:r>
              <a:rPr lang="it-IT" sz="2400" dirty="0"/>
              <a:t> </a:t>
            </a:r>
            <a:r>
              <a:rPr lang="it-IT" sz="2400" dirty="0" err="1"/>
              <a:t>content</a:t>
            </a:r>
            <a:r>
              <a:rPr lang="it-IT" sz="2400" dirty="0"/>
              <a:t> </a:t>
            </a:r>
            <a:r>
              <a:rPr lang="it-IT" sz="2400" dirty="0" err="1"/>
              <a:t>issues</a:t>
            </a:r>
            <a:r>
              <a:rPr lang="it-IT" sz="2400" dirty="0"/>
              <a:t> by </a:t>
            </a:r>
            <a:r>
              <a:rPr lang="it-IT" sz="2400" dirty="0" err="1"/>
              <a:t>interaction</a:t>
            </a:r>
            <a:endParaRPr lang="it-IT" sz="2400" dirty="0"/>
          </a:p>
          <a:p>
            <a:pPr algn="just"/>
            <a:r>
              <a:rPr lang="it-IT" sz="2400" dirty="0"/>
              <a:t>Non-</a:t>
            </a:r>
            <a:r>
              <a:rPr lang="it-IT" sz="2400" dirty="0" err="1"/>
              <a:t>disciplinary</a:t>
            </a:r>
            <a:r>
              <a:rPr lang="it-IT" sz="2400" dirty="0"/>
              <a:t> Tutor – </a:t>
            </a:r>
            <a:r>
              <a:rPr lang="it-IT" sz="2400" dirty="0" err="1"/>
              <a:t>grants</a:t>
            </a:r>
            <a:r>
              <a:rPr lang="it-IT" sz="2400" dirty="0"/>
              <a:t> </a:t>
            </a:r>
            <a:r>
              <a:rPr lang="it-IT" sz="2400" dirty="0" err="1"/>
              <a:t>student</a:t>
            </a:r>
            <a:r>
              <a:rPr lang="it-IT" sz="2400" dirty="0"/>
              <a:t> </a:t>
            </a:r>
            <a:r>
              <a:rPr lang="it-IT" sz="2400" dirty="0" err="1"/>
              <a:t>support</a:t>
            </a:r>
            <a:r>
              <a:rPr lang="it-IT" sz="2400" dirty="0"/>
              <a:t> </a:t>
            </a:r>
            <a:r>
              <a:rPr lang="it-IT" sz="2400" dirty="0" err="1"/>
              <a:t>about</a:t>
            </a:r>
            <a:r>
              <a:rPr lang="it-IT" sz="2400" dirty="0"/>
              <a:t> </a:t>
            </a:r>
            <a:r>
              <a:rPr lang="it-IT" sz="2400" dirty="0" err="1"/>
              <a:t>technical</a:t>
            </a:r>
            <a:r>
              <a:rPr lang="it-IT" sz="2400" dirty="0"/>
              <a:t>/</a:t>
            </a:r>
            <a:r>
              <a:rPr lang="it-IT" sz="2400" dirty="0" err="1"/>
              <a:t>organisational</a:t>
            </a:r>
            <a:r>
              <a:rPr lang="it-IT" sz="2400" dirty="0"/>
              <a:t> </a:t>
            </a:r>
            <a:r>
              <a:rPr lang="it-IT" sz="2400" dirty="0" err="1"/>
              <a:t>issues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945651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3" b="14118"/>
          <a:stretch/>
        </p:blipFill>
        <p:spPr>
          <a:xfrm>
            <a:off x="1189895" y="109506"/>
            <a:ext cx="1731930" cy="692772"/>
          </a:xfrm>
          <a:prstGeom prst="rect">
            <a:avLst/>
          </a:prstGeom>
        </p:spPr>
      </p:pic>
      <p:sp>
        <p:nvSpPr>
          <p:cNvPr id="11" name="Shape 58"/>
          <p:cNvSpPr>
            <a:spLocks noChangeArrowheads="1"/>
          </p:cNvSpPr>
          <p:nvPr/>
        </p:nvSpPr>
        <p:spPr bwMode="auto">
          <a:xfrm>
            <a:off x="1173112" y="109506"/>
            <a:ext cx="19587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t-IT" altLang="zh-CN" sz="12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INTERNATIONALIZATION</a:t>
            </a:r>
          </a:p>
          <a:p>
            <a:pPr>
              <a:buFont typeface="Arial" panose="020B0604020202020204" pitchFamily="34" charset="0"/>
              <a:buNone/>
            </a:pP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Department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 of </a:t>
            </a: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Research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&amp; Development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Guglielmo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Marconi University</a:t>
            </a:r>
            <a:endParaRPr lang="el-GR" altLang="zh-CN" sz="700" b="1" dirty="0">
              <a:solidFill>
                <a:srgbClr val="59A98A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" y="7250"/>
            <a:ext cx="919370" cy="730395"/>
          </a:xfrm>
          <a:prstGeom prst="rect">
            <a:avLst/>
          </a:prstGeom>
        </p:spPr>
      </p:pic>
      <p:sp>
        <p:nvSpPr>
          <p:cNvPr id="16" name="Shape 54"/>
          <p:cNvSpPr>
            <a:spLocks noChangeArrowheads="1"/>
          </p:cNvSpPr>
          <p:nvPr/>
        </p:nvSpPr>
        <p:spPr bwMode="auto">
          <a:xfrm>
            <a:off x="3175" y="6386092"/>
            <a:ext cx="9177337" cy="477838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l-GR" altLang="es-ES" sz="16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3175" y="765760"/>
            <a:ext cx="9140825" cy="591538"/>
            <a:chOff x="3175" y="765760"/>
            <a:chExt cx="9140825" cy="591538"/>
          </a:xfrm>
        </p:grpSpPr>
        <p:sp>
          <p:nvSpPr>
            <p:cNvPr id="15363" name="Shape 108"/>
            <p:cNvSpPr>
              <a:spLocks noChangeArrowheads="1"/>
            </p:cNvSpPr>
            <p:nvPr/>
          </p:nvSpPr>
          <p:spPr bwMode="auto">
            <a:xfrm>
              <a:off x="3175" y="765760"/>
              <a:ext cx="9140825" cy="591538"/>
            </a:xfrm>
            <a:prstGeom prst="rect">
              <a:avLst/>
            </a:prstGeom>
            <a:solidFill>
              <a:srgbClr val="59A98A">
                <a:alpha val="69019"/>
              </a:srgbClr>
            </a:solidFill>
            <a:ln>
              <a:noFill/>
            </a:ln>
          </p:spPr>
          <p:txBody>
            <a:bodyPr lIns="0" tIns="0" rIns="0" bIns="0" anchor="ctr"/>
            <a:lstStyle>
              <a:lvl1pPr indent="63023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endParaRPr lang="el-GR" altLang="zh-C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itolo 1"/>
            <p:cNvSpPr txBox="1">
              <a:spLocks/>
            </p:cNvSpPr>
            <p:nvPr/>
          </p:nvSpPr>
          <p:spPr>
            <a:xfrm>
              <a:off x="457200" y="773832"/>
              <a:ext cx="8229600" cy="583466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defPPr>
                <a:defRPr lang="it-IT"/>
              </a:defPPr>
              <a:lvl1pPr algn="ctr">
                <a:spcBef>
                  <a:spcPct val="0"/>
                </a:spcBef>
                <a:buNone/>
                <a:defRPr sz="3200" b="1">
                  <a:ln w="1905"/>
                  <a:solidFill>
                    <a:srgbClr val="66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Building an e-learning course</a:t>
              </a:r>
            </a:p>
          </p:txBody>
        </p:sp>
      </p:grpSp>
      <p:pic>
        <p:nvPicPr>
          <p:cNvPr id="13" name="Picture 4" descr="Image result for clipart design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95114"/>
            <a:ext cx="1025228" cy="102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clipart tu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830" y="5445224"/>
            <a:ext cx="7168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arrotondato 14"/>
          <p:cNvSpPr/>
          <p:nvPr/>
        </p:nvSpPr>
        <p:spPr>
          <a:xfrm>
            <a:off x="3419872" y="1628800"/>
            <a:ext cx="2664296" cy="936104"/>
          </a:xfrm>
          <a:prstGeom prst="roundRect">
            <a:avLst/>
          </a:prstGeom>
          <a:solidFill>
            <a:srgbClr val="EAEA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Course design</a:t>
            </a:r>
          </a:p>
        </p:txBody>
      </p:sp>
      <p:sp>
        <p:nvSpPr>
          <p:cNvPr id="17" name="Rettangolo arrotondato 16"/>
          <p:cNvSpPr/>
          <p:nvPr/>
        </p:nvSpPr>
        <p:spPr>
          <a:xfrm>
            <a:off x="3419872" y="3429000"/>
            <a:ext cx="2664296" cy="936104"/>
          </a:xfrm>
          <a:prstGeom prst="roundRect">
            <a:avLst/>
          </a:prstGeom>
          <a:solidFill>
            <a:srgbClr val="EAEA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Course Production</a:t>
            </a:r>
          </a:p>
        </p:txBody>
      </p:sp>
      <p:sp>
        <p:nvSpPr>
          <p:cNvPr id="18" name="Rettangolo arrotondato 17"/>
          <p:cNvSpPr/>
          <p:nvPr/>
        </p:nvSpPr>
        <p:spPr>
          <a:xfrm>
            <a:off x="3419872" y="5229200"/>
            <a:ext cx="2664296" cy="936104"/>
          </a:xfrm>
          <a:prstGeom prst="roundRect">
            <a:avLst/>
          </a:prstGeom>
          <a:solidFill>
            <a:srgbClr val="EAEA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Course Delivery</a:t>
            </a:r>
          </a:p>
        </p:txBody>
      </p:sp>
      <p:sp>
        <p:nvSpPr>
          <p:cNvPr id="19" name="Parentesi graffa chiusa 18"/>
          <p:cNvSpPr/>
          <p:nvPr/>
        </p:nvSpPr>
        <p:spPr>
          <a:xfrm>
            <a:off x="2428876" y="2204864"/>
            <a:ext cx="288032" cy="158417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0" name="Connettore 2 19"/>
          <p:cNvCxnSpPr>
            <a:stCxn id="19" idx="1"/>
            <a:endCxn id="15" idx="1"/>
          </p:cNvCxnSpPr>
          <p:nvPr/>
        </p:nvCxnSpPr>
        <p:spPr>
          <a:xfrm flipV="1">
            <a:off x="2716908" y="2096852"/>
            <a:ext cx="702964" cy="900100"/>
          </a:xfrm>
          <a:prstGeom prst="straightConnector1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19" idx="1"/>
            <a:endCxn id="17" idx="1"/>
          </p:cNvCxnSpPr>
          <p:nvPr/>
        </p:nvCxnSpPr>
        <p:spPr>
          <a:xfrm>
            <a:off x="2716908" y="2996952"/>
            <a:ext cx="702964" cy="900100"/>
          </a:xfrm>
          <a:prstGeom prst="straightConnector1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ccia bidirezionale verticale 21"/>
          <p:cNvSpPr/>
          <p:nvPr/>
        </p:nvSpPr>
        <p:spPr>
          <a:xfrm>
            <a:off x="1780804" y="2564904"/>
            <a:ext cx="246645" cy="544339"/>
          </a:xfrm>
          <a:prstGeom prst="upDownArrow">
            <a:avLst/>
          </a:prstGeom>
          <a:solidFill>
            <a:srgbClr val="EAEAE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3" name="Freccia bidirezionale verticale 22"/>
          <p:cNvSpPr/>
          <p:nvPr/>
        </p:nvSpPr>
        <p:spPr>
          <a:xfrm>
            <a:off x="1797889" y="4797152"/>
            <a:ext cx="246645" cy="544339"/>
          </a:xfrm>
          <a:prstGeom prst="upDownArrow">
            <a:avLst/>
          </a:prstGeom>
          <a:solidFill>
            <a:srgbClr val="EAEAE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24" name="Connettore 2 23"/>
          <p:cNvCxnSpPr>
            <a:stCxn id="25" idx="1"/>
            <a:endCxn id="18" idx="1"/>
          </p:cNvCxnSpPr>
          <p:nvPr/>
        </p:nvCxnSpPr>
        <p:spPr>
          <a:xfrm>
            <a:off x="2716908" y="4933236"/>
            <a:ext cx="702964" cy="764016"/>
          </a:xfrm>
          <a:prstGeom prst="straightConnector1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entesi graffa chiusa 24"/>
          <p:cNvSpPr/>
          <p:nvPr/>
        </p:nvSpPr>
        <p:spPr>
          <a:xfrm>
            <a:off x="2428876" y="4061208"/>
            <a:ext cx="288032" cy="174405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in giù 25"/>
          <p:cNvSpPr/>
          <p:nvPr/>
        </p:nvSpPr>
        <p:spPr>
          <a:xfrm>
            <a:off x="4610100" y="2708920"/>
            <a:ext cx="288032" cy="576064"/>
          </a:xfrm>
          <a:prstGeom prst="downArrow">
            <a:avLst/>
          </a:prstGeom>
          <a:solidFill>
            <a:srgbClr val="EAEAE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7" name="Freccia in giù 26"/>
          <p:cNvSpPr/>
          <p:nvPr/>
        </p:nvSpPr>
        <p:spPr>
          <a:xfrm>
            <a:off x="4622837" y="4509120"/>
            <a:ext cx="288032" cy="576064"/>
          </a:xfrm>
          <a:prstGeom prst="downArrow">
            <a:avLst/>
          </a:prstGeom>
          <a:solidFill>
            <a:srgbClr val="EAEAE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1774557"/>
            <a:ext cx="1365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/>
              <a:t>Instructional</a:t>
            </a:r>
            <a:endParaRPr lang="it-IT" dirty="0"/>
          </a:p>
          <a:p>
            <a:pPr algn="ctr"/>
            <a:r>
              <a:rPr lang="it-IT" dirty="0"/>
              <a:t>Designer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260193" y="3247816"/>
            <a:ext cx="10714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/>
              <a:t>Teacher</a:t>
            </a:r>
            <a:endParaRPr lang="it-IT" dirty="0"/>
          </a:p>
          <a:p>
            <a:pPr algn="ctr"/>
            <a:endParaRPr lang="it-IT" sz="600" dirty="0"/>
          </a:p>
          <a:p>
            <a:pPr algn="ctr"/>
            <a:r>
              <a:rPr lang="it-IT" sz="1600" dirty="0"/>
              <a:t>Author</a:t>
            </a:r>
          </a:p>
          <a:p>
            <a:pPr algn="ctr"/>
            <a:r>
              <a:rPr lang="it-IT" sz="1600" dirty="0"/>
              <a:t>-</a:t>
            </a:r>
          </a:p>
          <a:p>
            <a:pPr algn="ctr"/>
            <a:r>
              <a:rPr lang="it-IT" sz="1600" dirty="0"/>
              <a:t>Content</a:t>
            </a:r>
          </a:p>
          <a:p>
            <a:pPr algn="ctr"/>
            <a:r>
              <a:rPr lang="it-IT" sz="1600" dirty="0"/>
              <a:t>Supervisor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209412" y="5446965"/>
            <a:ext cx="1266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/>
              <a:t>Disciplinary</a:t>
            </a:r>
            <a:endParaRPr lang="it-IT" dirty="0"/>
          </a:p>
          <a:p>
            <a:pPr algn="ctr"/>
            <a:r>
              <a:rPr lang="it-IT" dirty="0"/>
              <a:t> Tutor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584" y="3418908"/>
            <a:ext cx="777126" cy="9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29526"/>
            <a:ext cx="738786" cy="72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Connettore 2 31"/>
          <p:cNvCxnSpPr>
            <a:stCxn id="17" idx="3"/>
            <a:endCxn id="1028" idx="1"/>
          </p:cNvCxnSpPr>
          <p:nvPr/>
        </p:nvCxnSpPr>
        <p:spPr>
          <a:xfrm flipV="1">
            <a:off x="6084168" y="3894059"/>
            <a:ext cx="648072" cy="2993"/>
          </a:xfrm>
          <a:prstGeom prst="straightConnector1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7503450" y="3583936"/>
            <a:ext cx="1045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Technical</a:t>
            </a:r>
          </a:p>
          <a:p>
            <a:pPr algn="ctr"/>
            <a:r>
              <a:rPr lang="it-IT" dirty="0"/>
              <a:t>Staff</a:t>
            </a:r>
          </a:p>
        </p:txBody>
      </p:sp>
      <p:pic>
        <p:nvPicPr>
          <p:cNvPr id="36" name="Picture 6" descr="Image result for clipart tu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338712"/>
            <a:ext cx="7168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Connettore 2 36"/>
          <p:cNvCxnSpPr>
            <a:stCxn id="18" idx="3"/>
            <a:endCxn id="36" idx="1"/>
          </p:cNvCxnSpPr>
          <p:nvPr/>
        </p:nvCxnSpPr>
        <p:spPr>
          <a:xfrm>
            <a:off x="6084168" y="5697252"/>
            <a:ext cx="648072" cy="1500"/>
          </a:xfrm>
          <a:prstGeom prst="straightConnector1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7198649" y="5374086"/>
            <a:ext cx="1708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Non-</a:t>
            </a:r>
            <a:r>
              <a:rPr lang="it-IT" dirty="0" err="1"/>
              <a:t>disciplinary</a:t>
            </a:r>
            <a:endParaRPr lang="it-IT" dirty="0"/>
          </a:p>
          <a:p>
            <a:pPr algn="ctr"/>
            <a:r>
              <a:rPr lang="it-IT" dirty="0"/>
              <a:t>Tutor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148958" y="3212976"/>
            <a:ext cx="2197752" cy="151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6514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3" b="14118"/>
          <a:stretch/>
        </p:blipFill>
        <p:spPr>
          <a:xfrm>
            <a:off x="1189895" y="109506"/>
            <a:ext cx="1731930" cy="692772"/>
          </a:xfrm>
          <a:prstGeom prst="rect">
            <a:avLst/>
          </a:prstGeom>
        </p:spPr>
      </p:pic>
      <p:sp>
        <p:nvSpPr>
          <p:cNvPr id="11" name="Shape 58"/>
          <p:cNvSpPr>
            <a:spLocks noChangeArrowheads="1"/>
          </p:cNvSpPr>
          <p:nvPr/>
        </p:nvSpPr>
        <p:spPr bwMode="auto">
          <a:xfrm>
            <a:off x="1173112" y="109506"/>
            <a:ext cx="19587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t-IT" altLang="zh-CN" sz="12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INTERNATIONALIZATION</a:t>
            </a:r>
          </a:p>
          <a:p>
            <a:pPr>
              <a:buFont typeface="Arial" panose="020B0604020202020204" pitchFamily="34" charset="0"/>
              <a:buNone/>
            </a:pP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Department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 of </a:t>
            </a: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Research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&amp; Development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Guglielmo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Marconi University</a:t>
            </a:r>
            <a:endParaRPr lang="el-GR" altLang="zh-CN" sz="700" b="1" dirty="0">
              <a:solidFill>
                <a:srgbClr val="59A98A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" y="7250"/>
            <a:ext cx="919370" cy="730395"/>
          </a:xfrm>
          <a:prstGeom prst="rect">
            <a:avLst/>
          </a:prstGeom>
        </p:spPr>
      </p:pic>
      <p:sp>
        <p:nvSpPr>
          <p:cNvPr id="16" name="Shape 54"/>
          <p:cNvSpPr>
            <a:spLocks noChangeArrowheads="1"/>
          </p:cNvSpPr>
          <p:nvPr/>
        </p:nvSpPr>
        <p:spPr bwMode="auto">
          <a:xfrm>
            <a:off x="3175" y="6386092"/>
            <a:ext cx="9177337" cy="477838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l-GR" altLang="es-ES" sz="16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3175" y="765760"/>
            <a:ext cx="9140825" cy="591538"/>
            <a:chOff x="3175" y="765760"/>
            <a:chExt cx="9140825" cy="591538"/>
          </a:xfrm>
        </p:grpSpPr>
        <p:sp>
          <p:nvSpPr>
            <p:cNvPr id="15363" name="Shape 108"/>
            <p:cNvSpPr>
              <a:spLocks noChangeArrowheads="1"/>
            </p:cNvSpPr>
            <p:nvPr/>
          </p:nvSpPr>
          <p:spPr bwMode="auto">
            <a:xfrm>
              <a:off x="3175" y="765760"/>
              <a:ext cx="9140825" cy="591538"/>
            </a:xfrm>
            <a:prstGeom prst="rect">
              <a:avLst/>
            </a:prstGeom>
            <a:solidFill>
              <a:srgbClr val="59A98A">
                <a:alpha val="69019"/>
              </a:srgbClr>
            </a:solidFill>
            <a:ln>
              <a:noFill/>
            </a:ln>
          </p:spPr>
          <p:txBody>
            <a:bodyPr lIns="0" tIns="0" rIns="0" bIns="0" anchor="ctr"/>
            <a:lstStyle>
              <a:lvl1pPr indent="63023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endParaRPr lang="el-GR" altLang="zh-C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itolo 1"/>
            <p:cNvSpPr txBox="1">
              <a:spLocks/>
            </p:cNvSpPr>
            <p:nvPr/>
          </p:nvSpPr>
          <p:spPr>
            <a:xfrm>
              <a:off x="457200" y="773832"/>
              <a:ext cx="8229600" cy="583466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defPPr>
                <a:defRPr lang="it-IT"/>
              </a:defPPr>
              <a:lvl1pPr algn="ctr">
                <a:spcBef>
                  <a:spcPct val="0"/>
                </a:spcBef>
                <a:buNone/>
                <a:defRPr sz="3200" b="1">
                  <a:ln w="1905"/>
                  <a:solidFill>
                    <a:srgbClr val="66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ea typeface="+mj-ea"/>
                  <a:cs typeface="+mj-cs"/>
                </a:defRPr>
              </a:lvl1pPr>
            </a:lstStyle>
            <a:p>
              <a:r>
                <a:rPr lang="it-IT" dirty="0" err="1">
                  <a:solidFill>
                    <a:schemeClr val="bg1"/>
                  </a:solidFill>
                </a:rPr>
                <a:t>Conclusions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Segnaposto contenuto 2"/>
          <p:cNvSpPr txBox="1">
            <a:spLocks/>
          </p:cNvSpPr>
          <p:nvPr/>
        </p:nvSpPr>
        <p:spPr>
          <a:xfrm>
            <a:off x="457200" y="1475656"/>
            <a:ext cx="8229600" cy="41044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2400" dirty="0"/>
              <a:t>From a </a:t>
            </a:r>
            <a:r>
              <a:rPr lang="it-IT" sz="2400" dirty="0" err="1"/>
              <a:t>pedagogical</a:t>
            </a:r>
            <a:r>
              <a:rPr lang="it-IT" sz="2400" dirty="0"/>
              <a:t> </a:t>
            </a:r>
            <a:r>
              <a:rPr lang="it-IT" sz="2400" dirty="0" err="1"/>
              <a:t>viewpoint</a:t>
            </a:r>
            <a:r>
              <a:rPr lang="it-IT" sz="2400" dirty="0"/>
              <a:t>, </a:t>
            </a:r>
            <a:r>
              <a:rPr lang="it-IT" sz="2400" dirty="0" err="1"/>
              <a:t>what</a:t>
            </a:r>
            <a:r>
              <a:rPr lang="it-IT" sz="2400" dirty="0"/>
              <a:t> </a:t>
            </a:r>
            <a:r>
              <a:rPr lang="it-IT" sz="2400" dirty="0" err="1"/>
              <a:t>we</a:t>
            </a:r>
            <a:r>
              <a:rPr lang="it-IT" sz="2400" dirty="0"/>
              <a:t> call e-Learning </a:t>
            </a:r>
            <a:r>
              <a:rPr lang="it-IT" sz="2400" dirty="0" err="1"/>
              <a:t>actually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b="1" dirty="0"/>
              <a:t>Open </a:t>
            </a:r>
            <a:r>
              <a:rPr lang="it-IT" sz="2400" b="1" dirty="0" err="1"/>
              <a:t>Distance</a:t>
            </a:r>
            <a:r>
              <a:rPr lang="it-IT" sz="2400" b="1" dirty="0"/>
              <a:t> Learning</a:t>
            </a:r>
            <a:r>
              <a:rPr lang="it-IT" sz="2400" dirty="0"/>
              <a:t> </a:t>
            </a:r>
            <a:r>
              <a:rPr lang="it-IT" sz="2400" dirty="0" err="1"/>
              <a:t>which</a:t>
            </a:r>
            <a:r>
              <a:rPr lang="it-IT" sz="2400" dirty="0"/>
              <a:t> </a:t>
            </a:r>
            <a:r>
              <a:rPr lang="it-IT" sz="2400" dirty="0" err="1"/>
              <a:t>makes</a:t>
            </a:r>
            <a:r>
              <a:rPr lang="it-IT" sz="2400" dirty="0"/>
              <a:t> use of ICT to create a </a:t>
            </a:r>
            <a:r>
              <a:rPr lang="it-IT" sz="2400" dirty="0" err="1"/>
              <a:t>flexible</a:t>
            </a:r>
            <a:r>
              <a:rPr lang="it-IT" sz="2400" dirty="0"/>
              <a:t> </a:t>
            </a:r>
            <a:r>
              <a:rPr lang="it-IT" sz="2400" b="1" dirty="0" err="1"/>
              <a:t>learning</a:t>
            </a:r>
            <a:r>
              <a:rPr lang="it-IT" sz="2400" b="1" dirty="0"/>
              <a:t> </a:t>
            </a:r>
            <a:r>
              <a:rPr lang="it-IT" sz="2400" b="1" dirty="0" err="1"/>
              <a:t>environment</a:t>
            </a:r>
            <a:r>
              <a:rPr lang="it-IT" sz="2400" dirty="0"/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it-IT" sz="2400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sz="2400" dirty="0" err="1"/>
              <a:t>Within</a:t>
            </a:r>
            <a:r>
              <a:rPr lang="it-IT" sz="2400" dirty="0"/>
              <a:t> </a:t>
            </a:r>
            <a:r>
              <a:rPr lang="it-IT" sz="2400" dirty="0" err="1"/>
              <a:t>this</a:t>
            </a:r>
            <a:r>
              <a:rPr lang="it-IT" sz="2400" dirty="0"/>
              <a:t> </a:t>
            </a:r>
            <a:r>
              <a:rPr lang="it-IT" sz="2400" dirty="0" err="1"/>
              <a:t>environment</a:t>
            </a:r>
            <a:r>
              <a:rPr lang="it-IT" sz="2400" dirty="0"/>
              <a:t>, a </a:t>
            </a:r>
            <a:r>
              <a:rPr lang="it-IT" sz="2400" b="1" dirty="0" err="1"/>
              <a:t>teaching</a:t>
            </a:r>
            <a:r>
              <a:rPr lang="it-IT" sz="2400" b="1" dirty="0"/>
              <a:t> team</a:t>
            </a:r>
            <a:r>
              <a:rPr lang="it-IT" sz="2400" dirty="0"/>
              <a:t> can «</a:t>
            </a:r>
            <a:r>
              <a:rPr lang="it-IT" sz="2400" dirty="0" err="1"/>
              <a:t>blend</a:t>
            </a:r>
            <a:r>
              <a:rPr lang="it-IT" sz="2400" dirty="0"/>
              <a:t>» </a:t>
            </a:r>
            <a:r>
              <a:rPr lang="it-IT" sz="2400" dirty="0" err="1"/>
              <a:t>several</a:t>
            </a:r>
            <a:r>
              <a:rPr lang="it-IT" sz="2400" dirty="0"/>
              <a:t> </a:t>
            </a:r>
            <a:r>
              <a:rPr lang="it-IT" sz="2400" dirty="0" err="1"/>
              <a:t>pedagogical</a:t>
            </a:r>
            <a:r>
              <a:rPr lang="it-IT" sz="2400" dirty="0"/>
              <a:t> </a:t>
            </a:r>
            <a:r>
              <a:rPr lang="it-IT" sz="2400" dirty="0" err="1"/>
              <a:t>tool</a:t>
            </a:r>
            <a:r>
              <a:rPr lang="it-IT" sz="2400" dirty="0"/>
              <a:t>, </a:t>
            </a:r>
            <a:r>
              <a:rPr lang="it-IT" sz="2400" dirty="0" err="1"/>
              <a:t>namely</a:t>
            </a:r>
            <a:endParaRPr lang="it-IT" sz="2400" dirty="0"/>
          </a:p>
          <a:p>
            <a:pPr algn="just">
              <a:buFontTx/>
              <a:buChar char="-"/>
            </a:pPr>
            <a:r>
              <a:rPr lang="it-IT" sz="2400" b="1" dirty="0"/>
              <a:t>Content delivery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can </a:t>
            </a:r>
            <a:r>
              <a:rPr lang="it-IT" sz="2400" dirty="0" err="1"/>
              <a:t>foster</a:t>
            </a:r>
            <a:r>
              <a:rPr lang="it-IT" sz="2400" dirty="0"/>
              <a:t> </a:t>
            </a:r>
            <a:r>
              <a:rPr lang="it-IT" sz="2400" dirty="0" err="1"/>
              <a:t>interaction</a:t>
            </a:r>
            <a:r>
              <a:rPr lang="it-IT" sz="2400" dirty="0"/>
              <a:t> </a:t>
            </a:r>
            <a:r>
              <a:rPr lang="it-IT" sz="2400" dirty="0" err="1"/>
              <a:t>between</a:t>
            </a:r>
            <a:r>
              <a:rPr lang="it-IT" sz="2400" dirty="0"/>
              <a:t> </a:t>
            </a:r>
            <a:r>
              <a:rPr lang="it-IT" sz="2400" dirty="0" err="1"/>
              <a:t>student</a:t>
            </a:r>
            <a:r>
              <a:rPr lang="it-IT" sz="2400" dirty="0"/>
              <a:t> and machine (</a:t>
            </a:r>
            <a:r>
              <a:rPr lang="it-IT" sz="2400" dirty="0" err="1"/>
              <a:t>hypertext</a:t>
            </a:r>
            <a:r>
              <a:rPr lang="it-IT" sz="2400" dirty="0"/>
              <a:t>, test, </a:t>
            </a:r>
            <a:r>
              <a:rPr lang="it-IT" sz="2400" dirty="0" err="1"/>
              <a:t>serious</a:t>
            </a:r>
            <a:r>
              <a:rPr lang="it-IT" sz="2400" dirty="0"/>
              <a:t> games, </a:t>
            </a:r>
            <a:r>
              <a:rPr lang="it-IT" sz="2400" dirty="0" err="1"/>
              <a:t>simulations</a:t>
            </a:r>
            <a:r>
              <a:rPr lang="it-IT" sz="2400" dirty="0"/>
              <a:t>…)</a:t>
            </a:r>
          </a:p>
          <a:p>
            <a:pPr algn="just">
              <a:buFontTx/>
              <a:buChar char="-"/>
            </a:pPr>
            <a:r>
              <a:rPr lang="it-IT" sz="2400" b="1" dirty="0"/>
              <a:t>Learning </a:t>
            </a:r>
            <a:r>
              <a:rPr lang="it-IT" sz="2400" b="1" dirty="0" err="1"/>
              <a:t>activities</a:t>
            </a:r>
            <a:r>
              <a:rPr lang="it-IT" sz="2400" dirty="0"/>
              <a:t> </a:t>
            </a:r>
            <a:r>
              <a:rPr lang="it-IT" sz="2400" dirty="0" err="1"/>
              <a:t>supported</a:t>
            </a:r>
            <a:r>
              <a:rPr lang="it-IT" sz="2400" dirty="0"/>
              <a:t> by </a:t>
            </a:r>
            <a:r>
              <a:rPr lang="it-IT" sz="2400" dirty="0" err="1"/>
              <a:t>synchronous</a:t>
            </a:r>
            <a:r>
              <a:rPr lang="it-IT" sz="2400" dirty="0"/>
              <a:t> or </a:t>
            </a:r>
            <a:r>
              <a:rPr lang="it-IT" sz="2400" dirty="0" err="1"/>
              <a:t>asynchronous</a:t>
            </a:r>
            <a:r>
              <a:rPr lang="it-IT" sz="2400" dirty="0"/>
              <a:t> </a:t>
            </a:r>
            <a:r>
              <a:rPr lang="it-IT" sz="2400" dirty="0" err="1"/>
              <a:t>interaction</a:t>
            </a:r>
            <a:r>
              <a:rPr lang="it-IT" sz="2400" dirty="0"/>
              <a:t> </a:t>
            </a:r>
            <a:r>
              <a:rPr lang="it-IT" sz="2400" dirty="0" err="1"/>
              <a:t>between</a:t>
            </a:r>
            <a:r>
              <a:rPr lang="it-IT" sz="2400" dirty="0"/>
              <a:t> </a:t>
            </a:r>
            <a:r>
              <a:rPr lang="it-IT" sz="2400" dirty="0" err="1"/>
              <a:t>teacher</a:t>
            </a:r>
            <a:r>
              <a:rPr lang="it-IT" sz="2400" dirty="0"/>
              <a:t>/tutor and </a:t>
            </a:r>
            <a:r>
              <a:rPr lang="it-IT" sz="2400" dirty="0" err="1"/>
              <a:t>students</a:t>
            </a:r>
            <a:r>
              <a:rPr lang="it-IT" sz="2400" dirty="0"/>
              <a:t>, or </a:t>
            </a:r>
            <a:r>
              <a:rPr lang="it-IT" sz="2400" dirty="0" err="1"/>
              <a:t>between</a:t>
            </a:r>
            <a:r>
              <a:rPr lang="it-IT" sz="2400" dirty="0"/>
              <a:t> </a:t>
            </a:r>
            <a:r>
              <a:rPr lang="it-IT" sz="2400" dirty="0" err="1"/>
              <a:t>students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141869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107"/>
          <p:cNvSpPr>
            <a:spLocks noGrp="1" noChangeArrowheads="1"/>
          </p:cNvSpPr>
          <p:nvPr/>
        </p:nvSpPr>
        <p:spPr bwMode="auto">
          <a:xfrm>
            <a:off x="4227513" y="6364288"/>
            <a:ext cx="65881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fld id="{33D1F6DD-1F77-42D3-82CE-CC111658DA2E}" type="slidenum">
              <a:rPr lang="el-GR" altLang="zh-CN" sz="1000">
                <a:solidFill>
                  <a:srgbClr val="88888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pPr algn="ctr">
                <a:buFont typeface="Arial" panose="020B0604020202020204" pitchFamily="34" charset="0"/>
                <a:buNone/>
              </a:pPr>
              <a:t>34</a:t>
            </a:fld>
            <a:endParaRPr lang="el-GR" altLang="zh-CN" sz="1000">
              <a:solidFill>
                <a:srgbClr val="88888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Shape 54"/>
          <p:cNvSpPr>
            <a:spLocks noChangeArrowheads="1"/>
          </p:cNvSpPr>
          <p:nvPr/>
        </p:nvSpPr>
        <p:spPr bwMode="auto">
          <a:xfrm>
            <a:off x="-18256" y="6404393"/>
            <a:ext cx="9150350" cy="477838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l-GR" altLang="es-ES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ttangolo 9"/>
          <p:cNvSpPr/>
          <p:nvPr/>
        </p:nvSpPr>
        <p:spPr>
          <a:xfrm>
            <a:off x="1517675" y="1785926"/>
            <a:ext cx="6294685" cy="569387"/>
          </a:xfrm>
          <a:prstGeom prst="rect">
            <a:avLst/>
          </a:prstGeom>
          <a:solidFill>
            <a:srgbClr val="59A98A"/>
          </a:solidFill>
        </p:spPr>
        <p:txBody>
          <a:bodyPr wrap="square">
            <a:spAutoFit/>
          </a:bodyPr>
          <a:lstStyle/>
          <a:p>
            <a:pPr algn="ctr"/>
            <a:r>
              <a:rPr lang="en-US" sz="31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Thank you for your attention</a:t>
            </a:r>
          </a:p>
        </p:txBody>
      </p:sp>
      <p:sp>
        <p:nvSpPr>
          <p:cNvPr id="40" name="Shape 62"/>
          <p:cNvSpPr>
            <a:spLocks noChangeArrowheads="1"/>
          </p:cNvSpPr>
          <p:nvPr/>
        </p:nvSpPr>
        <p:spPr bwMode="auto">
          <a:xfrm>
            <a:off x="-9525" y="0"/>
            <a:ext cx="9153525" cy="709613"/>
          </a:xfrm>
          <a:prstGeom prst="rect">
            <a:avLst/>
          </a:prstGeom>
          <a:solidFill>
            <a:srgbClr val="59A98A">
              <a:alpha val="69019"/>
            </a:srgbClr>
          </a:solidFill>
          <a:ln>
            <a:noFill/>
          </a:ln>
          <a:extLst/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l-GR" altLang="es-ES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1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3" b="14118"/>
          <a:stretch/>
        </p:blipFill>
        <p:spPr>
          <a:xfrm>
            <a:off x="222034" y="0"/>
            <a:ext cx="1731930" cy="692772"/>
          </a:xfrm>
          <a:prstGeom prst="rect">
            <a:avLst/>
          </a:prstGeom>
        </p:spPr>
      </p:pic>
      <p:sp>
        <p:nvSpPr>
          <p:cNvPr id="14" name="Shape 58"/>
          <p:cNvSpPr>
            <a:spLocks noChangeArrowheads="1"/>
          </p:cNvSpPr>
          <p:nvPr/>
        </p:nvSpPr>
        <p:spPr bwMode="auto">
          <a:xfrm>
            <a:off x="262666" y="131668"/>
            <a:ext cx="195872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t-IT" altLang="zh-CN" sz="11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INTERNATIONALIZATION</a:t>
            </a:r>
          </a:p>
          <a:p>
            <a:pPr>
              <a:buFont typeface="Arial" panose="020B0604020202020204" pitchFamily="34" charset="0"/>
              <a:buNone/>
            </a:pPr>
            <a:r>
              <a:rPr lang="it-IT" altLang="zh-CN" sz="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Department</a:t>
            </a:r>
            <a:r>
              <a:rPr lang="it-IT" altLang="zh-CN" sz="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 of </a:t>
            </a:r>
            <a:r>
              <a:rPr lang="it-IT" altLang="zh-CN" sz="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Research</a:t>
            </a:r>
            <a:r>
              <a:rPr lang="it-IT" altLang="zh-CN" sz="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&amp; Development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Guglielmo</a:t>
            </a:r>
            <a:r>
              <a:rPr lang="en-US" altLang="zh-CN" sz="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Marconi University</a:t>
            </a:r>
            <a:endParaRPr lang="el-GR" altLang="zh-CN" sz="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32040" y="4653136"/>
            <a:ext cx="3456384" cy="8822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Francesco C. Ugolini</a:t>
            </a:r>
          </a:p>
          <a:p>
            <a:pPr marL="0" indent="0">
              <a:buNone/>
            </a:pPr>
            <a:r>
              <a:rPr lang="it-IT" sz="2600" dirty="0"/>
              <a:t>f.ugolini@unimarconi.it</a:t>
            </a:r>
          </a:p>
        </p:txBody>
      </p:sp>
    </p:spTree>
    <p:extLst>
      <p:ext uri="{BB962C8B-B14F-4D97-AF65-F5344CB8AC3E}">
        <p14:creationId xmlns:p14="http://schemas.microsoft.com/office/powerpoint/2010/main" val="3744331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8">
            <a:extLst>
              <a:ext uri="{FF2B5EF4-FFF2-40B4-BE49-F238E27FC236}">
                <a16:creationId xmlns:a16="http://schemas.microsoft.com/office/drawing/2014/main" id="{1AA78132-5E19-49C5-AFF1-51E5CF7B3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112" y="109506"/>
            <a:ext cx="19587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t-IT" altLang="zh-CN" sz="12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INTERNATIONALIZATION</a:t>
            </a:r>
          </a:p>
          <a:p>
            <a:pPr>
              <a:buFont typeface="Arial" panose="020B0604020202020204" pitchFamily="34" charset="0"/>
              <a:buNone/>
            </a:pP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Department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 of </a:t>
            </a: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Research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&amp; Development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Guglielmo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Marconi University</a:t>
            </a:r>
            <a:endParaRPr lang="el-GR" altLang="zh-CN" sz="700" b="1" dirty="0">
              <a:solidFill>
                <a:srgbClr val="59A98A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547524A-1B38-46C5-BB86-F4B023A7E5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" y="7250"/>
            <a:ext cx="919370" cy="730395"/>
          </a:xfrm>
          <a:prstGeom prst="rect">
            <a:avLst/>
          </a:prstGeom>
        </p:spPr>
      </p:pic>
      <p:sp>
        <p:nvSpPr>
          <p:cNvPr id="12" name="Shape 54">
            <a:extLst>
              <a:ext uri="{FF2B5EF4-FFF2-40B4-BE49-F238E27FC236}">
                <a16:creationId xmlns:a16="http://schemas.microsoft.com/office/drawing/2014/main" id="{00070216-B1DC-445A-BF8F-569AD728F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6386092"/>
            <a:ext cx="9177337" cy="477838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l-GR" altLang="es-ES" sz="16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6D4CA129-2360-4F4F-8A8B-BE7C17FFD76E}"/>
              </a:ext>
            </a:extLst>
          </p:cNvPr>
          <p:cNvGrpSpPr/>
          <p:nvPr/>
        </p:nvGrpSpPr>
        <p:grpSpPr>
          <a:xfrm>
            <a:off x="3175" y="765760"/>
            <a:ext cx="9140825" cy="591538"/>
            <a:chOff x="3175" y="765760"/>
            <a:chExt cx="9140825" cy="591538"/>
          </a:xfrm>
        </p:grpSpPr>
        <p:sp>
          <p:nvSpPr>
            <p:cNvPr id="14" name="Shape 108">
              <a:extLst>
                <a:ext uri="{FF2B5EF4-FFF2-40B4-BE49-F238E27FC236}">
                  <a16:creationId xmlns:a16="http://schemas.microsoft.com/office/drawing/2014/main" id="{37FAC9D7-B90A-4F6D-950B-FE8336CF4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765760"/>
              <a:ext cx="9140825" cy="591538"/>
            </a:xfrm>
            <a:prstGeom prst="rect">
              <a:avLst/>
            </a:prstGeom>
            <a:solidFill>
              <a:srgbClr val="59A98A">
                <a:alpha val="69019"/>
              </a:srgbClr>
            </a:solidFill>
            <a:ln>
              <a:noFill/>
            </a:ln>
          </p:spPr>
          <p:txBody>
            <a:bodyPr lIns="0" tIns="0" rIns="0" bIns="0" anchor="ctr"/>
            <a:lstStyle>
              <a:lvl1pPr indent="63023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endParaRPr lang="el-GR" altLang="zh-C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Titolo 1">
              <a:extLst>
                <a:ext uri="{FF2B5EF4-FFF2-40B4-BE49-F238E27FC236}">
                  <a16:creationId xmlns:a16="http://schemas.microsoft.com/office/drawing/2014/main" id="{37EEDFE8-C168-4CD8-8AA7-CA285D4E2339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773832"/>
              <a:ext cx="8229600" cy="583466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defPPr>
                <a:defRPr lang="it-IT"/>
              </a:defPPr>
              <a:lvl1pPr algn="ctr">
                <a:spcBef>
                  <a:spcPct val="0"/>
                </a:spcBef>
                <a:buNone/>
                <a:defRPr sz="3200" b="1">
                  <a:ln w="1905"/>
                  <a:solidFill>
                    <a:srgbClr val="66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ea typeface="+mj-ea"/>
                  <a:cs typeface="+mj-cs"/>
                </a:defRPr>
              </a:lvl1pPr>
            </a:lstStyle>
            <a:p>
              <a:r>
                <a:rPr lang="it-IT" dirty="0">
                  <a:solidFill>
                    <a:schemeClr val="bg1"/>
                  </a:solidFill>
                </a:rPr>
                <a:t>Online Learning vs Emergency Remote Teaching</a:t>
              </a:r>
            </a:p>
          </p:txBody>
        </p:sp>
      </p:grpSp>
      <p:sp>
        <p:nvSpPr>
          <p:cNvPr id="16" name="Rettangolo arrotondato 4">
            <a:extLst>
              <a:ext uri="{FF2B5EF4-FFF2-40B4-BE49-F238E27FC236}">
                <a16:creationId xmlns:a16="http://schemas.microsoft.com/office/drawing/2014/main" id="{59435C80-F31A-4690-B096-4A36D7BA803C}"/>
              </a:ext>
            </a:extLst>
          </p:cNvPr>
          <p:cNvSpPr/>
          <p:nvPr/>
        </p:nvSpPr>
        <p:spPr bwMode="auto">
          <a:xfrm>
            <a:off x="457200" y="1628800"/>
            <a:ext cx="8075240" cy="4463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4291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8582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928744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57165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214573" algn="l" defTabSz="1285829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857488" algn="l" defTabSz="1285829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500402" algn="l" defTabSz="1285829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5143317" algn="l" defTabSz="1285829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lvl="0" algn="just" defTabSz="1029111">
              <a:spcBef>
                <a:spcPts val="600"/>
              </a:spcBef>
              <a:buClr>
                <a:srgbClr val="336666"/>
              </a:buClr>
            </a:pPr>
            <a:r>
              <a:rPr lang="it-IT" dirty="0">
                <a:solidFill>
                  <a:srgbClr val="000000"/>
                </a:solidFill>
                <a:latin typeface="Tahoma"/>
              </a:rPr>
              <a:t>«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These hurried moves online by so many institutions at once could seal the perception of </a:t>
            </a:r>
            <a:r>
              <a:rPr lang="en-US" i="1" dirty="0">
                <a:solidFill>
                  <a:srgbClr val="FF0000"/>
                </a:solidFill>
                <a:latin typeface="Tahoma"/>
              </a:rPr>
              <a:t>online learning as a weak option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, when in truth nobody making the transition to online teaching under these circumstances will truly be designing to take full advantage of the affordances and possibilities of the online format».</a:t>
            </a:r>
          </a:p>
          <a:p>
            <a:pPr lvl="0" algn="just" defTabSz="1029111">
              <a:spcBef>
                <a:spcPts val="600"/>
              </a:spcBef>
              <a:buClr>
                <a:srgbClr val="336666"/>
              </a:buClr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algn="just" defTabSz="1029111">
              <a:spcBef>
                <a:spcPts val="600"/>
              </a:spcBef>
              <a:buClr>
                <a:srgbClr val="336666"/>
              </a:buClr>
            </a:pPr>
            <a:r>
              <a:rPr lang="it-IT" dirty="0">
                <a:solidFill>
                  <a:srgbClr val="000000"/>
                </a:solidFill>
                <a:latin typeface="Tahoma"/>
              </a:rPr>
              <a:t>«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The </a:t>
            </a:r>
            <a:r>
              <a:rPr lang="en-US" i="1" dirty="0">
                <a:solidFill>
                  <a:srgbClr val="FF0000"/>
                </a:solidFill>
                <a:latin typeface="Tahoma"/>
              </a:rPr>
              <a:t>design process 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and the careful consideration of different design decisions </a:t>
            </a:r>
            <a:r>
              <a:rPr lang="en-US" i="1" dirty="0">
                <a:solidFill>
                  <a:srgbClr val="FF0000"/>
                </a:solidFill>
                <a:latin typeface="Tahoma"/>
              </a:rPr>
              <a:t>have an impact on the quality of the instruction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. And it is this careful design process that will be absent in most cases in these emergency shifts»</a:t>
            </a:r>
          </a:p>
          <a:p>
            <a:pPr lvl="0" algn="r" defTabSz="1029111">
              <a:spcBef>
                <a:spcPts val="600"/>
              </a:spcBef>
              <a:buClr>
                <a:srgbClr val="336666"/>
              </a:buClr>
            </a:pPr>
            <a:r>
              <a:rPr lang="en-US" sz="1800" dirty="0">
                <a:solidFill>
                  <a:srgbClr val="000000"/>
                </a:solidFill>
                <a:latin typeface="Tahoma"/>
              </a:rPr>
              <a:t>(Hodges et al., 2020)</a:t>
            </a:r>
            <a:endParaRPr lang="it-IT" sz="1800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99237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8">
            <a:extLst>
              <a:ext uri="{FF2B5EF4-FFF2-40B4-BE49-F238E27FC236}">
                <a16:creationId xmlns:a16="http://schemas.microsoft.com/office/drawing/2014/main" id="{1AA78132-5E19-49C5-AFF1-51E5CF7B3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112" y="109506"/>
            <a:ext cx="19587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t-IT" altLang="zh-CN" sz="12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INTERNATIONALIZATION</a:t>
            </a:r>
          </a:p>
          <a:p>
            <a:pPr>
              <a:buFont typeface="Arial" panose="020B0604020202020204" pitchFamily="34" charset="0"/>
              <a:buNone/>
            </a:pP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Department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 of </a:t>
            </a: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Research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&amp; Development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Guglielmo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Marconi University</a:t>
            </a:r>
            <a:endParaRPr lang="el-GR" altLang="zh-CN" sz="700" b="1" dirty="0">
              <a:solidFill>
                <a:srgbClr val="59A98A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547524A-1B38-46C5-BB86-F4B023A7E5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" y="7250"/>
            <a:ext cx="919370" cy="730395"/>
          </a:xfrm>
          <a:prstGeom prst="rect">
            <a:avLst/>
          </a:prstGeom>
        </p:spPr>
      </p:pic>
      <p:sp>
        <p:nvSpPr>
          <p:cNvPr id="12" name="Shape 54">
            <a:extLst>
              <a:ext uri="{FF2B5EF4-FFF2-40B4-BE49-F238E27FC236}">
                <a16:creationId xmlns:a16="http://schemas.microsoft.com/office/drawing/2014/main" id="{00070216-B1DC-445A-BF8F-569AD728F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6386092"/>
            <a:ext cx="9177337" cy="477838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l-GR" altLang="es-ES" sz="16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6D4CA129-2360-4F4F-8A8B-BE7C17FFD76E}"/>
              </a:ext>
            </a:extLst>
          </p:cNvPr>
          <p:cNvGrpSpPr/>
          <p:nvPr/>
        </p:nvGrpSpPr>
        <p:grpSpPr>
          <a:xfrm>
            <a:off x="3175" y="765760"/>
            <a:ext cx="9140825" cy="591538"/>
            <a:chOff x="3175" y="765760"/>
            <a:chExt cx="9140825" cy="591538"/>
          </a:xfrm>
        </p:grpSpPr>
        <p:sp>
          <p:nvSpPr>
            <p:cNvPr id="14" name="Shape 108">
              <a:extLst>
                <a:ext uri="{FF2B5EF4-FFF2-40B4-BE49-F238E27FC236}">
                  <a16:creationId xmlns:a16="http://schemas.microsoft.com/office/drawing/2014/main" id="{37FAC9D7-B90A-4F6D-950B-FE8336CF4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765760"/>
              <a:ext cx="9140825" cy="591538"/>
            </a:xfrm>
            <a:prstGeom prst="rect">
              <a:avLst/>
            </a:prstGeom>
            <a:solidFill>
              <a:srgbClr val="59A98A">
                <a:alpha val="69019"/>
              </a:srgbClr>
            </a:solidFill>
            <a:ln>
              <a:noFill/>
            </a:ln>
          </p:spPr>
          <p:txBody>
            <a:bodyPr lIns="0" tIns="0" rIns="0" bIns="0" anchor="ctr"/>
            <a:lstStyle>
              <a:lvl1pPr indent="63023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endParaRPr lang="el-GR" altLang="zh-C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Titolo 1">
              <a:extLst>
                <a:ext uri="{FF2B5EF4-FFF2-40B4-BE49-F238E27FC236}">
                  <a16:creationId xmlns:a16="http://schemas.microsoft.com/office/drawing/2014/main" id="{37EEDFE8-C168-4CD8-8AA7-CA285D4E2339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773832"/>
              <a:ext cx="8229600" cy="583466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defPPr>
                <a:defRPr lang="it-IT"/>
              </a:defPPr>
              <a:lvl1pPr algn="ctr">
                <a:spcBef>
                  <a:spcPct val="0"/>
                </a:spcBef>
                <a:buNone/>
                <a:defRPr sz="3200" b="1">
                  <a:ln w="1905"/>
                  <a:solidFill>
                    <a:srgbClr val="66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ea typeface="+mj-ea"/>
                  <a:cs typeface="+mj-cs"/>
                </a:defRPr>
              </a:lvl1pPr>
            </a:lstStyle>
            <a:p>
              <a:r>
                <a:rPr lang="it-IT" dirty="0" err="1">
                  <a:solidFill>
                    <a:schemeClr val="bg1"/>
                  </a:solidFill>
                </a:rPr>
                <a:t>Which</a:t>
              </a:r>
              <a:r>
                <a:rPr lang="it-IT" dirty="0">
                  <a:solidFill>
                    <a:schemeClr val="bg1"/>
                  </a:solidFill>
                </a:rPr>
                <a:t> </a:t>
              </a:r>
              <a:r>
                <a:rPr lang="it-IT" dirty="0" err="1">
                  <a:solidFill>
                    <a:schemeClr val="bg1"/>
                  </a:solidFill>
                </a:rPr>
                <a:t>phrase</a:t>
              </a:r>
              <a:r>
                <a:rPr lang="it-IT" dirty="0">
                  <a:solidFill>
                    <a:schemeClr val="bg1"/>
                  </a:solidFill>
                </a:rPr>
                <a:t> </a:t>
              </a:r>
              <a:r>
                <a:rPr lang="it-IT" dirty="0" err="1">
                  <a:solidFill>
                    <a:schemeClr val="bg1"/>
                  </a:solidFill>
                </a:rPr>
                <a:t>is</a:t>
              </a:r>
              <a:r>
                <a:rPr lang="it-IT" dirty="0">
                  <a:solidFill>
                    <a:schemeClr val="bg1"/>
                  </a:solidFill>
                </a:rPr>
                <a:t> the best?</a:t>
              </a:r>
            </a:p>
          </p:txBody>
        </p:sp>
      </p:grpSp>
      <p:sp>
        <p:nvSpPr>
          <p:cNvPr id="34" name="Segnaposto contenuto 3">
            <a:extLst>
              <a:ext uri="{FF2B5EF4-FFF2-40B4-BE49-F238E27FC236}">
                <a16:creationId xmlns:a16="http://schemas.microsoft.com/office/drawing/2014/main" id="{25669A25-1B71-49F7-AC10-E8B9B8247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516" y="1484784"/>
            <a:ext cx="8063932" cy="43490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800" dirty="0" err="1"/>
              <a:t>Since</a:t>
            </a:r>
            <a:r>
              <a:rPr lang="it-IT" sz="2800" dirty="0"/>
              <a:t> 1999, the </a:t>
            </a:r>
            <a:r>
              <a:rPr lang="it-IT" sz="2800" dirty="0" err="1"/>
              <a:t>most</a:t>
            </a:r>
            <a:r>
              <a:rPr lang="it-IT" sz="2800" dirty="0"/>
              <a:t> common </a:t>
            </a:r>
            <a:r>
              <a:rPr lang="it-IT" sz="2800" dirty="0" err="1"/>
              <a:t>phrase</a:t>
            </a:r>
            <a:r>
              <a:rPr lang="it-IT" sz="2800" dirty="0"/>
              <a:t> </a:t>
            </a:r>
            <a:r>
              <a:rPr lang="it-IT" sz="2800" dirty="0" err="1"/>
              <a:t>regarding</a:t>
            </a:r>
            <a:r>
              <a:rPr lang="it-IT" sz="2800" dirty="0"/>
              <a:t> </a:t>
            </a:r>
            <a:r>
              <a:rPr lang="it-IT" sz="2800" dirty="0" err="1"/>
              <a:t>Distance</a:t>
            </a:r>
            <a:r>
              <a:rPr lang="it-IT" sz="2800" dirty="0"/>
              <a:t> Learning </a:t>
            </a:r>
            <a:r>
              <a:rPr lang="it-IT" sz="2800" dirty="0" err="1"/>
              <a:t>actually</a:t>
            </a:r>
            <a:r>
              <a:rPr lang="it-IT" sz="2800" dirty="0"/>
              <a:t> </a:t>
            </a:r>
            <a:r>
              <a:rPr lang="it-IT" sz="2800" dirty="0" err="1"/>
              <a:t>is</a:t>
            </a:r>
            <a:r>
              <a:rPr lang="it-IT" sz="2800" dirty="0"/>
              <a:t> e-learning. </a:t>
            </a:r>
          </a:p>
          <a:p>
            <a:pPr marL="0" indent="0" algn="just">
              <a:buNone/>
            </a:pPr>
            <a:endParaRPr lang="it-IT" sz="2800" dirty="0"/>
          </a:p>
          <a:p>
            <a:pPr marL="0" indent="0" algn="just">
              <a:buNone/>
            </a:pPr>
            <a:r>
              <a:rPr lang="it-IT" sz="2800" dirty="0" err="1"/>
              <a:t>This</a:t>
            </a:r>
            <a:r>
              <a:rPr lang="it-IT" sz="2800" dirty="0"/>
              <a:t> </a:t>
            </a:r>
            <a:r>
              <a:rPr lang="it-IT" sz="2800" dirty="0" err="1"/>
              <a:t>wording</a:t>
            </a:r>
            <a:r>
              <a:rPr lang="it-IT" sz="2800" dirty="0"/>
              <a:t> </a:t>
            </a:r>
            <a:r>
              <a:rPr lang="it-IT" sz="2800" dirty="0" err="1"/>
              <a:t>did</a:t>
            </a:r>
            <a:r>
              <a:rPr lang="it-IT" sz="2800" dirty="0"/>
              <a:t> </a:t>
            </a:r>
            <a:r>
              <a:rPr lang="it-IT" sz="2800" dirty="0" err="1"/>
              <a:t>replace</a:t>
            </a:r>
            <a:r>
              <a:rPr lang="it-IT" sz="2800" dirty="0"/>
              <a:t> </a:t>
            </a:r>
            <a:r>
              <a:rPr lang="it-IT" sz="2800" dirty="0" err="1"/>
              <a:t>many</a:t>
            </a:r>
            <a:r>
              <a:rPr lang="it-IT" sz="2800" dirty="0"/>
              <a:t> other </a:t>
            </a:r>
            <a:r>
              <a:rPr lang="it-IT" sz="2800" dirty="0" err="1"/>
              <a:t>significant</a:t>
            </a:r>
            <a:r>
              <a:rPr lang="it-IT" sz="2800" dirty="0"/>
              <a:t> </a:t>
            </a:r>
            <a:r>
              <a:rPr lang="it-IT" sz="2800" dirty="0" err="1"/>
              <a:t>terms</a:t>
            </a:r>
            <a:r>
              <a:rPr lang="it-IT" sz="2800" dirty="0"/>
              <a:t>, making </a:t>
            </a:r>
            <a:r>
              <a:rPr lang="it-IT" sz="2800" dirty="0" err="1"/>
              <a:t>happen</a:t>
            </a:r>
            <a:r>
              <a:rPr lang="it-IT" sz="2800" dirty="0"/>
              <a:t> a </a:t>
            </a:r>
            <a:r>
              <a:rPr lang="it-IT" sz="2800" dirty="0" err="1"/>
              <a:t>huge</a:t>
            </a:r>
            <a:r>
              <a:rPr lang="it-IT" sz="2800" dirty="0"/>
              <a:t> </a:t>
            </a:r>
            <a:r>
              <a:rPr lang="it-IT" sz="2800" dirty="0" err="1"/>
              <a:t>terminological</a:t>
            </a:r>
            <a:r>
              <a:rPr lang="it-IT" sz="2800" dirty="0"/>
              <a:t> </a:t>
            </a:r>
            <a:r>
              <a:rPr lang="it-IT" sz="2800" dirty="0" err="1"/>
              <a:t>simplification</a:t>
            </a:r>
            <a:r>
              <a:rPr lang="it-IT" sz="2800" dirty="0"/>
              <a:t>.</a:t>
            </a:r>
          </a:p>
          <a:p>
            <a:pPr marL="0" indent="0" algn="just">
              <a:buNone/>
            </a:pPr>
            <a:endParaRPr lang="it-IT" sz="2800" dirty="0"/>
          </a:p>
          <a:p>
            <a:pPr marL="0" indent="0" algn="just">
              <a:buNone/>
            </a:pPr>
            <a:r>
              <a:rPr lang="it-IT" sz="2800" dirty="0" err="1"/>
              <a:t>Generally</a:t>
            </a:r>
            <a:r>
              <a:rPr lang="it-IT" sz="2800" dirty="0"/>
              <a:t> speaking, </a:t>
            </a:r>
            <a:r>
              <a:rPr lang="it-IT" sz="2800" dirty="0" err="1"/>
              <a:t>Distance</a:t>
            </a:r>
            <a:r>
              <a:rPr lang="it-IT" sz="2800" dirty="0"/>
              <a:t> </a:t>
            </a:r>
            <a:r>
              <a:rPr lang="it-IT" sz="2800" dirty="0" err="1"/>
              <a:t>Education</a:t>
            </a:r>
            <a:r>
              <a:rPr lang="it-IT" sz="2800" dirty="0"/>
              <a:t> </a:t>
            </a:r>
            <a:r>
              <a:rPr lang="it-IT" sz="2800" dirty="0" err="1"/>
              <a:t>is</a:t>
            </a:r>
            <a:r>
              <a:rPr lang="it-IT" sz="2800" dirty="0"/>
              <a:t> a field in </a:t>
            </a:r>
            <a:r>
              <a:rPr lang="it-IT" sz="2800" dirty="0" err="1"/>
              <a:t>which</a:t>
            </a:r>
            <a:r>
              <a:rPr lang="it-IT" sz="2800" dirty="0"/>
              <a:t> </a:t>
            </a:r>
            <a:r>
              <a:rPr lang="it-IT" sz="2800" dirty="0" err="1"/>
              <a:t>misunderstandings</a:t>
            </a:r>
            <a:r>
              <a:rPr lang="it-IT" sz="2800" dirty="0"/>
              <a:t> are </a:t>
            </a:r>
            <a:r>
              <a:rPr lang="it-IT" sz="2800" dirty="0" err="1"/>
              <a:t>easily</a:t>
            </a:r>
            <a:r>
              <a:rPr lang="it-IT" sz="2800" dirty="0"/>
              <a:t> generated.</a:t>
            </a:r>
          </a:p>
        </p:txBody>
      </p:sp>
    </p:spTree>
    <p:extLst>
      <p:ext uri="{BB962C8B-B14F-4D97-AF65-F5344CB8AC3E}">
        <p14:creationId xmlns:p14="http://schemas.microsoft.com/office/powerpoint/2010/main" val="2320399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3" b="14118"/>
          <a:stretch/>
        </p:blipFill>
        <p:spPr>
          <a:xfrm>
            <a:off x="1189895" y="109506"/>
            <a:ext cx="1731930" cy="692772"/>
          </a:xfrm>
          <a:prstGeom prst="rect">
            <a:avLst/>
          </a:prstGeom>
        </p:spPr>
      </p:pic>
      <p:sp>
        <p:nvSpPr>
          <p:cNvPr id="11" name="Shape 58"/>
          <p:cNvSpPr>
            <a:spLocks noChangeArrowheads="1"/>
          </p:cNvSpPr>
          <p:nvPr/>
        </p:nvSpPr>
        <p:spPr bwMode="auto">
          <a:xfrm>
            <a:off x="1173112" y="109506"/>
            <a:ext cx="19587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t-IT" altLang="zh-CN" sz="12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INTERNATIONALIZATION</a:t>
            </a:r>
          </a:p>
          <a:p>
            <a:pPr>
              <a:buFont typeface="Arial" panose="020B0604020202020204" pitchFamily="34" charset="0"/>
              <a:buNone/>
            </a:pP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Department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 of </a:t>
            </a: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Research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&amp; Development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Guglielmo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Marconi University</a:t>
            </a:r>
            <a:endParaRPr lang="el-GR" altLang="zh-CN" sz="700" b="1" dirty="0">
              <a:solidFill>
                <a:srgbClr val="59A98A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" y="7250"/>
            <a:ext cx="919370" cy="730395"/>
          </a:xfrm>
          <a:prstGeom prst="rect">
            <a:avLst/>
          </a:prstGeom>
        </p:spPr>
      </p:pic>
      <p:sp>
        <p:nvSpPr>
          <p:cNvPr id="16" name="Shape 54"/>
          <p:cNvSpPr>
            <a:spLocks noChangeArrowheads="1"/>
          </p:cNvSpPr>
          <p:nvPr/>
        </p:nvSpPr>
        <p:spPr bwMode="auto">
          <a:xfrm>
            <a:off x="3175" y="6386092"/>
            <a:ext cx="9177337" cy="477838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l-GR" altLang="es-ES" sz="16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540516" y="1484784"/>
            <a:ext cx="8063932" cy="43490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800" dirty="0" err="1"/>
              <a:t>That’s</a:t>
            </a:r>
            <a:r>
              <a:rPr lang="it-IT" sz="2800" dirty="0"/>
              <a:t> </a:t>
            </a:r>
            <a:r>
              <a:rPr lang="it-IT" sz="2800" dirty="0" err="1"/>
              <a:t>why</a:t>
            </a:r>
            <a:r>
              <a:rPr lang="it-IT" sz="2800" dirty="0"/>
              <a:t> </a:t>
            </a:r>
            <a:r>
              <a:rPr lang="it-IT" sz="2800" dirty="0" err="1"/>
              <a:t>we</a:t>
            </a:r>
            <a:r>
              <a:rPr lang="it-IT" sz="2800" dirty="0"/>
              <a:t> </a:t>
            </a:r>
            <a:r>
              <a:rPr lang="it-IT" sz="2800" dirty="0" err="1"/>
              <a:t>should</a:t>
            </a:r>
            <a:r>
              <a:rPr lang="it-IT" sz="2800" dirty="0"/>
              <a:t> </a:t>
            </a:r>
            <a:r>
              <a:rPr lang="it-IT" sz="2800" dirty="0" err="1"/>
              <a:t>consider</a:t>
            </a:r>
            <a:r>
              <a:rPr lang="it-IT" sz="2800" dirty="0"/>
              <a:t> to make a </a:t>
            </a:r>
            <a:r>
              <a:rPr lang="it-IT" sz="2800" dirty="0" err="1"/>
              <a:t>careful</a:t>
            </a:r>
            <a:r>
              <a:rPr lang="it-IT" sz="2800" dirty="0"/>
              <a:t> </a:t>
            </a:r>
            <a:r>
              <a:rPr lang="it-IT" sz="2800" dirty="0" err="1"/>
              <a:t>analysis</a:t>
            </a:r>
            <a:r>
              <a:rPr lang="it-IT" sz="2800" dirty="0"/>
              <a:t> of </a:t>
            </a:r>
            <a:r>
              <a:rPr lang="it-IT" sz="2800" dirty="0" err="1"/>
              <a:t>each</a:t>
            </a:r>
            <a:r>
              <a:rPr lang="it-IT" sz="2800" dirty="0"/>
              <a:t> </a:t>
            </a:r>
            <a:r>
              <a:rPr lang="it-IT" sz="2800" dirty="0" err="1"/>
              <a:t>phrase</a:t>
            </a:r>
            <a:r>
              <a:rPr lang="it-IT" sz="2800" dirty="0"/>
              <a:t>, </a:t>
            </a:r>
            <a:r>
              <a:rPr lang="it-IT" sz="2800" dirty="0" err="1"/>
              <a:t>as</a:t>
            </a:r>
            <a:r>
              <a:rPr lang="it-IT" sz="2800" dirty="0"/>
              <a:t> </a:t>
            </a:r>
            <a:r>
              <a:rPr lang="it-IT" sz="2800" dirty="0" err="1"/>
              <a:t>it</a:t>
            </a:r>
            <a:r>
              <a:rPr lang="it-IT" sz="2800" dirty="0"/>
              <a:t> can help to better </a:t>
            </a:r>
            <a:r>
              <a:rPr lang="it-IT" sz="2800" dirty="0" err="1"/>
              <a:t>understand</a:t>
            </a:r>
            <a:r>
              <a:rPr lang="it-IT" sz="2800" dirty="0"/>
              <a:t> </a:t>
            </a:r>
            <a:r>
              <a:rPr lang="it-IT" sz="2800" dirty="0" err="1"/>
              <a:t>what</a:t>
            </a:r>
            <a:r>
              <a:rPr lang="it-IT" sz="2800" dirty="0"/>
              <a:t> </a:t>
            </a:r>
            <a:r>
              <a:rPr lang="it-IT" sz="2800" dirty="0" err="1"/>
              <a:t>actually</a:t>
            </a:r>
            <a:r>
              <a:rPr lang="it-IT" sz="2800" dirty="0"/>
              <a:t> </a:t>
            </a:r>
            <a:r>
              <a:rPr lang="it-IT" sz="2800" dirty="0" err="1"/>
              <a:t>is</a:t>
            </a:r>
            <a:r>
              <a:rPr lang="it-IT" sz="2800" dirty="0"/>
              <a:t> e-learning.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3175" y="765760"/>
            <a:ext cx="9140825" cy="591538"/>
            <a:chOff x="3175" y="765760"/>
            <a:chExt cx="9140825" cy="591538"/>
          </a:xfrm>
        </p:grpSpPr>
        <p:sp>
          <p:nvSpPr>
            <p:cNvPr id="15363" name="Shape 108"/>
            <p:cNvSpPr>
              <a:spLocks noChangeArrowheads="1"/>
            </p:cNvSpPr>
            <p:nvPr/>
          </p:nvSpPr>
          <p:spPr bwMode="auto">
            <a:xfrm>
              <a:off x="3175" y="765760"/>
              <a:ext cx="9140825" cy="591538"/>
            </a:xfrm>
            <a:prstGeom prst="rect">
              <a:avLst/>
            </a:prstGeom>
            <a:solidFill>
              <a:srgbClr val="59A98A">
                <a:alpha val="69019"/>
              </a:srgbClr>
            </a:solidFill>
            <a:ln>
              <a:noFill/>
            </a:ln>
          </p:spPr>
          <p:txBody>
            <a:bodyPr lIns="0" tIns="0" rIns="0" bIns="0" anchor="ctr"/>
            <a:lstStyle>
              <a:lvl1pPr indent="63023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endParaRPr lang="el-GR" altLang="zh-C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itolo 1"/>
            <p:cNvSpPr txBox="1">
              <a:spLocks/>
            </p:cNvSpPr>
            <p:nvPr/>
          </p:nvSpPr>
          <p:spPr>
            <a:xfrm>
              <a:off x="457200" y="773832"/>
              <a:ext cx="8229600" cy="583466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defPPr>
                <a:defRPr lang="it-IT"/>
              </a:defPPr>
              <a:lvl1pPr algn="ctr">
                <a:spcBef>
                  <a:spcPct val="0"/>
                </a:spcBef>
                <a:buNone/>
                <a:defRPr sz="3200" b="1">
                  <a:ln w="1905"/>
                  <a:solidFill>
                    <a:srgbClr val="66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ea typeface="+mj-ea"/>
                  <a:cs typeface="+mj-cs"/>
                </a:defRPr>
              </a:lvl1pPr>
            </a:lstStyle>
            <a:p>
              <a:r>
                <a:rPr lang="it-IT" dirty="0" err="1">
                  <a:solidFill>
                    <a:schemeClr val="bg1"/>
                  </a:solidFill>
                </a:rPr>
                <a:t>What</a:t>
              </a:r>
              <a:r>
                <a:rPr lang="it-IT" dirty="0">
                  <a:solidFill>
                    <a:schemeClr val="bg1"/>
                  </a:solidFill>
                </a:rPr>
                <a:t> </a:t>
              </a:r>
              <a:r>
                <a:rPr lang="it-IT" dirty="0" err="1">
                  <a:solidFill>
                    <a:schemeClr val="bg1"/>
                  </a:solidFill>
                </a:rPr>
                <a:t>is</a:t>
              </a:r>
              <a:r>
                <a:rPr lang="it-IT" dirty="0">
                  <a:solidFill>
                    <a:schemeClr val="bg1"/>
                  </a:solidFill>
                </a:rPr>
                <a:t> e-learning?</a:t>
              </a:r>
            </a:p>
          </p:txBody>
        </p:sp>
      </p:grpSp>
      <p:pic>
        <p:nvPicPr>
          <p:cNvPr id="12" name="Picture 2" descr="Image result for clipart omi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176" y="4060174"/>
            <a:ext cx="671288" cy="144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umetto 3 12"/>
          <p:cNvSpPr/>
          <p:nvPr/>
        </p:nvSpPr>
        <p:spPr>
          <a:xfrm>
            <a:off x="4223456" y="3573016"/>
            <a:ext cx="3096344" cy="1368152"/>
          </a:xfrm>
          <a:prstGeom prst="wedgeEllipseCallout">
            <a:avLst>
              <a:gd name="adj1" fmla="val 69242"/>
              <a:gd name="adj2" fmla="val 12973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dirty="0" err="1">
                <a:solidFill>
                  <a:srgbClr val="FFFFFF"/>
                </a:solidFill>
              </a:rPr>
              <a:t>What’s</a:t>
            </a:r>
            <a:r>
              <a:rPr lang="it-IT" sz="2200" dirty="0">
                <a:solidFill>
                  <a:srgbClr val="FFFFFF"/>
                </a:solidFill>
              </a:rPr>
              <a:t> e-learning </a:t>
            </a:r>
            <a:r>
              <a:rPr lang="it-IT" sz="2200" dirty="0" err="1">
                <a:solidFill>
                  <a:srgbClr val="FFFFFF"/>
                </a:solidFill>
              </a:rPr>
              <a:t>again</a:t>
            </a:r>
            <a:r>
              <a:rPr lang="it-IT" sz="2200" dirty="0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36089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3" b="14118"/>
          <a:stretch/>
        </p:blipFill>
        <p:spPr>
          <a:xfrm>
            <a:off x="1189895" y="109506"/>
            <a:ext cx="1731930" cy="692772"/>
          </a:xfrm>
          <a:prstGeom prst="rect">
            <a:avLst/>
          </a:prstGeom>
        </p:spPr>
      </p:pic>
      <p:sp>
        <p:nvSpPr>
          <p:cNvPr id="11" name="Shape 58"/>
          <p:cNvSpPr>
            <a:spLocks noChangeArrowheads="1"/>
          </p:cNvSpPr>
          <p:nvPr/>
        </p:nvSpPr>
        <p:spPr bwMode="auto">
          <a:xfrm>
            <a:off x="1173112" y="109506"/>
            <a:ext cx="19587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t-IT" altLang="zh-CN" sz="12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INTERNATIONALIZATION</a:t>
            </a:r>
          </a:p>
          <a:p>
            <a:pPr>
              <a:buFont typeface="Arial" panose="020B0604020202020204" pitchFamily="34" charset="0"/>
              <a:buNone/>
            </a:pP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Department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 of </a:t>
            </a: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Research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&amp; Development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Guglielmo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Marconi University</a:t>
            </a:r>
            <a:endParaRPr lang="el-GR" altLang="zh-CN" sz="700" b="1" dirty="0">
              <a:solidFill>
                <a:srgbClr val="59A98A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" y="7250"/>
            <a:ext cx="919370" cy="730395"/>
          </a:xfrm>
          <a:prstGeom prst="rect">
            <a:avLst/>
          </a:prstGeom>
        </p:spPr>
      </p:pic>
      <p:sp>
        <p:nvSpPr>
          <p:cNvPr id="16" name="Shape 54"/>
          <p:cNvSpPr>
            <a:spLocks noChangeArrowheads="1"/>
          </p:cNvSpPr>
          <p:nvPr/>
        </p:nvSpPr>
        <p:spPr bwMode="auto">
          <a:xfrm>
            <a:off x="3175" y="6386092"/>
            <a:ext cx="9177337" cy="477838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l-GR" altLang="es-ES" sz="16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3175" y="765760"/>
            <a:ext cx="9140825" cy="591538"/>
            <a:chOff x="3175" y="765760"/>
            <a:chExt cx="9140825" cy="591538"/>
          </a:xfrm>
        </p:grpSpPr>
        <p:sp>
          <p:nvSpPr>
            <p:cNvPr id="15363" name="Shape 108"/>
            <p:cNvSpPr>
              <a:spLocks noChangeArrowheads="1"/>
            </p:cNvSpPr>
            <p:nvPr/>
          </p:nvSpPr>
          <p:spPr bwMode="auto">
            <a:xfrm>
              <a:off x="3175" y="765760"/>
              <a:ext cx="9140825" cy="591538"/>
            </a:xfrm>
            <a:prstGeom prst="rect">
              <a:avLst/>
            </a:prstGeom>
            <a:solidFill>
              <a:srgbClr val="59A98A">
                <a:alpha val="69019"/>
              </a:srgbClr>
            </a:solidFill>
            <a:ln>
              <a:noFill/>
            </a:ln>
          </p:spPr>
          <p:txBody>
            <a:bodyPr lIns="0" tIns="0" rIns="0" bIns="0" anchor="ctr"/>
            <a:lstStyle>
              <a:lvl1pPr indent="63023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endParaRPr lang="el-GR" altLang="zh-C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itolo 1"/>
            <p:cNvSpPr txBox="1">
              <a:spLocks/>
            </p:cNvSpPr>
            <p:nvPr/>
          </p:nvSpPr>
          <p:spPr>
            <a:xfrm>
              <a:off x="457200" y="773832"/>
              <a:ext cx="8229600" cy="583466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defPPr>
                <a:defRPr lang="it-IT"/>
              </a:defPPr>
              <a:lvl1pPr algn="ctr">
                <a:spcBef>
                  <a:spcPct val="0"/>
                </a:spcBef>
                <a:buNone/>
                <a:defRPr sz="3200" b="1">
                  <a:ln w="1905"/>
                  <a:solidFill>
                    <a:srgbClr val="66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ea typeface="+mj-ea"/>
                  <a:cs typeface="+mj-cs"/>
                </a:defRPr>
              </a:lvl1pPr>
            </a:lstStyle>
            <a:p>
              <a:r>
                <a:rPr lang="it-IT" dirty="0" err="1">
                  <a:solidFill>
                    <a:schemeClr val="bg1"/>
                  </a:solidFill>
                </a:rPr>
                <a:t>There’s</a:t>
              </a:r>
              <a:r>
                <a:rPr lang="it-IT" dirty="0">
                  <a:solidFill>
                    <a:schemeClr val="bg1"/>
                  </a:solidFill>
                </a:rPr>
                <a:t> a </a:t>
              </a:r>
              <a:r>
                <a:rPr lang="it-IT" dirty="0" err="1">
                  <a:solidFill>
                    <a:schemeClr val="bg1"/>
                  </a:solidFill>
                </a:rPr>
                <a:t>problem</a:t>
              </a:r>
              <a:r>
                <a:rPr lang="it-IT" dirty="0">
                  <a:solidFill>
                    <a:schemeClr val="bg1"/>
                  </a:solidFill>
                </a:rPr>
                <a:t> from the </a:t>
              </a:r>
              <a:r>
                <a:rPr lang="it-IT" dirty="0" err="1">
                  <a:solidFill>
                    <a:schemeClr val="bg1"/>
                  </a:solidFill>
                </a:rPr>
                <a:t>very</a:t>
              </a:r>
              <a:r>
                <a:rPr lang="it-IT" dirty="0">
                  <a:solidFill>
                    <a:schemeClr val="bg1"/>
                  </a:solidFill>
                </a:rPr>
                <a:t> start</a:t>
              </a:r>
            </a:p>
          </p:txBody>
        </p:sp>
      </p:grpSp>
      <p:sp>
        <p:nvSpPr>
          <p:cNvPr id="14" name="Rettangolo arrotondato 13"/>
          <p:cNvSpPr/>
          <p:nvPr/>
        </p:nvSpPr>
        <p:spPr bwMode="auto">
          <a:xfrm>
            <a:off x="946052" y="2204864"/>
            <a:ext cx="7452716" cy="21331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just" defTabSz="1029111">
              <a:spcBef>
                <a:spcPts val="600"/>
              </a:spcBef>
              <a:buClr>
                <a:srgbClr val="336666"/>
              </a:buClr>
            </a:pPr>
            <a:r>
              <a:rPr lang="it-IT" sz="2400" dirty="0">
                <a:solidFill>
                  <a:srgbClr val="000000"/>
                </a:solidFill>
                <a:latin typeface="Tahoma"/>
              </a:rPr>
              <a:t>«</a:t>
            </a:r>
            <a:r>
              <a:rPr lang="en-US" sz="2400" dirty="0">
                <a:solidFill>
                  <a:srgbClr val="000000"/>
                </a:solidFill>
                <a:latin typeface="Tahoma"/>
              </a:rPr>
              <a:t>‘e-learning’ is a great phrase, as it is a wider tent than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just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ahoma"/>
              </a:rPr>
              <a:t>on-line learning, web-based training, CBT, technology assisted distance learning or other phrases»</a:t>
            </a:r>
          </a:p>
          <a:p>
            <a:pPr lvl="0" algn="r" defTabSz="1029111">
              <a:spcBef>
                <a:spcPts val="600"/>
              </a:spcBef>
              <a:buClr>
                <a:srgbClr val="336666"/>
              </a:buClr>
            </a:pPr>
            <a:r>
              <a:rPr lang="en-US" sz="2000" dirty="0">
                <a:solidFill>
                  <a:srgbClr val="000000"/>
                </a:solidFill>
                <a:latin typeface="Tahoma"/>
              </a:rPr>
              <a:t>Elliott Masie, 1999</a:t>
            </a:r>
            <a:endParaRPr lang="it-IT" sz="2000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66061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3" b="14118"/>
          <a:stretch/>
        </p:blipFill>
        <p:spPr>
          <a:xfrm>
            <a:off x="1189895" y="109506"/>
            <a:ext cx="1731930" cy="692772"/>
          </a:xfrm>
          <a:prstGeom prst="rect">
            <a:avLst/>
          </a:prstGeom>
        </p:spPr>
      </p:pic>
      <p:sp>
        <p:nvSpPr>
          <p:cNvPr id="11" name="Shape 58"/>
          <p:cNvSpPr>
            <a:spLocks noChangeArrowheads="1"/>
          </p:cNvSpPr>
          <p:nvPr/>
        </p:nvSpPr>
        <p:spPr bwMode="auto">
          <a:xfrm>
            <a:off x="1173112" y="109506"/>
            <a:ext cx="19587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t-IT" altLang="zh-CN" sz="12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INTERNATIONALIZATION</a:t>
            </a:r>
          </a:p>
          <a:p>
            <a:pPr>
              <a:buFont typeface="Arial" panose="020B0604020202020204" pitchFamily="34" charset="0"/>
              <a:buNone/>
            </a:pP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Department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 of </a:t>
            </a: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Research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&amp; Development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Guglielmo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Marconi University</a:t>
            </a:r>
            <a:endParaRPr lang="el-GR" altLang="zh-CN" sz="700" b="1" dirty="0">
              <a:solidFill>
                <a:srgbClr val="59A98A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" y="7250"/>
            <a:ext cx="919370" cy="730395"/>
          </a:xfrm>
          <a:prstGeom prst="rect">
            <a:avLst/>
          </a:prstGeom>
        </p:spPr>
      </p:pic>
      <p:sp>
        <p:nvSpPr>
          <p:cNvPr id="16" name="Shape 54"/>
          <p:cNvSpPr>
            <a:spLocks noChangeArrowheads="1"/>
          </p:cNvSpPr>
          <p:nvPr/>
        </p:nvSpPr>
        <p:spPr bwMode="auto">
          <a:xfrm>
            <a:off x="3175" y="6386092"/>
            <a:ext cx="9177337" cy="477838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l-GR" altLang="es-ES" sz="16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3175" y="765760"/>
            <a:ext cx="9140825" cy="591538"/>
            <a:chOff x="3175" y="765760"/>
            <a:chExt cx="9140825" cy="591538"/>
          </a:xfrm>
        </p:grpSpPr>
        <p:sp>
          <p:nvSpPr>
            <p:cNvPr id="15363" name="Shape 108"/>
            <p:cNvSpPr>
              <a:spLocks noChangeArrowheads="1"/>
            </p:cNvSpPr>
            <p:nvPr/>
          </p:nvSpPr>
          <p:spPr bwMode="auto">
            <a:xfrm>
              <a:off x="3175" y="765760"/>
              <a:ext cx="9140825" cy="591538"/>
            </a:xfrm>
            <a:prstGeom prst="rect">
              <a:avLst/>
            </a:prstGeom>
            <a:solidFill>
              <a:srgbClr val="59A98A">
                <a:alpha val="69019"/>
              </a:srgbClr>
            </a:solidFill>
            <a:ln>
              <a:noFill/>
            </a:ln>
          </p:spPr>
          <p:txBody>
            <a:bodyPr lIns="0" tIns="0" rIns="0" bIns="0" anchor="ctr"/>
            <a:lstStyle>
              <a:lvl1pPr indent="63023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endParaRPr lang="el-GR" altLang="zh-C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itolo 1"/>
            <p:cNvSpPr txBox="1">
              <a:spLocks/>
            </p:cNvSpPr>
            <p:nvPr/>
          </p:nvSpPr>
          <p:spPr>
            <a:xfrm>
              <a:off x="457200" y="773832"/>
              <a:ext cx="8229600" cy="583466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defPPr>
                <a:defRPr lang="it-IT"/>
              </a:defPPr>
              <a:lvl1pPr algn="ctr">
                <a:spcBef>
                  <a:spcPct val="0"/>
                </a:spcBef>
                <a:buNone/>
                <a:defRPr sz="3200" b="1">
                  <a:ln w="1905"/>
                  <a:solidFill>
                    <a:srgbClr val="66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ea typeface="+mj-ea"/>
                  <a:cs typeface="+mj-cs"/>
                </a:defRPr>
              </a:lvl1pPr>
            </a:lstStyle>
            <a:p>
              <a:r>
                <a:rPr lang="it-IT" dirty="0">
                  <a:solidFill>
                    <a:schemeClr val="bg1"/>
                  </a:solidFill>
                </a:rPr>
                <a:t>Inside the «</a:t>
              </a:r>
              <a:r>
                <a:rPr lang="it-IT" dirty="0" err="1">
                  <a:solidFill>
                    <a:schemeClr val="bg1"/>
                  </a:solidFill>
                </a:rPr>
                <a:t>wider</a:t>
              </a:r>
              <a:r>
                <a:rPr lang="it-IT" dirty="0">
                  <a:solidFill>
                    <a:schemeClr val="bg1"/>
                  </a:solidFill>
                </a:rPr>
                <a:t> </a:t>
              </a:r>
              <a:r>
                <a:rPr lang="it-IT" dirty="0" err="1">
                  <a:solidFill>
                    <a:schemeClr val="bg1"/>
                  </a:solidFill>
                </a:rPr>
                <a:t>tent</a:t>
              </a:r>
              <a:r>
                <a:rPr lang="it-IT" dirty="0">
                  <a:solidFill>
                    <a:schemeClr val="bg1"/>
                  </a:solidFill>
                </a:rPr>
                <a:t>»…</a:t>
              </a:r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755576" y="1456488"/>
            <a:ext cx="7632848" cy="4852832"/>
            <a:chOff x="395536" y="908720"/>
            <a:chExt cx="8352928" cy="5466062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908720"/>
              <a:ext cx="8352928" cy="546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Disco magnetico 16"/>
            <p:cNvSpPr/>
            <p:nvPr/>
          </p:nvSpPr>
          <p:spPr>
            <a:xfrm>
              <a:off x="1943708" y="3861048"/>
              <a:ext cx="648072" cy="936104"/>
            </a:xfrm>
            <a:prstGeom prst="flowChartMagneticDisk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Disco magnetico 17"/>
            <p:cNvSpPr/>
            <p:nvPr/>
          </p:nvSpPr>
          <p:spPr>
            <a:xfrm>
              <a:off x="6300192" y="4005064"/>
              <a:ext cx="648072" cy="936104"/>
            </a:xfrm>
            <a:prstGeom prst="flowChartMagneticDisk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Disco magnetico 18"/>
            <p:cNvSpPr/>
            <p:nvPr/>
          </p:nvSpPr>
          <p:spPr>
            <a:xfrm>
              <a:off x="5040051" y="3991474"/>
              <a:ext cx="468053" cy="805677"/>
            </a:xfrm>
            <a:prstGeom prst="flowChartMagneticDisk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Disco magnetico 19"/>
            <p:cNvSpPr/>
            <p:nvPr/>
          </p:nvSpPr>
          <p:spPr>
            <a:xfrm>
              <a:off x="4572000" y="4048347"/>
              <a:ext cx="648072" cy="936104"/>
            </a:xfrm>
            <a:prstGeom prst="flowChartMagneticDisk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Disco magnetico 20"/>
            <p:cNvSpPr/>
            <p:nvPr/>
          </p:nvSpPr>
          <p:spPr>
            <a:xfrm>
              <a:off x="6107791" y="4440385"/>
              <a:ext cx="1032874" cy="932831"/>
            </a:xfrm>
            <a:prstGeom prst="flowChartMagneticDisk">
              <a:avLst/>
            </a:prstGeom>
            <a:solidFill>
              <a:srgbClr val="FEF9F4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KM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Disco magnetico 21"/>
            <p:cNvSpPr/>
            <p:nvPr/>
          </p:nvSpPr>
          <p:spPr>
            <a:xfrm>
              <a:off x="5652120" y="3861048"/>
              <a:ext cx="1032874" cy="1652911"/>
            </a:xfrm>
            <a:prstGeom prst="flowChartMagneticDisk">
              <a:avLst/>
            </a:prstGeom>
            <a:solidFill>
              <a:srgbClr val="FEF9F4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Computer </a:t>
              </a:r>
              <a:r>
                <a:rPr kumimoji="0" lang="it-IT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Based</a:t>
              </a: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Training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Nastro 4 22"/>
            <p:cNvSpPr/>
            <p:nvPr/>
          </p:nvSpPr>
          <p:spPr>
            <a:xfrm>
              <a:off x="2411760" y="2924944"/>
              <a:ext cx="3888432" cy="648072"/>
            </a:xfrm>
            <a:prstGeom prst="ellipseRibbon">
              <a:avLst>
                <a:gd name="adj1" fmla="val 25000"/>
                <a:gd name="adj2" fmla="val 71255"/>
                <a:gd name="adj3" fmla="val 12500"/>
              </a:avLst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rgbClr val="4BACC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E-learning</a:t>
              </a:r>
            </a:p>
          </p:txBody>
        </p:sp>
        <p:sp>
          <p:nvSpPr>
            <p:cNvPr id="24" name="Disco magnetico 23"/>
            <p:cNvSpPr/>
            <p:nvPr/>
          </p:nvSpPr>
          <p:spPr>
            <a:xfrm>
              <a:off x="6012160" y="5085184"/>
              <a:ext cx="1224136" cy="1008112"/>
            </a:xfrm>
            <a:prstGeom prst="flowChartMagneticDisk">
              <a:avLst/>
            </a:prstGeom>
            <a:solidFill>
              <a:srgbClr val="F79646">
                <a:lumMod val="20000"/>
                <a:lumOff val="80000"/>
              </a:srgbClr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Web </a:t>
              </a:r>
              <a:r>
                <a:rPr kumimoji="0" lang="it-IT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Based</a:t>
              </a: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Training </a:t>
              </a:r>
            </a:p>
          </p:txBody>
        </p:sp>
        <p:sp>
          <p:nvSpPr>
            <p:cNvPr id="25" name="Disco magnetico 24"/>
            <p:cNvSpPr/>
            <p:nvPr/>
          </p:nvSpPr>
          <p:spPr>
            <a:xfrm>
              <a:off x="2267744" y="3717032"/>
              <a:ext cx="2520280" cy="1598734"/>
            </a:xfrm>
            <a:prstGeom prst="flowChartMagneticDisk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Distance</a:t>
              </a:r>
              <a:r>
                <a: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it-IT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Education</a:t>
              </a:r>
              <a:endPara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Disco magnetico 25"/>
            <p:cNvSpPr/>
            <p:nvPr/>
          </p:nvSpPr>
          <p:spPr>
            <a:xfrm>
              <a:off x="1835696" y="4594397"/>
              <a:ext cx="1728192" cy="1728192"/>
            </a:xfrm>
            <a:prstGeom prst="flowChartMagneticDisk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Open </a:t>
              </a:r>
              <a:r>
                <a:rPr kumimoji="0" lang="it-IT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Distance</a:t>
              </a:r>
              <a:endPara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Learning </a:t>
              </a:r>
            </a:p>
          </p:txBody>
        </p:sp>
        <p:sp>
          <p:nvSpPr>
            <p:cNvPr id="27" name="Disco magnetico 26"/>
            <p:cNvSpPr/>
            <p:nvPr/>
          </p:nvSpPr>
          <p:spPr>
            <a:xfrm>
              <a:off x="3923928" y="4797152"/>
              <a:ext cx="1080120" cy="1224136"/>
            </a:xfrm>
            <a:prstGeom prst="flowChartMagneticDisk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On-line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Learning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6061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3" b="14118"/>
          <a:stretch/>
        </p:blipFill>
        <p:spPr>
          <a:xfrm>
            <a:off x="1189895" y="109506"/>
            <a:ext cx="1731930" cy="692772"/>
          </a:xfrm>
          <a:prstGeom prst="rect">
            <a:avLst/>
          </a:prstGeom>
        </p:spPr>
      </p:pic>
      <p:sp>
        <p:nvSpPr>
          <p:cNvPr id="11" name="Shape 58"/>
          <p:cNvSpPr>
            <a:spLocks noChangeArrowheads="1"/>
          </p:cNvSpPr>
          <p:nvPr/>
        </p:nvSpPr>
        <p:spPr bwMode="auto">
          <a:xfrm>
            <a:off x="1173112" y="109506"/>
            <a:ext cx="19587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t-IT" altLang="zh-CN" sz="12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INTERNATIONALIZATION</a:t>
            </a:r>
          </a:p>
          <a:p>
            <a:pPr>
              <a:buFont typeface="Arial" panose="020B0604020202020204" pitchFamily="34" charset="0"/>
              <a:buNone/>
            </a:pP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Department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 of </a:t>
            </a:r>
            <a:r>
              <a:rPr lang="it-IT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Research</a:t>
            </a:r>
            <a:r>
              <a:rPr lang="it-IT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&amp; Development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700" b="1" dirty="0" err="1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Guglielmo</a:t>
            </a:r>
            <a:r>
              <a:rPr lang="en-US" altLang="zh-CN" sz="700" b="1" dirty="0">
                <a:solidFill>
                  <a:srgbClr val="59A98A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Marconi University</a:t>
            </a:r>
            <a:endParaRPr lang="el-GR" altLang="zh-CN" sz="700" b="1" dirty="0">
              <a:solidFill>
                <a:srgbClr val="59A98A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" y="7250"/>
            <a:ext cx="919370" cy="730395"/>
          </a:xfrm>
          <a:prstGeom prst="rect">
            <a:avLst/>
          </a:prstGeom>
        </p:spPr>
      </p:pic>
      <p:sp>
        <p:nvSpPr>
          <p:cNvPr id="16" name="Shape 54"/>
          <p:cNvSpPr>
            <a:spLocks noChangeArrowheads="1"/>
          </p:cNvSpPr>
          <p:nvPr/>
        </p:nvSpPr>
        <p:spPr bwMode="auto">
          <a:xfrm>
            <a:off x="3175" y="6386092"/>
            <a:ext cx="9177337" cy="477838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l-GR" altLang="es-ES" sz="16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3175" y="765760"/>
            <a:ext cx="9140825" cy="591538"/>
            <a:chOff x="3175" y="765760"/>
            <a:chExt cx="9140825" cy="591538"/>
          </a:xfrm>
        </p:grpSpPr>
        <p:sp>
          <p:nvSpPr>
            <p:cNvPr id="15363" name="Shape 108"/>
            <p:cNvSpPr>
              <a:spLocks noChangeArrowheads="1"/>
            </p:cNvSpPr>
            <p:nvPr/>
          </p:nvSpPr>
          <p:spPr bwMode="auto">
            <a:xfrm>
              <a:off x="3175" y="765760"/>
              <a:ext cx="9140825" cy="591538"/>
            </a:xfrm>
            <a:prstGeom prst="rect">
              <a:avLst/>
            </a:prstGeom>
            <a:solidFill>
              <a:srgbClr val="59A98A">
                <a:alpha val="69019"/>
              </a:srgbClr>
            </a:solidFill>
            <a:ln>
              <a:noFill/>
            </a:ln>
          </p:spPr>
          <p:txBody>
            <a:bodyPr lIns="0" tIns="0" rIns="0" bIns="0" anchor="ctr"/>
            <a:lstStyle>
              <a:lvl1pPr indent="63023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endParaRPr lang="el-GR" altLang="zh-C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itolo 1"/>
            <p:cNvSpPr txBox="1">
              <a:spLocks/>
            </p:cNvSpPr>
            <p:nvPr/>
          </p:nvSpPr>
          <p:spPr>
            <a:xfrm>
              <a:off x="457200" y="773832"/>
              <a:ext cx="8229600" cy="583466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defPPr>
                <a:defRPr lang="it-IT"/>
              </a:defPPr>
              <a:lvl1pPr algn="ctr">
                <a:spcBef>
                  <a:spcPct val="0"/>
                </a:spcBef>
                <a:buNone/>
                <a:defRPr sz="3200" b="1">
                  <a:ln w="1905"/>
                  <a:solidFill>
                    <a:srgbClr val="66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From Open Distance Learning to e-Learning</a:t>
              </a:r>
            </a:p>
          </p:txBody>
        </p:sp>
      </p:grpSp>
      <p:sp>
        <p:nvSpPr>
          <p:cNvPr id="14" name="Segnaposto contenuto 2"/>
          <p:cNvSpPr txBox="1">
            <a:spLocks/>
          </p:cNvSpPr>
          <p:nvPr/>
        </p:nvSpPr>
        <p:spPr>
          <a:xfrm>
            <a:off x="457200" y="1844824"/>
            <a:ext cx="8229600" cy="406531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800" dirty="0"/>
              <a:t>Open </a:t>
            </a:r>
            <a:r>
              <a:rPr lang="it-IT" sz="2800" dirty="0" err="1"/>
              <a:t>Distance</a:t>
            </a:r>
            <a:r>
              <a:rPr lang="it-IT" sz="2800" dirty="0"/>
              <a:t> Learning </a:t>
            </a:r>
            <a:r>
              <a:rPr lang="it-IT" sz="2800" dirty="0" err="1"/>
              <a:t>was</a:t>
            </a:r>
            <a:r>
              <a:rPr lang="it-IT" sz="2800" dirty="0"/>
              <a:t> the </a:t>
            </a:r>
            <a:r>
              <a:rPr lang="it-IT" sz="2800" dirty="0" err="1"/>
              <a:t>most</a:t>
            </a:r>
            <a:r>
              <a:rPr lang="it-IT" sz="2800" dirty="0"/>
              <a:t> </a:t>
            </a:r>
            <a:r>
              <a:rPr lang="it-IT" sz="2800" dirty="0" err="1"/>
              <a:t>important</a:t>
            </a:r>
            <a:r>
              <a:rPr lang="it-IT" sz="2800" dirty="0"/>
              <a:t> </a:t>
            </a:r>
            <a:r>
              <a:rPr lang="it-IT" sz="2800" dirty="0" err="1"/>
              <a:t>concept-laden</a:t>
            </a:r>
            <a:r>
              <a:rPr lang="it-IT" sz="2800" dirty="0"/>
              <a:t> </a:t>
            </a:r>
            <a:r>
              <a:rPr lang="it-IT" sz="2800" dirty="0" err="1"/>
              <a:t>phrase</a:t>
            </a:r>
            <a:r>
              <a:rPr lang="it-IT" sz="2800" dirty="0"/>
              <a:t> </a:t>
            </a:r>
            <a:r>
              <a:rPr lang="it-IT" sz="2800" dirty="0" err="1"/>
              <a:t>been</a:t>
            </a:r>
            <a:r>
              <a:rPr lang="it-IT" sz="2800" dirty="0"/>
              <a:t> </a:t>
            </a:r>
            <a:r>
              <a:rPr lang="it-IT" sz="2800" dirty="0" err="1"/>
              <a:t>swept</a:t>
            </a:r>
            <a:r>
              <a:rPr lang="it-IT" sz="2800" dirty="0"/>
              <a:t> out by the «e-» </a:t>
            </a:r>
            <a:r>
              <a:rPr lang="it-IT" sz="2800" dirty="0" err="1"/>
              <a:t>things</a:t>
            </a:r>
            <a:r>
              <a:rPr lang="it-IT" sz="2800" dirty="0"/>
              <a:t>…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/>
              <a:t>A </a:t>
            </a:r>
            <a:r>
              <a:rPr lang="it-IT" sz="2800" dirty="0" err="1"/>
              <a:t>huge</a:t>
            </a:r>
            <a:r>
              <a:rPr lang="it-IT" sz="2800" dirty="0"/>
              <a:t> </a:t>
            </a:r>
            <a:r>
              <a:rPr lang="it-IT" sz="2800" dirty="0" err="1"/>
              <a:t>switch</a:t>
            </a:r>
            <a:r>
              <a:rPr lang="it-IT" sz="2800" dirty="0"/>
              <a:t> </a:t>
            </a:r>
            <a:r>
              <a:rPr lang="it-IT" sz="2800" dirty="0" err="1"/>
              <a:t>took</a:t>
            </a:r>
            <a:r>
              <a:rPr lang="it-IT" sz="2800" dirty="0"/>
              <a:t> </a:t>
            </a:r>
            <a:r>
              <a:rPr lang="it-IT" sz="2800" dirty="0" err="1"/>
              <a:t>place</a:t>
            </a:r>
            <a:r>
              <a:rPr lang="it-IT" sz="2800" dirty="0"/>
              <a:t> in the </a:t>
            </a:r>
            <a:r>
              <a:rPr lang="it-IT" sz="2800" dirty="0" err="1"/>
              <a:t>early</a:t>
            </a:r>
            <a:r>
              <a:rPr lang="it-IT" sz="2800" dirty="0"/>
              <a:t> 2000’s from an </a:t>
            </a:r>
            <a:r>
              <a:rPr lang="it-IT" sz="2800" dirty="0" err="1"/>
              <a:t>education-laden</a:t>
            </a:r>
            <a:r>
              <a:rPr lang="it-IT" sz="2800" dirty="0"/>
              <a:t> </a:t>
            </a:r>
            <a:r>
              <a:rPr lang="it-IT" sz="2800" dirty="0" err="1"/>
              <a:t>phrase</a:t>
            </a:r>
            <a:r>
              <a:rPr lang="it-IT" sz="2800" dirty="0"/>
              <a:t> (Open </a:t>
            </a:r>
            <a:r>
              <a:rPr lang="it-IT" sz="2800" dirty="0" err="1"/>
              <a:t>Distance</a:t>
            </a:r>
            <a:r>
              <a:rPr lang="it-IT" sz="2800" dirty="0"/>
              <a:t> Learning) to a </a:t>
            </a:r>
            <a:r>
              <a:rPr lang="it-IT" sz="2800" dirty="0" err="1"/>
              <a:t>technology</a:t>
            </a:r>
            <a:r>
              <a:rPr lang="it-IT" sz="2800" dirty="0"/>
              <a:t>/economy </a:t>
            </a:r>
            <a:r>
              <a:rPr lang="it-IT" sz="2800" dirty="0" err="1"/>
              <a:t>one</a:t>
            </a:r>
            <a:r>
              <a:rPr lang="it-IT" sz="2800" dirty="0"/>
              <a:t> (e-Learning)</a:t>
            </a:r>
          </a:p>
        </p:txBody>
      </p:sp>
    </p:spTree>
    <p:extLst>
      <p:ext uri="{BB962C8B-B14F-4D97-AF65-F5344CB8AC3E}">
        <p14:creationId xmlns:p14="http://schemas.microsoft.com/office/powerpoint/2010/main" val="30660613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7576</TotalTime>
  <Words>2100</Words>
  <Application>Microsoft Office PowerPoint</Application>
  <PresentationFormat>Presentazione su schermo (4:3)</PresentationFormat>
  <Paragraphs>354</Paragraphs>
  <Slides>34</Slides>
  <Notes>32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2" baseType="lpstr">
      <vt:lpstr>宋体</vt:lpstr>
      <vt:lpstr>宋体</vt:lpstr>
      <vt:lpstr>Arial</vt:lpstr>
      <vt:lpstr>Calibri</vt:lpstr>
      <vt:lpstr>Cambria</vt:lpstr>
      <vt:lpstr>Tahoma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USGM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Carla De Cunto</dc:creator>
  <cp:lastModifiedBy>Francesco Ugolini</cp:lastModifiedBy>
  <cp:revision>149</cp:revision>
  <dcterms:created xsi:type="dcterms:W3CDTF">2016-03-21T11:14:41Z</dcterms:created>
  <dcterms:modified xsi:type="dcterms:W3CDTF">2022-04-11T13:32:12Z</dcterms:modified>
</cp:coreProperties>
</file>